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1038" r:id="rId2"/>
    <p:sldId id="1039" r:id="rId3"/>
    <p:sldId id="1040" r:id="rId4"/>
    <p:sldId id="1041" r:id="rId5"/>
    <p:sldId id="1042" r:id="rId6"/>
    <p:sldId id="1043" r:id="rId7"/>
    <p:sldId id="1044" r:id="rId8"/>
    <p:sldId id="1045" r:id="rId9"/>
    <p:sldId id="1046" r:id="rId10"/>
    <p:sldId id="1047" r:id="rId11"/>
    <p:sldId id="1048" r:id="rId12"/>
    <p:sldId id="1049" r:id="rId13"/>
    <p:sldId id="1052" r:id="rId14"/>
    <p:sldId id="1050" r:id="rId15"/>
    <p:sldId id="1051" r:id="rId16"/>
    <p:sldId id="1053" r:id="rId17"/>
    <p:sldId id="1054" r:id="rId18"/>
    <p:sldId id="1055" r:id="rId19"/>
    <p:sldId id="1056" r:id="rId20"/>
    <p:sldId id="1057" r:id="rId21"/>
    <p:sldId id="1058" r:id="rId22"/>
    <p:sldId id="1059" r:id="rId23"/>
    <p:sldId id="1060" r:id="rId24"/>
    <p:sldId id="1061" r:id="rId25"/>
    <p:sldId id="1062" r:id="rId26"/>
    <p:sldId id="1063" r:id="rId27"/>
    <p:sldId id="1064" r:id="rId28"/>
    <p:sldId id="1065" r:id="rId29"/>
    <p:sldId id="1066" r:id="rId30"/>
    <p:sldId id="1067" r:id="rId31"/>
    <p:sldId id="1068" r:id="rId32"/>
    <p:sldId id="1069" r:id="rId33"/>
    <p:sldId id="1070" r:id="rId34"/>
    <p:sldId id="1071" r:id="rId35"/>
    <p:sldId id="1072" r:id="rId36"/>
    <p:sldId id="1073" r:id="rId37"/>
    <p:sldId id="1074" r:id="rId38"/>
    <p:sldId id="1075" r:id="rId39"/>
    <p:sldId id="1076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B"/>
    <a:srgbClr val="FF3300"/>
    <a:srgbClr val="333300"/>
    <a:srgbClr val="00FF00"/>
    <a:srgbClr val="FF6600"/>
    <a:srgbClr val="993300"/>
    <a:srgbClr val="FF0000"/>
    <a:srgbClr val="F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 autoAdjust="0"/>
    <p:restoredTop sz="99382" autoAdjust="0"/>
  </p:normalViewPr>
  <p:slideViewPr>
    <p:cSldViewPr snapToGrid="0">
      <p:cViewPr>
        <p:scale>
          <a:sx n="180" d="100"/>
          <a:sy n="180" d="100"/>
        </p:scale>
        <p:origin x="-8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3072" y="-73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B393185-4BF4-4CBD-B2E0-1F39877B7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1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9C26620-775E-4E95-AFA5-8D74D1B31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70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A4DA2-BDCF-4D2F-A50F-6EEFA5080B5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EC582-E333-4738-8805-1DD49D52A0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EC582-E333-4738-8805-1DD49D52A0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EC582-E333-4738-8805-1DD49D52A0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496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3BD7-F8FE-43AE-8F14-E89E38381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CD5A-1220-4FCC-8871-B58DCBF98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06375"/>
            <a:ext cx="1982787" cy="5864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206375"/>
            <a:ext cx="5799138" cy="5864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4BB8-919C-4E47-987E-DC23372B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75"/>
            <a:ext cx="7756525" cy="568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6600" y="1311275"/>
            <a:ext cx="3770313" cy="475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11275"/>
            <a:ext cx="3770312" cy="475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D79D-EC91-411D-A36D-F52D549E1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9580E66-1903-480C-BBD1-80B22E7F4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0868-F78F-4C54-B8CC-8FB0BBAD0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311275"/>
            <a:ext cx="3770313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11275"/>
            <a:ext cx="3770312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F7E6-C88F-400B-82A3-6098BA27F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755E-49F5-46E1-9B79-FC0CAFED4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B75B-5E79-4060-A563-F19B5DC01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4854-D64B-4BBB-B872-38A348E65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E78E-BB6D-4DF6-AEC3-8900FAADB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E799-7480-46F6-BE90-2ACC38B22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06375"/>
            <a:ext cx="7756525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311275"/>
            <a:ext cx="7693025" cy="475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0" y="908050"/>
            <a:ext cx="9144000" cy="508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04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fld id="{0F33D028-EB27-4BF2-93DB-AB8236DFF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4488" name="Rectangle 8"/>
          <p:cNvSpPr>
            <a:spLocks noChangeArrowheads="1"/>
          </p:cNvSpPr>
          <p:nvPr userDrawn="1"/>
        </p:nvSpPr>
        <p:spPr bwMode="auto">
          <a:xfrm>
            <a:off x="-3903663" y="28575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2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13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285750" indent="-285750" algn="l" rtl="0" eaLnBrk="0" fontAlgn="base" hangingPunct="0">
        <a:spcBef>
          <a:spcPct val="40000"/>
        </a:spcBef>
        <a:spcAft>
          <a:spcPct val="0"/>
        </a:spcAft>
        <a:buClr>
          <a:srgbClr val="114FFF"/>
        </a:buClr>
        <a:buFont typeface="Wingdings" pitchFamily="2" charset="2"/>
        <a:buChar char="§"/>
        <a:defRPr sz="2800" b="1">
          <a:solidFill>
            <a:srgbClr val="0000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-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541463" indent="-169863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06375"/>
            <a:ext cx="7823200" cy="66992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Department of Computer Science</a:t>
            </a:r>
            <a:br>
              <a:rPr lang="en-US" sz="2400" dirty="0" smtClean="0"/>
            </a:br>
            <a:r>
              <a:rPr lang="en-US" sz="2400" dirty="0" smtClean="0"/>
              <a:t>National </a:t>
            </a:r>
            <a:r>
              <a:rPr lang="en-US" sz="2400" dirty="0" err="1" smtClean="0"/>
              <a:t>Tsing</a:t>
            </a:r>
            <a:r>
              <a:rPr lang="en-US" sz="2400" dirty="0" smtClean="0"/>
              <a:t> </a:t>
            </a:r>
            <a:r>
              <a:rPr lang="en-US" sz="2400" dirty="0" err="1" smtClean="0"/>
              <a:t>Hua</a:t>
            </a:r>
            <a:r>
              <a:rPr lang="en-US" sz="2400" dirty="0" smtClean="0"/>
              <a:t> University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4438"/>
            <a:ext cx="8255000" cy="4656137"/>
          </a:xfrm>
          <a:solidFill>
            <a:schemeClr val="bg1"/>
          </a:solidFill>
        </p:spPr>
        <p:txBody>
          <a:bodyPr lIns="91440" tIns="45720" rIns="91440" bIns="45720"/>
          <a:lstStyle/>
          <a:p>
            <a:pPr algn="ctr">
              <a:spcBef>
                <a:spcPct val="100000"/>
              </a:spcBef>
              <a:buFont typeface="Wingdings" pitchFamily="2" charset="2"/>
              <a:buNone/>
            </a:pPr>
            <a:endParaRPr lang="en-US" sz="7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2400" b="0" dirty="0" smtClean="0">
                <a:solidFill>
                  <a:srgbClr val="FF0000"/>
                </a:solidFill>
                <a:latin typeface="Arial Black" pitchFamily="34" charset="0"/>
              </a:rPr>
              <a:t>CS 5262: Multimedia Networking and Systems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endParaRPr lang="en-US" b="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3200" dirty="0" smtClean="0"/>
              <a:t> Network-Adaptive Media Transport</a:t>
            </a:r>
          </a:p>
          <a:p>
            <a:pPr algn="ctr">
              <a:buFont typeface="Wingdings" pitchFamily="2" charset="2"/>
              <a:buNone/>
            </a:pPr>
            <a:endParaRPr lang="en-US" sz="2400" dirty="0" smtClean="0"/>
          </a:p>
          <a:p>
            <a:pPr algn="ctr">
              <a:buNone/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Instructor: Cheng-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Hsin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Hsu</a:t>
            </a:r>
          </a:p>
          <a:p>
            <a:pPr algn="ctr"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Acknowledgement: The instructor thanks Prof. Mohamed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Hefeeda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Simon Fraser University for sharing his course materials</a:t>
            </a:r>
          </a:p>
          <a:p>
            <a:pPr algn="ctr">
              <a:buNone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en-US" sz="1800" dirty="0" smtClean="0"/>
          </a:p>
          <a:p>
            <a:pPr algn="ctr"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08338" y="6459538"/>
            <a:ext cx="1930400" cy="2032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488" tIns="44450" rIns="90488" bIns="44450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0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radio framework uses </a:t>
            </a:r>
            <a:r>
              <a:rPr lang="en-US" dirty="0" smtClean="0">
                <a:solidFill>
                  <a:srgbClr val="FF0000"/>
                </a:solidFill>
              </a:rPr>
              <a:t>conjugate direction search</a:t>
            </a:r>
          </a:p>
          <a:p>
            <a:r>
              <a:rPr lang="en-US" dirty="0" smtClean="0"/>
              <a:t>The Iterative Sensitivity Algorithm minimizes the </a:t>
            </a:r>
            <a:r>
              <a:rPr lang="en-US" dirty="0" err="1" smtClean="0"/>
              <a:t>Lagrangian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The policy for </a:t>
            </a:r>
            <a:r>
              <a:rPr lang="el-GR" i="1" dirty="0" smtClean="0"/>
              <a:t>π</a:t>
            </a:r>
            <a:r>
              <a:rPr lang="en-US" i="1" dirty="0" smtClean="0"/>
              <a:t>(l)</a:t>
            </a:r>
            <a:r>
              <a:rPr lang="en-US" dirty="0" smtClean="0"/>
              <a:t> is optimized while others are fixed.</a:t>
            </a:r>
          </a:p>
          <a:p>
            <a:pPr lvl="1"/>
            <a:r>
              <a:rPr lang="en-US" dirty="0" smtClean="0"/>
              <a:t>It runs for every </a:t>
            </a:r>
            <a:r>
              <a:rPr lang="en-US" i="1" dirty="0" smtClean="0"/>
              <a:t>l</a:t>
            </a:r>
            <a:r>
              <a:rPr lang="en-US" dirty="0" smtClean="0"/>
              <a:t> in round robin fashion in order for </a:t>
            </a:r>
            <a:r>
              <a:rPr lang="el-GR" i="1" dirty="0" smtClean="0"/>
              <a:t>π</a:t>
            </a:r>
            <a:r>
              <a:rPr lang="en-US" dirty="0" smtClean="0"/>
              <a:t> to achieve a (local) minimum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 Algorithm (cont.)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4789" y="1591733"/>
            <a:ext cx="3581400" cy="459153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1" y="2624666"/>
            <a:ext cx="990600" cy="689882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431" y="2672635"/>
            <a:ext cx="1035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748831" y="2672635"/>
            <a:ext cx="531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the rate distortion tradeoff multiplier</a:t>
            </a:r>
            <a:endParaRPr lang="en-US" sz="2400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355" y="3539067"/>
            <a:ext cx="213360" cy="304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78830" y="3427581"/>
            <a:ext cx="281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the data unit size</a:t>
            </a:r>
            <a:endParaRPr lang="en-US" sz="2400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522" y="4087990"/>
            <a:ext cx="182880" cy="304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63304" y="39765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the sensitivity of overall distortion to error probability of data unit </a:t>
            </a:r>
            <a:r>
              <a:rPr lang="en-US" sz="2400" i="1" dirty="0" smtClean="0"/>
              <a:t>l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147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Comparison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6238" y="5416947"/>
            <a:ext cx="5458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3300"/>
                </a:solidFill>
              </a:rPr>
              <a:t>RaDiO</a:t>
            </a:r>
            <a:r>
              <a:rPr lang="en-US" sz="2000" dirty="0" smtClean="0">
                <a:solidFill>
                  <a:srgbClr val="FF3300"/>
                </a:solidFill>
              </a:rPr>
              <a:t> improves video streaming performance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812" y="1439332"/>
            <a:ext cx="5119125" cy="39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Receiver versus. Sender Driven Streaming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88" y="1505656"/>
            <a:ext cx="7440789" cy="479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Driven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Transmitting many video and audio make the </a:t>
            </a:r>
            <a:r>
              <a:rPr lang="en-US" dirty="0" smtClean="0">
                <a:solidFill>
                  <a:srgbClr val="FF0000"/>
                </a:solidFill>
              </a:rPr>
              <a:t>server</a:t>
            </a:r>
            <a:r>
              <a:rPr lang="en-US" dirty="0" smtClean="0"/>
              <a:t> become computationally overwhelmed.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Shift Computation to the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lient</a:t>
            </a:r>
            <a:r>
              <a:rPr lang="en-US" dirty="0" smtClean="0"/>
              <a:t> as much as possible</a:t>
            </a:r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>
            <a:off x="1116189" y="2765777"/>
            <a:ext cx="774700" cy="360454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will be provided with information about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distortion reduction values</a:t>
            </a:r>
            <a:r>
              <a:rPr lang="en-US" dirty="0" smtClean="0"/>
              <a:t> , </a:t>
            </a:r>
            <a:r>
              <a:rPr lang="en-US" dirty="0" smtClean="0">
                <a:solidFill>
                  <a:srgbClr val="FF0000"/>
                </a:solidFill>
              </a:rPr>
              <a:t>interdependencies of data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Such R-D overhead is small </a:t>
            </a:r>
            <a:r>
              <a:rPr lang="en-US" dirty="0" smtClean="0">
                <a:sym typeface="Wingdings"/>
              </a:rPr>
              <a:t> several bytes versus KB of video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 computes optimized scheduler and compute sequence of requests that specify data units.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Hybrid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Combining sender driven and receiver driven approach can be used to R-D optimized algorithm to diverse network topologies.</a:t>
            </a:r>
          </a:p>
          <a:p>
            <a:pPr>
              <a:buNone/>
            </a:pPr>
            <a:r>
              <a:rPr lang="en-US" dirty="0" smtClean="0"/>
              <a:t>             </a:t>
            </a:r>
          </a:p>
          <a:p>
            <a:pPr>
              <a:buNone/>
            </a:pPr>
            <a:r>
              <a:rPr lang="en-US" dirty="0" smtClean="0"/>
              <a:t>             Example : Using radio framework in a proxy between network backbone and last hop link.    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Notched Right Arrow 3"/>
          <p:cNvSpPr/>
          <p:nvPr/>
        </p:nvSpPr>
        <p:spPr>
          <a:xfrm>
            <a:off x="1220610" y="3146777"/>
            <a:ext cx="463353" cy="325177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2021" y="5106811"/>
            <a:ext cx="3733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Proxy Driven </a:t>
            </a:r>
            <a:r>
              <a:rPr lang="en-US" sz="2000" dirty="0" err="1"/>
              <a:t>RaDiO</a:t>
            </a:r>
            <a:r>
              <a:rPr lang="en-US" sz="2000" dirty="0"/>
              <a:t> Streaming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7" y="1742722"/>
            <a:ext cx="7529449" cy="305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Proxy uses hybrid of sender and receiver streaming.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improves the </a:t>
            </a:r>
            <a:r>
              <a:rPr lang="en-US" dirty="0" smtClean="0">
                <a:solidFill>
                  <a:srgbClr val="FF0000"/>
                </a:solidFill>
              </a:rPr>
              <a:t>end-to-end performance</a:t>
            </a:r>
            <a:r>
              <a:rPr lang="en-US" dirty="0" smtClean="0"/>
              <a:t>. The traffic caused by retransmission of lost packets is not traversed to server and stays in last hop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sending ACK for each received packet , send the state of received packets periodically that ACKs received packets and NACKs lost packets.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sz="2800" dirty="0" smtClean="0"/>
              <a:t>Needs changes in the basic framework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Notched Right Arrow 3"/>
          <p:cNvSpPr/>
          <p:nvPr/>
        </p:nvSpPr>
        <p:spPr>
          <a:xfrm>
            <a:off x="983544" y="3189110"/>
            <a:ext cx="653345" cy="394321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12" y="1447800"/>
            <a:ext cx="8019288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Rate Distortion Optimized Framework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Basic Framework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Receiver Driven Streaming</a:t>
            </a:r>
          </a:p>
          <a:p>
            <a:r>
              <a:rPr lang="en-US" dirty="0" smtClean="0"/>
              <a:t>Rich Acknowledgements</a:t>
            </a:r>
          </a:p>
          <a:p>
            <a:r>
              <a:rPr lang="en-US" dirty="0" smtClean="0"/>
              <a:t>Multiple Deadlines</a:t>
            </a:r>
          </a:p>
          <a:p>
            <a:r>
              <a:rPr lang="en-US" dirty="0" smtClean="0"/>
              <a:t>Dependant Packet Delay</a:t>
            </a:r>
          </a:p>
          <a:p>
            <a:r>
              <a:rPr lang="en-US" dirty="0" smtClean="0"/>
              <a:t>Congestion Distortion Optimized Streaming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Decision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policy of a data unit can be modeled by  </a:t>
            </a:r>
            <a:r>
              <a:rPr lang="en-US" dirty="0" smtClean="0">
                <a:solidFill>
                  <a:srgbClr val="FF0000"/>
                </a:solidFill>
              </a:rPr>
              <a:t>Markov Decision Process.</a:t>
            </a:r>
          </a:p>
          <a:p>
            <a:r>
              <a:rPr lang="en-US" dirty="0" smtClean="0"/>
              <a:t>At time </a:t>
            </a:r>
            <a:r>
              <a:rPr lang="en-US" i="1" dirty="0" smtClean="0"/>
              <a:t>t(</a:t>
            </a:r>
            <a:r>
              <a:rPr lang="en-US" i="1" dirty="0" err="1" smtClean="0"/>
              <a:t>i</a:t>
            </a:r>
            <a:r>
              <a:rPr lang="en-US" i="1" dirty="0" smtClean="0"/>
              <a:t>)</a:t>
            </a:r>
            <a:r>
              <a:rPr lang="en-US" dirty="0" smtClean="0"/>
              <a:t>, server makes observation </a:t>
            </a:r>
            <a:r>
              <a:rPr lang="en-US" i="1" dirty="0" smtClean="0"/>
              <a:t>o(</a:t>
            </a:r>
            <a:r>
              <a:rPr lang="en-US" i="1" dirty="0" err="1" smtClean="0"/>
              <a:t>i</a:t>
            </a:r>
            <a:r>
              <a:rPr lang="en-US" i="1" dirty="0" smtClean="0"/>
              <a:t>)</a:t>
            </a:r>
            <a:r>
              <a:rPr lang="en-US" dirty="0" smtClean="0"/>
              <a:t> and takes action </a:t>
            </a:r>
            <a:r>
              <a:rPr lang="en-US" i="1" dirty="0" smtClean="0"/>
              <a:t>a(</a:t>
            </a:r>
            <a:r>
              <a:rPr lang="en-US" i="1" dirty="0" err="1" smtClean="0"/>
              <a:t>i</a:t>
            </a:r>
            <a:r>
              <a:rPr lang="en-US" i="1" dirty="0" smtClean="0"/>
              <a:t>)</a:t>
            </a:r>
            <a:r>
              <a:rPr lang="en-US" dirty="0" smtClean="0"/>
              <a:t> which is send or don’t send . </a:t>
            </a:r>
          </a:p>
          <a:p>
            <a:r>
              <a:rPr lang="en-US" dirty="0" smtClean="0"/>
              <a:t>The sequence of </a:t>
            </a:r>
            <a:r>
              <a:rPr lang="en-US" i="1" dirty="0"/>
              <a:t>&lt;</a:t>
            </a:r>
            <a:r>
              <a:rPr lang="en-US" i="1" dirty="0" smtClean="0"/>
              <a:t>o(</a:t>
            </a:r>
            <a:r>
              <a:rPr lang="en-US" i="1" dirty="0" err="1" smtClean="0"/>
              <a:t>i</a:t>
            </a:r>
            <a:r>
              <a:rPr lang="en-US" i="1" dirty="0" smtClean="0"/>
              <a:t>) , a(</a:t>
            </a:r>
            <a:r>
              <a:rPr lang="en-US" i="1" dirty="0" err="1" smtClean="0"/>
              <a:t>i</a:t>
            </a:r>
            <a:r>
              <a:rPr lang="en-US" i="1" dirty="0" smtClean="0"/>
              <a:t>)&gt;</a:t>
            </a:r>
            <a:r>
              <a:rPr lang="en-US" dirty="0"/>
              <a:t> </a:t>
            </a:r>
            <a:r>
              <a:rPr lang="en-US" dirty="0" smtClean="0"/>
              <a:t>forms a Markov decision tree.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8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and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actions :</a:t>
            </a:r>
          </a:p>
          <a:p>
            <a:pPr lvl="1"/>
            <a:r>
              <a:rPr lang="en-US" dirty="0" smtClean="0"/>
              <a:t> Send </a:t>
            </a:r>
          </a:p>
          <a:p>
            <a:pPr lvl="1"/>
            <a:r>
              <a:rPr lang="en-US" dirty="0" smtClean="0"/>
              <a:t> Don’t send</a:t>
            </a:r>
          </a:p>
          <a:p>
            <a:r>
              <a:rPr lang="en-US" dirty="0" smtClean="0"/>
              <a:t>Possible observations : </a:t>
            </a:r>
          </a:p>
          <a:p>
            <a:pPr lvl="1"/>
            <a:r>
              <a:rPr lang="en-US" dirty="0" smtClean="0">
                <a:latin typeface="Lucida Sans Unicode"/>
                <a:cs typeface="Lucida Sans Unicode"/>
              </a:rPr>
              <a:t>∅ </a:t>
            </a:r>
            <a:r>
              <a:rPr lang="en-US" dirty="0" smtClean="0"/>
              <a:t>no relevant feedback has arrived</a:t>
            </a:r>
          </a:p>
          <a:p>
            <a:pPr lvl="1"/>
            <a:r>
              <a:rPr lang="en-US" dirty="0" smtClean="0"/>
              <a:t>ACK feedback packet acknowledged received data unit</a:t>
            </a:r>
          </a:p>
          <a:p>
            <a:pPr lvl="1"/>
            <a:r>
              <a:rPr lang="en-US" dirty="0" smtClean="0"/>
              <a:t>NACK feedback packet indicate lost data unit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Decision Tree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22" y="1614190"/>
            <a:ext cx="6646333" cy="49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Optimization algorithm calculates the probabilities through each path given the policy and find the best </a:t>
            </a:r>
            <a:r>
              <a:rPr lang="en-US" dirty="0" smtClean="0">
                <a:solidFill>
                  <a:srgbClr val="FF0000"/>
                </a:solidFill>
              </a:rPr>
              <a:t>tradeoff</a:t>
            </a:r>
            <a:r>
              <a:rPr lang="en-US" dirty="0" smtClean="0"/>
              <a:t> between expected </a:t>
            </a:r>
            <a:r>
              <a:rPr lang="en-US" dirty="0" smtClean="0">
                <a:solidFill>
                  <a:srgbClr val="FF0000"/>
                </a:solidFill>
              </a:rPr>
              <a:t>number of transmission </a:t>
            </a:r>
            <a:r>
              <a:rPr lang="en-US" i="1" dirty="0" smtClean="0"/>
              <a:t>p(l)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loss probability </a:t>
            </a:r>
            <a:r>
              <a:rPr lang="en-US" i="1" dirty="0" smtClean="0"/>
              <a:t>e(l)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902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Versus Conventional Acknowledgement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63913" y="5257800"/>
            <a:ext cx="416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Sample results from QCIF foreman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262" b="10262"/>
          <a:stretch>
            <a:fillRect/>
          </a:stretch>
        </p:blipFill>
        <p:spPr>
          <a:xfrm>
            <a:off x="1865491" y="1796628"/>
            <a:ext cx="4992510" cy="3088639"/>
          </a:xfrm>
        </p:spPr>
      </p:pic>
    </p:spTree>
    <p:extLst>
      <p:ext uri="{BB962C8B-B14F-4D97-AF65-F5344CB8AC3E}">
        <p14:creationId xmlns:p14="http://schemas.microsoft.com/office/powerpoint/2010/main" val="15748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of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of lost ACK packet is mitigated because subsequent feedback packets contain same information</a:t>
            </a:r>
          </a:p>
          <a:p>
            <a:endParaRPr lang="en-US" dirty="0" smtClean="0"/>
          </a:p>
          <a:p>
            <a:r>
              <a:rPr lang="en-US" dirty="0" smtClean="0"/>
              <a:t>Less ambiguity for server by having NACKs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 discarding the frame arrive later than the associated deadline, we consider that frame will be useful for decoding other frames or at least itself.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     We associate multiple deadlines to one frame                                                                 </a:t>
            </a:r>
            <a:endParaRPr lang="en-US" dirty="0"/>
          </a:p>
        </p:txBody>
      </p:sp>
      <p:sp>
        <p:nvSpPr>
          <p:cNvPr id="4" name="Notched Right Arrow 3"/>
          <p:cNvSpPr/>
          <p:nvPr/>
        </p:nvSpPr>
        <p:spPr>
          <a:xfrm>
            <a:off x="831144" y="3069165"/>
            <a:ext cx="791633" cy="381621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Accelerated Retroactive Decoding (ARD)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We have a set of frames </a:t>
            </a:r>
            <a:r>
              <a:rPr lang="en-US" dirty="0" smtClean="0"/>
              <a:t>IBBBP. </a:t>
            </a:r>
            <a:r>
              <a:rPr lang="en-US" dirty="0" smtClean="0"/>
              <a:t>If frame p arrives later than </a:t>
            </a:r>
            <a:r>
              <a:rPr lang="en-US" dirty="0" smtClean="0"/>
              <a:t>deadline, </a:t>
            </a:r>
            <a:r>
              <a:rPr lang="en-US" dirty="0" smtClean="0"/>
              <a:t>it still can help in decoding the next B frames.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Decoders that allow </a:t>
            </a:r>
            <a:r>
              <a:rPr lang="en-US" i="1" dirty="0" smtClean="0">
                <a:solidFill>
                  <a:srgbClr val="FF0000"/>
                </a:solidFill>
              </a:rPr>
              <a:t>Accelerated Retroactive Decoding </a:t>
            </a:r>
            <a:r>
              <a:rPr lang="en-US" dirty="0" smtClean="0"/>
              <a:t>(ARD)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It allows many streaming clients to decode video faster than real time. When the late frame arrives, it goes back to dependant frames and decode the </a:t>
            </a:r>
            <a:r>
              <a:rPr lang="en-US" dirty="0" smtClean="0"/>
              <a:t>dependent frames up </a:t>
            </a:r>
            <a:r>
              <a:rPr lang="en-US" dirty="0" smtClean="0"/>
              <a:t>to play-out time. </a:t>
            </a:r>
            <a:r>
              <a:rPr lang="en-US" dirty="0" smtClean="0">
                <a:sym typeface="Wingdings"/>
              </a:rPr>
              <a:t> in contrast to waiting for late frames!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14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Need changes in the formulation 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We have to add the error probability for  each deadline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                                                           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In the above equation,                is  the sensitivity factor that depends on each deadline and is the sensitivity of </a:t>
            </a:r>
            <a:r>
              <a:rPr lang="en-US" sz="2400" dirty="0" smtClean="0">
                <a:solidFill>
                  <a:srgbClr val="FF3300"/>
                </a:solidFill>
              </a:rPr>
              <a:t>overall</a:t>
            </a:r>
            <a:r>
              <a:rPr lang="en-US" sz="2400" dirty="0" smtClean="0"/>
              <a:t> distortion if data unit   arrives in    . </a:t>
            </a:r>
            <a:endParaRPr lang="en-US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7779" y="2692399"/>
            <a:ext cx="4324350" cy="884983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5066" y="4031543"/>
            <a:ext cx="1047262" cy="609600"/>
          </a:xfrm>
          <a:prstGeom prst="rect">
            <a:avLst/>
          </a:prstGeom>
          <a:noFill/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4078" y="5317067"/>
            <a:ext cx="190500" cy="381000"/>
          </a:xfrm>
          <a:prstGeom prst="rect">
            <a:avLst/>
          </a:prstGeo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3805" y="4950178"/>
            <a:ext cx="952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68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4999" y="5754511"/>
            <a:ext cx="3114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ARD </a:t>
            </a:r>
            <a:r>
              <a:rPr lang="en-US" sz="2000" dirty="0" smtClean="0">
                <a:sym typeface="Wingdings"/>
              </a:rPr>
              <a:t></a:t>
            </a:r>
            <a:r>
              <a:rPr lang="en-US" sz="2000" dirty="0" smtClean="0"/>
              <a:t>multiple deadlines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12" y="1258077"/>
            <a:ext cx="5360811" cy="41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Packet Delivery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Loss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Throughput    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Delay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Challenge : Maximize</a:t>
            </a:r>
            <a:r>
              <a:rPr lang="en-US" dirty="0" smtClean="0">
                <a:solidFill>
                  <a:srgbClr val="FF0000"/>
                </a:solidFill>
              </a:rPr>
              <a:t> quality </a:t>
            </a:r>
            <a:r>
              <a:rPr lang="en-US" dirty="0" smtClean="0"/>
              <a:t>of audio and video considering</a:t>
            </a:r>
            <a:r>
              <a:rPr lang="en-US" dirty="0" smtClean="0">
                <a:solidFill>
                  <a:srgbClr val="FF0000"/>
                </a:solidFill>
              </a:rPr>
              <a:t> transmission rate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latency </a:t>
            </a:r>
            <a:r>
              <a:rPr lang="en-US" dirty="0" smtClean="0"/>
              <a:t>constraints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Network Adaptive</a:t>
            </a:r>
          </a:p>
          <a:p>
            <a:endParaRPr lang="en-US" dirty="0"/>
          </a:p>
        </p:txBody>
      </p:sp>
      <p:sp>
        <p:nvSpPr>
          <p:cNvPr id="7" name="Striped Right Arrow 6"/>
          <p:cNvSpPr/>
          <p:nvPr/>
        </p:nvSpPr>
        <p:spPr>
          <a:xfrm>
            <a:off x="1873250" y="4394200"/>
            <a:ext cx="978408" cy="48463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1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deadline approach take the benefit of using the </a:t>
            </a:r>
            <a:r>
              <a:rPr lang="en-US" dirty="0" smtClean="0">
                <a:solidFill>
                  <a:srgbClr val="FF0000"/>
                </a:solidFill>
              </a:rPr>
              <a:t>information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late </a:t>
            </a:r>
            <a:r>
              <a:rPr lang="en-US" dirty="0" smtClean="0"/>
              <a:t>arrived packet, therefore they improve </a:t>
            </a:r>
            <a:r>
              <a:rPr lang="en-US" dirty="0" smtClean="0">
                <a:solidFill>
                  <a:srgbClr val="FF0000"/>
                </a:solidFill>
              </a:rPr>
              <a:t>PSNR</a:t>
            </a:r>
            <a:r>
              <a:rPr lang="en-US" dirty="0" smtClean="0"/>
              <a:t> compared to single-deadline scheme.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Packet </a:t>
            </a:r>
            <a:r>
              <a:rPr lang="en-US" dirty="0"/>
              <a:t>D</a:t>
            </a:r>
            <a:r>
              <a:rPr lang="en-US" dirty="0" smtClean="0"/>
              <a:t>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original framework 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Packet Delay : Shifted   -distribution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Loss : Bernoulli Model</a:t>
            </a:r>
          </a:p>
          <a:p>
            <a:r>
              <a:rPr lang="en-US" dirty="0" smtClean="0"/>
              <a:t>Packet delays are assumed to be independent of each other which simplifies the calculation of error probability</a:t>
            </a:r>
          </a:p>
          <a:p>
            <a:pPr>
              <a:buNone/>
            </a:pPr>
            <a:r>
              <a:rPr lang="en-US" dirty="0" smtClean="0"/>
              <a:t>		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600" dirty="0" smtClean="0"/>
              <a:t>This is not realistic              Suboptimal performance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1393" y="1727200"/>
            <a:ext cx="186690" cy="533400"/>
          </a:xfrm>
          <a:prstGeom prst="rect">
            <a:avLst/>
          </a:prstGeom>
          <a:noFill/>
        </p:spPr>
      </p:pic>
      <p:sp>
        <p:nvSpPr>
          <p:cNvPr id="7" name="Striped Right Arrow 6"/>
          <p:cNvSpPr/>
          <p:nvPr/>
        </p:nvSpPr>
        <p:spPr>
          <a:xfrm>
            <a:off x="3833988" y="4971344"/>
            <a:ext cx="685800" cy="484632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</a:t>
            </a:r>
            <a:r>
              <a:rPr lang="en-US" dirty="0" err="1" smtClean="0"/>
              <a:t>i.i.d</a:t>
            </a:r>
            <a:r>
              <a:rPr lang="en-US" dirty="0" smtClean="0"/>
              <a:t>.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5410200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Rate distortion performance scheduler for </a:t>
            </a:r>
            <a:r>
              <a:rPr lang="en-US" sz="2000" dirty="0"/>
              <a:t>F</a:t>
            </a:r>
            <a:r>
              <a:rPr lang="en-US" sz="2000" dirty="0" smtClean="0"/>
              <a:t>oreman sequence streamed over measured </a:t>
            </a:r>
            <a:r>
              <a:rPr lang="en-US" sz="2000" dirty="0"/>
              <a:t>I</a:t>
            </a:r>
            <a:r>
              <a:rPr lang="en-US" sz="2000" dirty="0" smtClean="0"/>
              <a:t>nternet delay trace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978" y="1303798"/>
            <a:ext cx="5441244" cy="42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higher rate, heuristic ARD (multi-deadline) will outperform </a:t>
            </a:r>
            <a:r>
              <a:rPr lang="en-US" dirty="0" err="1" smtClean="0"/>
              <a:t>i.i.d</a:t>
            </a:r>
            <a:r>
              <a:rPr lang="en-US" dirty="0" smtClean="0"/>
              <a:t>.- model: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The algorithm mistakenly believes that if a data unit arrives late, other data units will arrive on time or earlier. Therefore, it sends packets multiple times even though packet loss in low (0-14%)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the delay at successive transmission time slots as a first order Markov random process.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</a:t>
            </a:r>
            <a:r>
              <a:rPr lang="en-US" dirty="0" smtClean="0"/>
              <a:t>Feedback packets will inform server about the delay over channel in the recent past.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36660" y="2758721"/>
            <a:ext cx="628453" cy="40419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22" y="182915"/>
            <a:ext cx="8778466" cy="663751"/>
          </a:xfrm>
        </p:spPr>
        <p:txBody>
          <a:bodyPr>
            <a:noAutofit/>
          </a:bodyPr>
          <a:lstStyle/>
          <a:p>
            <a:r>
              <a:rPr lang="en-US" sz="3300" dirty="0" smtClean="0"/>
              <a:t>Congestion Distortion Optimized Streaming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RaDiO</a:t>
            </a:r>
            <a:r>
              <a:rPr lang="en-US" dirty="0" smtClean="0"/>
              <a:t> streaming approach, packet delay is not affected by transmitted packets.</a:t>
            </a:r>
          </a:p>
          <a:p>
            <a:endParaRPr lang="en-US" dirty="0" smtClean="0"/>
          </a:p>
          <a:p>
            <a:r>
              <a:rPr lang="en-US" dirty="0" smtClean="0"/>
              <a:t>Delay is a random variable with parameterized distribution that adapts slowly according to feedback information.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Media steam transmitted at </a:t>
            </a:r>
            <a:r>
              <a:rPr lang="en-US" dirty="0" smtClean="0">
                <a:solidFill>
                  <a:srgbClr val="FF0000"/>
                </a:solidFill>
              </a:rPr>
              <a:t>negligible</a:t>
            </a:r>
            <a:r>
              <a:rPr lang="en-US" dirty="0" smtClean="0"/>
              <a:t> rate to bandwidth , model is </a:t>
            </a:r>
            <a:r>
              <a:rPr lang="en-US" dirty="0" smtClean="0">
                <a:solidFill>
                  <a:srgbClr val="FF0000"/>
                </a:solidFill>
              </a:rPr>
              <a:t>acceptable</a:t>
            </a:r>
            <a:r>
              <a:rPr lang="en-US" dirty="0" smtClean="0"/>
              <a:t>. But, in </a:t>
            </a:r>
            <a:r>
              <a:rPr lang="en-US" dirty="0" smtClean="0">
                <a:solidFill>
                  <a:srgbClr val="FF0000"/>
                </a:solidFill>
              </a:rPr>
              <a:t>higher rates </a:t>
            </a:r>
            <a:r>
              <a:rPr lang="en-US" dirty="0" smtClean="0"/>
              <a:t>it is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088" cy="58614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 Improvement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Congestion distortion optimized streaming (</a:t>
            </a:r>
            <a:r>
              <a:rPr lang="en-US" dirty="0" err="1" smtClean="0"/>
              <a:t>CoDiO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Effects of transmitted packets is considered. It gets an optimal tradeoff between </a:t>
            </a:r>
            <a:r>
              <a:rPr lang="en-US" dirty="0" smtClean="0">
                <a:solidFill>
                  <a:srgbClr val="FF3300"/>
                </a:solidFill>
              </a:rPr>
              <a:t>congestion</a:t>
            </a:r>
            <a:r>
              <a:rPr lang="en-US" dirty="0" smtClean="0"/>
              <a:t> and reconstructed distortion.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It assumes a succession of high bandwidth link followed by a bottleneck last hop used by media streams.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2302"/>
            <a:ext cx="8171688" cy="64964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Performance Comparison: </a:t>
            </a:r>
            <a:r>
              <a:rPr lang="en-US" sz="3000" dirty="0" err="1" smtClean="0"/>
              <a:t>RaDiO</a:t>
            </a:r>
            <a:r>
              <a:rPr lang="en-US" sz="3000" dirty="0" smtClean="0"/>
              <a:t> and </a:t>
            </a:r>
            <a:r>
              <a:rPr lang="en-US" sz="3000" dirty="0" err="1" smtClean="0"/>
              <a:t>CaDiO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775178" y="5729111"/>
            <a:ext cx="6614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Performance Comparison of </a:t>
            </a:r>
            <a:r>
              <a:rPr lang="en-US" sz="2000" dirty="0" err="1" smtClean="0"/>
              <a:t>Codio</a:t>
            </a:r>
            <a:r>
              <a:rPr lang="en-US" sz="2000" dirty="0" smtClean="0"/>
              <a:t> and Radio Streaming </a:t>
            </a:r>
          </a:p>
          <a:p>
            <a:r>
              <a:rPr lang="en-US" sz="2000" dirty="0" smtClean="0"/>
              <a:t>for video streaming over a bottleneck link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346" y="1128889"/>
            <a:ext cx="5727450" cy="43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71688" cy="57908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Observation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CoDiO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outperforms</a:t>
            </a:r>
            <a:r>
              <a:rPr lang="en-US" dirty="0" smtClean="0"/>
              <a:t> Radio: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It transmits packets as late as safely possible. This reduces the </a:t>
            </a:r>
            <a:r>
              <a:rPr lang="en-US" dirty="0" smtClean="0">
                <a:solidFill>
                  <a:srgbClr val="FF3300"/>
                </a:solidFill>
              </a:rPr>
              <a:t>congestion</a:t>
            </a:r>
            <a:r>
              <a:rPr lang="en-US" dirty="0" smtClean="0"/>
              <a:t> in backlog and therefore end-to-end delay.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762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943088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get better quality of audio and video streams , media streaming should be network adaptive</a:t>
            </a:r>
          </a:p>
          <a:p>
            <a:endParaRPr lang="en-US" dirty="0" smtClean="0"/>
          </a:p>
          <a:p>
            <a:r>
              <a:rPr lang="en-US" dirty="0" smtClean="0"/>
              <a:t>Media server can decide which packets and when to send to optimized the distortion of decoded video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Radio Framework proposed to avoid exhaustive search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There are several extensions to the basic framework which improve performance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Rich Acknowledgement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Multiple Deadline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Dependant Packet Delay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Congestion Distortion Optimized Streaming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Streaming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B"/>
                </a:solidFill>
              </a:rPr>
              <a:t>Client Application</a:t>
            </a:r>
          </a:p>
          <a:p>
            <a:pPr lvl="1"/>
            <a:r>
              <a:rPr lang="en-US" dirty="0" smtClean="0">
                <a:solidFill>
                  <a:srgbClr val="0000FB"/>
                </a:solidFill>
              </a:rPr>
              <a:t>Error detection and concealment</a:t>
            </a:r>
          </a:p>
          <a:p>
            <a:r>
              <a:rPr lang="en-US" sz="2800" dirty="0" smtClean="0">
                <a:solidFill>
                  <a:srgbClr val="0000FB"/>
                </a:solidFill>
              </a:rPr>
              <a:t>Transport Mechanism</a:t>
            </a:r>
          </a:p>
          <a:p>
            <a:pPr lvl="1"/>
            <a:r>
              <a:rPr lang="en-US" dirty="0" smtClean="0">
                <a:solidFill>
                  <a:srgbClr val="0000FB"/>
                </a:solidFill>
              </a:rPr>
              <a:t>Congestion </a:t>
            </a:r>
            <a:r>
              <a:rPr lang="en-US" dirty="0">
                <a:solidFill>
                  <a:srgbClr val="0000FB"/>
                </a:solidFill>
              </a:rPr>
              <a:t>c</a:t>
            </a:r>
            <a:r>
              <a:rPr lang="en-US" dirty="0" smtClean="0">
                <a:solidFill>
                  <a:srgbClr val="0000FB"/>
                </a:solidFill>
              </a:rPr>
              <a:t>ontrol by retransmission and packet </a:t>
            </a:r>
            <a:r>
              <a:rPr lang="en-US" dirty="0">
                <a:solidFill>
                  <a:srgbClr val="0000FB"/>
                </a:solidFill>
              </a:rPr>
              <a:t>d</a:t>
            </a:r>
            <a:r>
              <a:rPr lang="en-US" dirty="0" smtClean="0">
                <a:solidFill>
                  <a:srgbClr val="0000FB"/>
                </a:solidFill>
              </a:rPr>
              <a:t>rops </a:t>
            </a:r>
          </a:p>
          <a:p>
            <a:r>
              <a:rPr lang="en-US" sz="2800" dirty="0" smtClean="0">
                <a:solidFill>
                  <a:srgbClr val="0000FB"/>
                </a:solidFill>
              </a:rPr>
              <a:t>Encoder</a:t>
            </a:r>
            <a:endParaRPr lang="en-US" sz="2800" dirty="0">
              <a:solidFill>
                <a:srgbClr val="0000FB"/>
              </a:solidFill>
            </a:endParaRPr>
          </a:p>
          <a:p>
            <a:pPr lvl="1"/>
            <a:r>
              <a:rPr lang="en-US" dirty="0" smtClean="0">
                <a:solidFill>
                  <a:srgbClr val="0000FB"/>
                </a:solidFill>
              </a:rPr>
              <a:t>Rate </a:t>
            </a:r>
            <a:r>
              <a:rPr lang="en-US" dirty="0">
                <a:solidFill>
                  <a:srgbClr val="0000FB"/>
                </a:solidFill>
              </a:rPr>
              <a:t>s</a:t>
            </a:r>
            <a:r>
              <a:rPr lang="en-US" dirty="0" smtClean="0">
                <a:solidFill>
                  <a:srgbClr val="0000FB"/>
                </a:solidFill>
              </a:rPr>
              <a:t>calable </a:t>
            </a:r>
            <a:r>
              <a:rPr lang="en-US" dirty="0">
                <a:solidFill>
                  <a:srgbClr val="0000FB"/>
                </a:solidFill>
              </a:rPr>
              <a:t>c</a:t>
            </a:r>
            <a:r>
              <a:rPr lang="en-US" dirty="0" smtClean="0">
                <a:solidFill>
                  <a:srgbClr val="0000FB"/>
                </a:solidFill>
              </a:rPr>
              <a:t>oding</a:t>
            </a:r>
          </a:p>
          <a:p>
            <a:r>
              <a:rPr lang="en-US" sz="2800" dirty="0">
                <a:solidFill>
                  <a:srgbClr val="FF3300"/>
                </a:solidFill>
              </a:rPr>
              <a:t>Media Server </a:t>
            </a:r>
            <a:endParaRPr lang="en-US" sz="2800" dirty="0" smtClean="0">
              <a:solidFill>
                <a:srgbClr val="FF3300"/>
              </a:solidFill>
            </a:endParaRPr>
          </a:p>
          <a:p>
            <a:pPr lvl="1"/>
            <a:r>
              <a:rPr lang="en-US" dirty="0" smtClean="0">
                <a:solidFill>
                  <a:srgbClr val="FF3300"/>
                </a:solidFill>
              </a:rPr>
              <a:t>Intelligent transport </a:t>
            </a:r>
            <a:r>
              <a:rPr lang="en-US" dirty="0">
                <a:solidFill>
                  <a:srgbClr val="FF3300"/>
                </a:solidFill>
              </a:rPr>
              <a:t>by sending the right packet at the right </a:t>
            </a:r>
            <a:r>
              <a:rPr lang="en-US" dirty="0" smtClean="0">
                <a:solidFill>
                  <a:srgbClr val="FF3300"/>
                </a:solidFill>
              </a:rPr>
              <a:t>time</a:t>
            </a:r>
            <a:endParaRPr lang="en-US" sz="2800" dirty="0" smtClean="0">
              <a:solidFill>
                <a:srgbClr val="FF3300"/>
              </a:solidFill>
            </a:endParaRP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98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12" y="185738"/>
            <a:ext cx="8247888" cy="588962"/>
          </a:xfrm>
        </p:spPr>
        <p:txBody>
          <a:bodyPr>
            <a:normAutofit/>
          </a:bodyPr>
          <a:lstStyle/>
          <a:p>
            <a:r>
              <a:rPr lang="en-US" dirty="0" smtClean="0"/>
              <a:t>Rate Distortion Optimized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898525"/>
            <a:ext cx="7693025" cy="475932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Framework has been propose by Chao and Miao</a:t>
            </a:r>
          </a:p>
          <a:p>
            <a:endParaRPr lang="en-US" dirty="0" smtClean="0"/>
          </a:p>
          <a:p>
            <a:r>
              <a:rPr lang="en-US" dirty="0" smtClean="0"/>
              <a:t>Goal : Compute </a:t>
            </a:r>
            <a:r>
              <a:rPr lang="en-US" dirty="0" smtClean="0">
                <a:solidFill>
                  <a:srgbClr val="FF0000"/>
                </a:solidFill>
              </a:rPr>
              <a:t>which</a:t>
            </a:r>
            <a:r>
              <a:rPr lang="en-US" dirty="0" smtClean="0"/>
              <a:t> packets to send and </a:t>
            </a:r>
            <a:r>
              <a:rPr lang="en-US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minimize</a:t>
            </a:r>
            <a:r>
              <a:rPr lang="en-US" dirty="0" smtClean="0"/>
              <a:t> the reconstructed distortion</a:t>
            </a:r>
          </a:p>
          <a:p>
            <a:pPr lvl="1"/>
            <a:r>
              <a:rPr lang="en-US" dirty="0" smtClean="0"/>
              <a:t>To maximize the video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 Server has media streams packetized into data units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Framework </a:t>
            </a:r>
            <a:r>
              <a:rPr lang="en-US" dirty="0" smtClean="0"/>
              <a:t>chooses optimal set of data units to transmit at successive transmission opportunities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Scheduler </a:t>
            </a:r>
            <a:r>
              <a:rPr lang="en-US" dirty="0" smtClean="0"/>
              <a:t>decides based on an entire optimized plan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7724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Data unit : </a:t>
            </a:r>
            <a:r>
              <a:rPr lang="en-US" sz="2200" i="1" dirty="0" smtClean="0"/>
              <a:t>l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Size : </a:t>
            </a:r>
            <a:r>
              <a:rPr lang="en-US" sz="2200" i="1" dirty="0" smtClean="0"/>
              <a:t>B(l)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Deadline : 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The maximum arrive time to be useful for decoding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        : </a:t>
            </a:r>
            <a:r>
              <a:rPr lang="en-US" sz="2400" dirty="0" smtClean="0"/>
              <a:t> distortion reduction </a:t>
            </a:r>
            <a:endParaRPr lang="en-US" sz="2200" dirty="0" smtClean="0"/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which is decrease in distortion rate if </a:t>
            </a:r>
            <a:r>
              <a:rPr lang="en-US" sz="1800" i="1" dirty="0" smtClean="0"/>
              <a:t>l</a:t>
            </a:r>
            <a:r>
              <a:rPr lang="en-US" sz="1800" dirty="0" smtClean="0"/>
              <a:t> is decoded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i="1" dirty="0" smtClean="0"/>
              <a:t>N</a:t>
            </a:r>
            <a:r>
              <a:rPr lang="en-US" sz="2200" dirty="0" smtClean="0"/>
              <a:t> :  transmission opportunities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/>
              <a:t> </a:t>
            </a:r>
            <a:r>
              <a:rPr lang="el-GR" sz="2200" i="1" dirty="0" smtClean="0"/>
              <a:t>π</a:t>
            </a:r>
            <a:r>
              <a:rPr lang="en-US" sz="2200" dirty="0" smtClean="0"/>
              <a:t> : transmission policy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It has </a:t>
            </a:r>
            <a:r>
              <a:rPr lang="en-US" sz="1800" i="1" dirty="0" smtClean="0"/>
              <a:t>N</a:t>
            </a:r>
            <a:r>
              <a:rPr lang="en-US" sz="1800" dirty="0" smtClean="0"/>
              <a:t> binary vector </a:t>
            </a:r>
            <a:r>
              <a:rPr lang="el-GR" sz="1800" i="1" dirty="0" smtClean="0"/>
              <a:t>π</a:t>
            </a:r>
            <a:r>
              <a:rPr lang="en-US" sz="1800" i="1" dirty="0" smtClean="0"/>
              <a:t>(l)</a:t>
            </a:r>
            <a:r>
              <a:rPr lang="en-US" sz="1800" dirty="0" smtClean="0"/>
              <a:t> for each data unit </a:t>
            </a:r>
            <a:r>
              <a:rPr lang="en-US" sz="1800" i="1" dirty="0" smtClean="0"/>
              <a:t>l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i="1" dirty="0" err="1" smtClean="0">
                <a:latin typeface="Gill Sans MT (Body)"/>
                <a:cs typeface="Lucida Sans Unicode"/>
              </a:rPr>
              <a:t>ε</a:t>
            </a:r>
            <a:r>
              <a:rPr lang="en-US" sz="2200" i="1" dirty="0" smtClean="0">
                <a:latin typeface="Gill Sans MT (Body)"/>
                <a:cs typeface="Lucida Sans Unicode"/>
              </a:rPr>
              <a:t>(l)</a:t>
            </a:r>
            <a:r>
              <a:rPr lang="en-US" sz="2200" dirty="0" smtClean="0">
                <a:latin typeface="Gill Sans MT (Body)"/>
                <a:cs typeface="Lucida Sans Unicode"/>
              </a:rPr>
              <a:t>: error probability 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>
                <a:latin typeface="Gill Sans MT (Body)"/>
                <a:cs typeface="Lucida Sans Unicode"/>
              </a:rPr>
              <a:t>data unit </a:t>
            </a:r>
            <a:r>
              <a:rPr lang="en-US" sz="1800" i="1" dirty="0" smtClean="0">
                <a:latin typeface="Gill Sans MT (Body)"/>
                <a:cs typeface="Lucida Sans Unicode"/>
              </a:rPr>
              <a:t>l</a:t>
            </a:r>
            <a:r>
              <a:rPr lang="en-US" sz="1800" dirty="0" smtClean="0">
                <a:latin typeface="Gill Sans MT (Body)"/>
                <a:cs typeface="Lucida Sans Unicode"/>
              </a:rPr>
              <a:t> received late or not at all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i="1" dirty="0" smtClean="0">
                <a:latin typeface="Gill Sans MT (Body)"/>
                <a:cs typeface="Lucida Sans Unicode"/>
              </a:rPr>
              <a:t>P(l)</a:t>
            </a:r>
            <a:r>
              <a:rPr lang="en-US" sz="2200" dirty="0" smtClean="0">
                <a:latin typeface="Gill Sans MT (Body)"/>
                <a:cs typeface="Lucida Sans Unicode"/>
              </a:rPr>
              <a:t> : 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>
                <a:latin typeface="Gill Sans MT (Body)"/>
                <a:cs typeface="Lucida Sans Unicode"/>
              </a:rPr>
              <a:t>number of times packet has been sent</a:t>
            </a:r>
            <a:endParaRPr lang="en-US" sz="1800" dirty="0" smtClean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5350" y="3302000"/>
            <a:ext cx="438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1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Policy </a:t>
            </a:r>
            <a:r>
              <a:rPr lang="el-GR" dirty="0" smtClean="0"/>
              <a:t>π</a:t>
            </a:r>
            <a:r>
              <a:rPr lang="en-US" dirty="0" smtClean="0"/>
              <a:t> wants to find the best tradeoff between expected </a:t>
            </a:r>
            <a:r>
              <a:rPr lang="en-US" dirty="0" smtClean="0">
                <a:solidFill>
                  <a:srgbClr val="FF0000"/>
                </a:solidFill>
              </a:rPr>
              <a:t>transmission rate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distortion construction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Formally , minimize </a:t>
            </a:r>
            <a:r>
              <a:rPr lang="en-US" dirty="0" err="1" smtClean="0"/>
              <a:t>Lagrangian</a:t>
            </a:r>
            <a:r>
              <a:rPr lang="en-US" dirty="0" smtClean="0"/>
              <a:t> function: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 smtClean="0"/>
              <a:t>			                                 </a:t>
            </a:r>
          </a:p>
          <a:p>
            <a:pPr lvl="1">
              <a:buNone/>
            </a:pPr>
            <a:r>
              <a:rPr lang="en-US" dirty="0" smtClean="0"/>
              <a:t>                                                        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                                                       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0600" y="3689350"/>
            <a:ext cx="2609850" cy="381000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349749"/>
            <a:ext cx="2362200" cy="806605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7600" y="5194300"/>
            <a:ext cx="3902525" cy="685800"/>
          </a:xfrm>
          <a:prstGeom prst="rect">
            <a:avLst/>
          </a:prstGeom>
          <a:noFill/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Callout 1 4"/>
          <p:cNvSpPr/>
          <p:nvPr/>
        </p:nvSpPr>
        <p:spPr bwMode="auto">
          <a:xfrm>
            <a:off x="6731000" y="3841750"/>
            <a:ext cx="1181100" cy="482600"/>
          </a:xfrm>
          <a:prstGeom prst="borderCallout1">
            <a:avLst>
              <a:gd name="adj1" fmla="val 48808"/>
              <a:gd name="adj2" fmla="val -1881"/>
              <a:gd name="adj3" fmla="val 125974"/>
              <a:gd name="adj4" fmla="val -89408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</a:rPr>
              <a:t># of transmissions</a:t>
            </a:r>
            <a:endParaRPr kumimoji="0" lang="en-US" sz="12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Line Callout 1 13"/>
          <p:cNvSpPr/>
          <p:nvPr/>
        </p:nvSpPr>
        <p:spPr bwMode="auto">
          <a:xfrm>
            <a:off x="2781300" y="5930900"/>
            <a:ext cx="1181100" cy="469900"/>
          </a:xfrm>
          <a:prstGeom prst="borderCallout1">
            <a:avLst>
              <a:gd name="adj1" fmla="val -3895"/>
              <a:gd name="adj2" fmla="val 49732"/>
              <a:gd name="adj3" fmla="val -63215"/>
              <a:gd name="adj4" fmla="val 48764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</a:rPr>
              <a:t>Maximum distortion</a:t>
            </a:r>
            <a:endParaRPr kumimoji="0" lang="en-US" sz="12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Line Callout 1 14"/>
          <p:cNvSpPr/>
          <p:nvPr/>
        </p:nvSpPr>
        <p:spPr bwMode="auto">
          <a:xfrm>
            <a:off x="4572000" y="6146800"/>
            <a:ext cx="1181100" cy="469900"/>
          </a:xfrm>
          <a:prstGeom prst="borderCallout1">
            <a:avLst>
              <a:gd name="adj1" fmla="val -3895"/>
              <a:gd name="adj2" fmla="val 49732"/>
              <a:gd name="adj3" fmla="val -63215"/>
              <a:gd name="adj4" fmla="val 48764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</a:rPr>
              <a:t>Quality improvement</a:t>
            </a:r>
            <a:endParaRPr kumimoji="0" lang="en-US" sz="12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5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of </a:t>
            </a:r>
            <a:r>
              <a:rPr lang="en-US" dirty="0" err="1" smtClean="0"/>
              <a:t>RaDiO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Packet loss and delay are considered independently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Packet Loss              Bernoulli Function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Delay                        </a:t>
            </a:r>
            <a:r>
              <a:rPr lang="en-US" dirty="0"/>
              <a:t> </a:t>
            </a:r>
            <a:r>
              <a:rPr lang="en-US" dirty="0" smtClean="0"/>
              <a:t>Shifted </a:t>
            </a:r>
            <a:r>
              <a:rPr lang="el-GR" dirty="0" smtClean="0">
                <a:latin typeface="Lucida Sans Unicode"/>
                <a:cs typeface="Lucida Sans Unicode"/>
              </a:rPr>
              <a:t>τ</a:t>
            </a:r>
            <a:r>
              <a:rPr lang="en-US" dirty="0" smtClean="0">
                <a:latin typeface="Lucida Sans Unicode"/>
                <a:cs typeface="Lucida Sans Unicode"/>
              </a:rPr>
              <a:t>-distribution</a:t>
            </a:r>
            <a:r>
              <a:rPr lang="en-US" dirty="0" smtClean="0"/>
              <a:t> 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Exhaustive Search 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useful. The search space grows </a:t>
            </a:r>
            <a:r>
              <a:rPr lang="en-US" dirty="0" smtClean="0">
                <a:solidFill>
                  <a:srgbClr val="FF0000"/>
                </a:solidFill>
              </a:rPr>
              <a:t>exponentially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	         Chao and Miao proposed </a:t>
            </a:r>
            <a:r>
              <a:rPr lang="en-US" dirty="0" err="1" smtClean="0">
                <a:solidFill>
                  <a:srgbClr val="FF0000"/>
                </a:solidFill>
              </a:rPr>
              <a:t>RaDiO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framework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929467" y="1823155"/>
            <a:ext cx="704144" cy="27234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1306689" y="4390757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87978" y="2250721"/>
            <a:ext cx="704144" cy="27234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ary">
  <a:themeElements>
    <a:clrScheme name="">
      <a:dk1>
        <a:srgbClr val="000000"/>
      </a:dk1>
      <a:lt1>
        <a:srgbClr val="FFFFFF"/>
      </a:lt1>
      <a:dk2>
        <a:srgbClr val="114FFB"/>
      </a:dk2>
      <a:lt2>
        <a:srgbClr val="CECECE"/>
      </a:lt2>
      <a:accent1>
        <a:srgbClr val="FC0128"/>
      </a:accent1>
      <a:accent2>
        <a:srgbClr val="3365FB"/>
      </a:accent2>
      <a:accent3>
        <a:srgbClr val="FFFFFF"/>
      </a:accent3>
      <a:accent4>
        <a:srgbClr val="000000"/>
      </a:accent4>
      <a:accent5>
        <a:srgbClr val="FDAAAC"/>
      </a:accent5>
      <a:accent6>
        <a:srgbClr val="2D5BE3"/>
      </a:accent6>
      <a:hlink>
        <a:srgbClr val="FE9B03"/>
      </a:hlink>
      <a:folHlink>
        <a:srgbClr val="D93192"/>
      </a:folHlink>
    </a:clrScheme>
    <a:fontScheme name="summ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umma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mmar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60582</TotalTime>
  <Words>1365</Words>
  <Application>Microsoft Macintosh PowerPoint</Application>
  <PresentationFormat>On-screen Show (4:3)</PresentationFormat>
  <Paragraphs>221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summary</vt:lpstr>
      <vt:lpstr>Department of Computer Science National Tsing Hua University</vt:lpstr>
      <vt:lpstr>Outline</vt:lpstr>
      <vt:lpstr>Introduction</vt:lpstr>
      <vt:lpstr>Multimedia Streaming Systems</vt:lpstr>
      <vt:lpstr>Rate Distortion Optimized Framework</vt:lpstr>
      <vt:lpstr>Basic Framework</vt:lpstr>
      <vt:lpstr>Parameters</vt:lpstr>
      <vt:lpstr>Basic Framework</vt:lpstr>
      <vt:lpstr>Needs of RaDiO Framework</vt:lpstr>
      <vt:lpstr>ISA Algorithm</vt:lpstr>
      <vt:lpstr>ISA Algorithm (cont.)</vt:lpstr>
      <vt:lpstr>Performance Comparison</vt:lpstr>
      <vt:lpstr>Receiver versus. Sender Driven Streaming</vt:lpstr>
      <vt:lpstr>Receiver Driven Streaming</vt:lpstr>
      <vt:lpstr>Strategy</vt:lpstr>
      <vt:lpstr>Hybrid Solution</vt:lpstr>
      <vt:lpstr>Architecture</vt:lpstr>
      <vt:lpstr>Benefits</vt:lpstr>
      <vt:lpstr>Rich Acknowledgements</vt:lpstr>
      <vt:lpstr>Markov Decision Process</vt:lpstr>
      <vt:lpstr>Actions and Observations</vt:lpstr>
      <vt:lpstr>Markov Decision Tree</vt:lpstr>
      <vt:lpstr>Optimization Algorithm</vt:lpstr>
      <vt:lpstr>Versus Conventional Acknowledgement </vt:lpstr>
      <vt:lpstr>Reasons of Improvements</vt:lpstr>
      <vt:lpstr>Multiple Deadlines</vt:lpstr>
      <vt:lpstr>Accelerated Retroactive Decoding (ARD)</vt:lpstr>
      <vt:lpstr>Formulation</vt:lpstr>
      <vt:lpstr>Results</vt:lpstr>
      <vt:lpstr>Discussion</vt:lpstr>
      <vt:lpstr>Dependent Packet Delays</vt:lpstr>
      <vt:lpstr>Problem with i.i.d. Assumption</vt:lpstr>
      <vt:lpstr>Benefits of ARD</vt:lpstr>
      <vt:lpstr>Improvement</vt:lpstr>
      <vt:lpstr>Congestion Distortion Optimized Streaming </vt:lpstr>
      <vt:lpstr> Improvement</vt:lpstr>
      <vt:lpstr>Performance Comparison: RaDiO and CaDiO</vt:lpstr>
      <vt:lpstr>Observation </vt:lpstr>
      <vt:lpstr>Conclusion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2007 - GHS</dc:title>
  <dc:creator>Mohamed Hefeeda</dc:creator>
  <cp:lastModifiedBy>Bear Hsu</cp:lastModifiedBy>
  <cp:revision>2096</cp:revision>
  <cp:lastPrinted>2000-09-13T22:50:43Z</cp:lastPrinted>
  <dcterms:created xsi:type="dcterms:W3CDTF">2008-12-02T19:39:01Z</dcterms:created>
  <dcterms:modified xsi:type="dcterms:W3CDTF">2011-12-20T06:16:25Z</dcterms:modified>
</cp:coreProperties>
</file>