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embeddings/oleObject1.bin" ContentType="application/vnd.openxmlformats-officedocument.oleObject"/>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embeddings/oleObject2.bin" ContentType="application/vnd.openxmlformats-officedocument.oleObject"/>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sldIdLst>
    <p:sldId id="460" r:id="rId2"/>
    <p:sldId id="502" r:id="rId3"/>
    <p:sldId id="528" r:id="rId4"/>
    <p:sldId id="529" r:id="rId5"/>
    <p:sldId id="530" r:id="rId6"/>
    <p:sldId id="531" r:id="rId7"/>
    <p:sldId id="532" r:id="rId8"/>
    <p:sldId id="533" r:id="rId9"/>
    <p:sldId id="503" r:id="rId10"/>
    <p:sldId id="504" r:id="rId11"/>
    <p:sldId id="505" r:id="rId12"/>
    <p:sldId id="512" r:id="rId13"/>
    <p:sldId id="513" r:id="rId14"/>
    <p:sldId id="514" r:id="rId15"/>
    <p:sldId id="515" r:id="rId16"/>
    <p:sldId id="516" r:id="rId17"/>
    <p:sldId id="517" r:id="rId18"/>
    <p:sldId id="518" r:id="rId19"/>
    <p:sldId id="519" r:id="rId20"/>
    <p:sldId id="520" r:id="rId21"/>
    <p:sldId id="521" r:id="rId22"/>
    <p:sldId id="522" r:id="rId23"/>
    <p:sldId id="523" r:id="rId24"/>
    <p:sldId id="524" r:id="rId25"/>
    <p:sldId id="525" r:id="rId26"/>
    <p:sldId id="526" r:id="rId27"/>
    <p:sldId id="527" r:id="rId28"/>
  </p:sldIdLst>
  <p:sldSz cx="9144000" cy="6858000" type="screen4x3"/>
  <p:notesSz cx="7048500" cy="9296400"/>
  <p:defaultTextStyle>
    <a:defPPr>
      <a:defRPr lang="en-US"/>
    </a:defPPr>
    <a:lvl1pPr algn="l" rtl="0" eaLnBrk="0" fontAlgn="base" hangingPunct="0">
      <a:spcBef>
        <a:spcPct val="0"/>
      </a:spcBef>
      <a:spcAft>
        <a:spcPct val="0"/>
      </a:spcAft>
      <a:defRPr kern="1200">
        <a:solidFill>
          <a:schemeClr val="tx1"/>
        </a:solidFill>
        <a:latin typeface="Comic Sans MS" pitchFamily="66" charset="0"/>
        <a:ea typeface="+mn-ea"/>
        <a:cs typeface="+mn-cs"/>
      </a:defRPr>
    </a:lvl1pPr>
    <a:lvl2pPr marL="457200" algn="l" rtl="0" eaLnBrk="0" fontAlgn="base" hangingPunct="0">
      <a:spcBef>
        <a:spcPct val="0"/>
      </a:spcBef>
      <a:spcAft>
        <a:spcPct val="0"/>
      </a:spcAft>
      <a:defRPr kern="1200">
        <a:solidFill>
          <a:schemeClr val="tx1"/>
        </a:solidFill>
        <a:latin typeface="Comic Sans MS" pitchFamily="66" charset="0"/>
        <a:ea typeface="+mn-ea"/>
        <a:cs typeface="+mn-cs"/>
      </a:defRPr>
    </a:lvl2pPr>
    <a:lvl3pPr marL="914400" algn="l" rtl="0" eaLnBrk="0" fontAlgn="base" hangingPunct="0">
      <a:spcBef>
        <a:spcPct val="0"/>
      </a:spcBef>
      <a:spcAft>
        <a:spcPct val="0"/>
      </a:spcAft>
      <a:defRPr kern="1200">
        <a:solidFill>
          <a:schemeClr val="tx1"/>
        </a:solidFill>
        <a:latin typeface="Comic Sans MS" pitchFamily="66" charset="0"/>
        <a:ea typeface="+mn-ea"/>
        <a:cs typeface="+mn-cs"/>
      </a:defRPr>
    </a:lvl3pPr>
    <a:lvl4pPr marL="1371600" algn="l" rtl="0" eaLnBrk="0" fontAlgn="base" hangingPunct="0">
      <a:spcBef>
        <a:spcPct val="0"/>
      </a:spcBef>
      <a:spcAft>
        <a:spcPct val="0"/>
      </a:spcAft>
      <a:defRPr kern="1200">
        <a:solidFill>
          <a:schemeClr val="tx1"/>
        </a:solidFill>
        <a:latin typeface="Comic Sans MS" pitchFamily="66" charset="0"/>
        <a:ea typeface="+mn-ea"/>
        <a:cs typeface="+mn-cs"/>
      </a:defRPr>
    </a:lvl4pPr>
    <a:lvl5pPr marL="1828800" algn="l" rtl="0" eaLnBrk="0" fontAlgn="base" hangingPunct="0">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a:srgbClr val="DDDDDD"/>
    <a:srgbClr val="FFCCFF"/>
    <a:srgbClr val="FF99CC"/>
    <a:srgbClr val="CCFFFF"/>
    <a:srgbClr val="00CC66"/>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181" autoAdjust="0"/>
    <p:restoredTop sz="79913" autoAdjust="0"/>
  </p:normalViewPr>
  <p:slideViewPr>
    <p:cSldViewPr snapToGrid="0">
      <p:cViewPr varScale="1">
        <p:scale>
          <a:sx n="49" d="100"/>
          <a:sy n="49" d="100"/>
        </p:scale>
        <p:origin x="-126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7" d="100"/>
          <a:sy n="57" d="100"/>
        </p:scale>
        <p:origin x="-1770" y="-96"/>
      </p:cViewPr>
      <p:guideLst>
        <p:guide orient="horz" pos="2928"/>
        <p:guide pos="222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54350" cy="465138"/>
          </a:xfrm>
          <a:prstGeom prst="rect">
            <a:avLst/>
          </a:prstGeom>
          <a:noFill/>
          <a:ln w="9525">
            <a:noFill/>
            <a:miter lim="800000"/>
            <a:headEnd/>
            <a:tailEnd/>
          </a:ln>
          <a:effectLst/>
        </p:spPr>
        <p:txBody>
          <a:bodyPr vert="horz" wrap="square" lIns="93397" tIns="46698" rIns="93397" bIns="46698" numCol="1" anchor="t" anchorCtr="0" compatLnSpc="1">
            <a:prstTxWarp prst="textNoShape">
              <a:avLst/>
            </a:prstTxWarp>
          </a:bodyPr>
          <a:lstStyle>
            <a:lvl1pPr defTabSz="933450">
              <a:defRPr sz="1200">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3994150" y="0"/>
            <a:ext cx="3054350" cy="465138"/>
          </a:xfrm>
          <a:prstGeom prst="rect">
            <a:avLst/>
          </a:prstGeom>
          <a:noFill/>
          <a:ln w="9525">
            <a:noFill/>
            <a:miter lim="800000"/>
            <a:headEnd/>
            <a:tailEnd/>
          </a:ln>
          <a:effectLst/>
        </p:spPr>
        <p:txBody>
          <a:bodyPr vert="horz" wrap="square" lIns="93397" tIns="46698" rIns="93397" bIns="46698" numCol="1" anchor="t" anchorCtr="0" compatLnSpc="1">
            <a:prstTxWarp prst="textNoShape">
              <a:avLst/>
            </a:prstTxWarp>
          </a:bodyPr>
          <a:lstStyle>
            <a:lvl1pPr algn="r" defTabSz="933450">
              <a:defRPr sz="1200">
                <a:latin typeface="Times New Roman" pitchFamily="18" charset="0"/>
              </a:defRPr>
            </a:lvl1pPr>
          </a:lstStyle>
          <a:p>
            <a:pPr>
              <a:defRPr/>
            </a:pPr>
            <a:endParaRPr lang="en-US"/>
          </a:p>
        </p:txBody>
      </p:sp>
      <p:sp>
        <p:nvSpPr>
          <p:cNvPr id="41988" name="Rectangle 4"/>
          <p:cNvSpPr>
            <a:spLocks noGrp="1" noRot="1" noChangeAspect="1" noChangeArrowheads="1" noTextEdit="1"/>
          </p:cNvSpPr>
          <p:nvPr>
            <p:ph type="sldImg" idx="2"/>
          </p:nvPr>
        </p:nvSpPr>
        <p:spPr bwMode="auto">
          <a:xfrm>
            <a:off x="120015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9800" y="4416425"/>
            <a:ext cx="5168900" cy="4183063"/>
          </a:xfrm>
          <a:prstGeom prst="rect">
            <a:avLst/>
          </a:prstGeom>
          <a:noFill/>
          <a:ln w="9525">
            <a:noFill/>
            <a:miter lim="800000"/>
            <a:headEnd/>
            <a:tailEnd/>
          </a:ln>
          <a:effectLst/>
        </p:spPr>
        <p:txBody>
          <a:bodyPr vert="horz" wrap="square" lIns="93397" tIns="46698" rIns="93397" bIns="4669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1263"/>
            <a:ext cx="3054350" cy="465137"/>
          </a:xfrm>
          <a:prstGeom prst="rect">
            <a:avLst/>
          </a:prstGeom>
          <a:noFill/>
          <a:ln w="9525">
            <a:noFill/>
            <a:miter lim="800000"/>
            <a:headEnd/>
            <a:tailEnd/>
          </a:ln>
          <a:effectLst/>
        </p:spPr>
        <p:txBody>
          <a:bodyPr vert="horz" wrap="square" lIns="93397" tIns="46698" rIns="93397" bIns="46698" numCol="1" anchor="b" anchorCtr="0" compatLnSpc="1">
            <a:prstTxWarp prst="textNoShape">
              <a:avLst/>
            </a:prstTxWarp>
          </a:bodyPr>
          <a:lstStyle>
            <a:lvl1pPr defTabSz="933450">
              <a:defRPr sz="1200">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3994150" y="8831263"/>
            <a:ext cx="3054350" cy="465137"/>
          </a:xfrm>
          <a:prstGeom prst="rect">
            <a:avLst/>
          </a:prstGeom>
          <a:noFill/>
          <a:ln w="9525">
            <a:noFill/>
            <a:miter lim="800000"/>
            <a:headEnd/>
            <a:tailEnd/>
          </a:ln>
          <a:effectLst/>
        </p:spPr>
        <p:txBody>
          <a:bodyPr vert="horz" wrap="square" lIns="93397" tIns="46698" rIns="93397" bIns="46698" numCol="1" anchor="b" anchorCtr="0" compatLnSpc="1">
            <a:prstTxWarp prst="textNoShape">
              <a:avLst/>
            </a:prstTxWarp>
          </a:bodyPr>
          <a:lstStyle>
            <a:lvl1pPr algn="r" defTabSz="933450">
              <a:defRPr sz="1200">
                <a:latin typeface="Times New Roman" pitchFamily="18" charset="0"/>
              </a:defRPr>
            </a:lvl1pPr>
          </a:lstStyle>
          <a:p>
            <a:pPr>
              <a:defRPr/>
            </a:pPr>
            <a:fld id="{6761E503-993E-4C32-833B-CEC2ACD0ABD6}" type="slidenum">
              <a:rPr lang="en-US"/>
              <a:pPr>
                <a:defRPr/>
              </a:pPr>
              <a:t>‹#›</a:t>
            </a:fld>
            <a:endParaRPr lang="en-US"/>
          </a:p>
        </p:txBody>
      </p:sp>
    </p:spTree>
    <p:extLst>
      <p:ext uri="{BB962C8B-B14F-4D97-AF65-F5344CB8AC3E}">
        <p14:creationId xmlns:p14="http://schemas.microsoft.com/office/powerpoint/2010/main" val="40298797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4FA7DD80-7F1F-4C50-AED0-5926033C57A5}" type="slidenum">
              <a:rPr lang="en-US" smtClean="0"/>
              <a:pPr/>
              <a:t>1</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xfrm>
            <a:off x="704850" y="4416425"/>
            <a:ext cx="5638800" cy="4181475"/>
          </a:xfrm>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AE240D3A-5DE4-4697-B35D-E20CF3333FCC}" type="slidenum">
              <a:rPr lang="en-US" smtClean="0"/>
              <a:pPr/>
              <a:t>11</a:t>
            </a:fld>
            <a:endParaRPr 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A9AE618-072D-4210-94F0-63F33564C352}" type="slidenum">
              <a:rPr lang="en-US" smtClean="0"/>
              <a:pPr/>
              <a:t>12</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37746942-4158-4475-9717-B8EDEB77200E}" type="slidenum">
              <a:rPr lang="en-US" smtClean="0"/>
              <a:pPr/>
              <a:t>13</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A6E2A287-9570-4439-91FF-A916FB141A2A}" type="slidenum">
              <a:rPr lang="en-US" smtClean="0"/>
              <a:pPr/>
              <a:t>14</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FCF6EC13-0DEC-4F57-8DAD-70A016EB5E87}" type="slidenum">
              <a:rPr lang="en-US" smtClean="0"/>
              <a:pPr/>
              <a:t>15</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B25380F0-5E35-4F4A-87F6-83734F9F9EE9}" type="slidenum">
              <a:rPr lang="en-US" smtClean="0"/>
              <a:pPr/>
              <a:t>16</a:t>
            </a:fld>
            <a:endParaRPr 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B915044-2048-4558-97D3-BEDBA153AE7F}" type="slidenum">
              <a:rPr lang="en-US" smtClean="0"/>
              <a:pPr/>
              <a:t>17</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2B1D61F5-5AED-4154-826B-1CC2886A0882}" type="slidenum">
              <a:rPr lang="en-US" smtClean="0"/>
              <a:pPr/>
              <a:t>18</a:t>
            </a:fld>
            <a:endParaRPr 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B34E0B9B-CF5A-41B0-9BEC-39DB2E862C7D}" type="slidenum">
              <a:rPr lang="en-US" smtClean="0"/>
              <a:pPr/>
              <a:t>19</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1830868F-9D8E-44DF-A8E7-E1780129E84A}" type="slidenum">
              <a:rPr lang="en-US" smtClean="0"/>
              <a:pPr/>
              <a:t>20</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4D26565D-BDFF-427A-AB03-83AF85154EB4}" type="slidenum">
              <a:rPr lang="en-US" smtClean="0"/>
              <a:pPr/>
              <a:t>2</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D9F06E19-7910-4EE6-8CB2-6C38AFDA0636}" type="slidenum">
              <a:rPr lang="en-US" smtClean="0"/>
              <a:pPr/>
              <a:t>21</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9C968ED7-C97A-4A67-8CCE-316DA7F68BED}" type="slidenum">
              <a:rPr lang="en-US" smtClean="0"/>
              <a:pPr/>
              <a:t>22</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0B6F8B2E-9456-4F91-88AA-94E83B0AA1DD}" type="slidenum">
              <a:rPr lang="en-US" smtClean="0"/>
              <a:pPr/>
              <a:t>23</a:t>
            </a:fld>
            <a:endParaRPr lang="en-US"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919EFDCA-D64A-4B16-BFC9-CECFAB992CE1}" type="slidenum">
              <a:rPr lang="en-US" smtClean="0"/>
              <a:pPr/>
              <a:t>24</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EB295B8E-853D-418B-AD12-CD195731BBA3}" type="slidenum">
              <a:rPr lang="en-US" smtClean="0"/>
              <a:pPr/>
              <a:t>25</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815486E2-510B-4E61-8B27-4FB13E31AD99}" type="slidenum">
              <a:rPr lang="en-US" smtClean="0"/>
              <a:pPr/>
              <a:t>26</a:t>
            </a:fld>
            <a:endParaRPr lang="en-US"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F17AE0C0-21A7-4144-83B4-5237A924AE70}" type="slidenum">
              <a:rPr lang="en-US" smtClean="0"/>
              <a:pPr/>
              <a:t>27</a:t>
            </a:fld>
            <a:endParaRPr lang="en-US"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958ABC2-A373-4674-9B58-319B530A8F11}" type="slidenum">
              <a:rPr lang="en-US" smtClean="0"/>
              <a:pPr/>
              <a:t>3</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679DEFD1-3CC3-4BB5-B7A5-D8D1C06622AA}" type="slidenum">
              <a:rPr lang="en-US" smtClean="0"/>
              <a:pPr/>
              <a:t>4</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98C71C39-350E-4B83-8CEF-3ED1C9B009CE}" type="slidenum">
              <a:rPr lang="en-US" smtClean="0"/>
              <a:pPr/>
              <a:t>5</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07E0E690-BEA4-46B7-B4C7-01C419F2025E}" type="slidenum">
              <a:rPr lang="en-US" smtClean="0"/>
              <a:pPr/>
              <a:t>6</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1C01E62B-FDD5-470D-A16B-A78C3436B481}" type="slidenum">
              <a:rPr lang="en-US" smtClean="0"/>
              <a:pPr/>
              <a:t>7</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56A3E76D-1548-41C8-A53E-3D6AA44A2A16}" type="slidenum">
              <a:rPr lang="en-US" smtClean="0"/>
              <a:pPr/>
              <a:t>8</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lvl="1"/>
            <a:r>
              <a:rPr lang="en-US" dirty="0" smtClean="0"/>
              <a:t>For audio, timestamp clock typically increments by one for each sampling period (for example, each 125 </a:t>
            </a:r>
            <a:r>
              <a:rPr lang="en-US" dirty="0" err="1" smtClean="0"/>
              <a:t>usecs</a:t>
            </a:r>
            <a:r>
              <a:rPr lang="en-US" dirty="0" smtClean="0"/>
              <a:t> for a 8 KHz sampling clock) </a:t>
            </a:r>
          </a:p>
          <a:p>
            <a:pPr lvl="1"/>
            <a:r>
              <a:rPr lang="en-US" dirty="0" smtClean="0"/>
              <a:t>if application generates chunks of 160 encoded samples, then timestamp increases by 160 for each RTP packet when source is active. Timestamp clock continues to increase at constant rate when source is inactive.</a:t>
            </a:r>
          </a:p>
        </p:txBody>
      </p:sp>
      <p:sp>
        <p:nvSpPr>
          <p:cNvPr id="60420" name="Slide Number Placeholder 3"/>
          <p:cNvSpPr>
            <a:spLocks noGrp="1"/>
          </p:cNvSpPr>
          <p:nvPr>
            <p:ph type="sldNum" sz="quarter" idx="5"/>
          </p:nvPr>
        </p:nvSpPr>
        <p:spPr>
          <a:noFill/>
        </p:spPr>
        <p:txBody>
          <a:bodyPr/>
          <a:lstStyle/>
          <a:p>
            <a:fld id="{FCE5B3C7-EAB3-4E7E-B046-EBBE42139A04}"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2E47440D-8E65-4180-813C-5AB436F1F52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D1ED3863-D92E-42D9-AAB5-B4E17C6C676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2700" y="228600"/>
            <a:ext cx="19431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228600"/>
            <a:ext cx="56769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73CE9B6F-EE5F-4AAF-AEC6-16624648951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772400" cy="8715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339850"/>
            <a:ext cx="3810000" cy="49085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5800" y="1339850"/>
            <a:ext cx="3810000" cy="49085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fld id="{873D755B-0420-4647-99D3-7530B68E1A5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3pPr>
              <a:defRPr sz="2000" baseline="0"/>
            </a:lvl3pPr>
            <a:lvl4pPr>
              <a:defRPr sz="2000" baseline="0"/>
            </a:lvl4pPr>
            <a:lvl5pPr>
              <a:defRPr sz="2000" baseline="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8"/>
          <p:cNvSpPr>
            <a:spLocks noGrp="1" noChangeArrowheads="1"/>
          </p:cNvSpPr>
          <p:nvPr>
            <p:ph type="sldNum" sz="quarter" idx="10"/>
          </p:nvPr>
        </p:nvSpPr>
        <p:spPr>
          <a:ln/>
        </p:spPr>
        <p:txBody>
          <a:bodyPr/>
          <a:lstStyle>
            <a:lvl1pPr>
              <a:defRPr/>
            </a:lvl1pPr>
          </a:lstStyle>
          <a:p>
            <a:pPr>
              <a:defRPr/>
            </a:pPr>
            <a:fld id="{506E69C2-16ED-48F0-8A57-8D7E4FD676C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sz="quarter" idx="10"/>
          </p:nvPr>
        </p:nvSpPr>
        <p:spPr>
          <a:ln/>
        </p:spPr>
        <p:txBody>
          <a:bodyPr/>
          <a:lstStyle>
            <a:lvl1pPr>
              <a:defRPr/>
            </a:lvl1pPr>
          </a:lstStyle>
          <a:p>
            <a:pPr>
              <a:defRPr/>
            </a:pPr>
            <a:fld id="{C4584CF6-1919-492C-AE53-D2955B00437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339850"/>
            <a:ext cx="3810000" cy="490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5800" y="1339850"/>
            <a:ext cx="3810000" cy="490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fld id="{97C26E97-A561-4781-A929-A7537FE8422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sz="quarter" idx="10"/>
          </p:nvPr>
        </p:nvSpPr>
        <p:spPr>
          <a:ln/>
        </p:spPr>
        <p:txBody>
          <a:bodyPr/>
          <a:lstStyle>
            <a:lvl1pPr>
              <a:defRPr/>
            </a:lvl1pPr>
          </a:lstStyle>
          <a:p>
            <a:pPr>
              <a:defRPr/>
            </a:pPr>
            <a:fld id="{E20321DF-A734-4BC6-BA29-F5C84522728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sz="quarter" idx="10"/>
          </p:nvPr>
        </p:nvSpPr>
        <p:spPr>
          <a:ln/>
        </p:spPr>
        <p:txBody>
          <a:bodyPr/>
          <a:lstStyle>
            <a:lvl1pPr>
              <a:defRPr/>
            </a:lvl1pPr>
          </a:lstStyle>
          <a:p>
            <a:pPr>
              <a:defRPr/>
            </a:pPr>
            <a:fld id="{4ED1808B-9E3C-46A1-BE6D-B45FD951A2C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fld id="{78650F06-EF6E-4C4B-911D-5F54C257CDB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fld id="{9FC06810-ABD9-497C-9FA6-3948068EF25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fld id="{B503FE8E-197B-493B-92E8-36C688098C1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533400" y="228600"/>
            <a:ext cx="7772400" cy="8715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533400" y="1339850"/>
            <a:ext cx="7772400" cy="49085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Rectangle 8"/>
          <p:cNvSpPr>
            <a:spLocks noGrp="1" noChangeArrowheads="1"/>
          </p:cNvSpPr>
          <p:nvPr>
            <p:ph type="sldNum" sz="quarter" idx="4"/>
          </p:nvPr>
        </p:nvSpPr>
        <p:spPr bwMode="auto">
          <a:xfrm>
            <a:off x="8162925" y="6400800"/>
            <a:ext cx="67627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Arial" charset="0"/>
              </a:defRPr>
            </a:lvl1pPr>
          </a:lstStyle>
          <a:p>
            <a:pPr>
              <a:defRPr/>
            </a:pPr>
            <a:fld id="{0C925DEF-6FD0-46DB-B520-77EFD6ED3B1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3200" u="sng">
          <a:solidFill>
            <a:schemeClr val="accent2"/>
          </a:solidFill>
          <a:latin typeface="+mj-lt"/>
          <a:ea typeface="+mj-ea"/>
          <a:cs typeface="+mj-cs"/>
        </a:defRPr>
      </a:lvl1pPr>
      <a:lvl2pPr algn="ctr" rtl="0" eaLnBrk="0" fontAlgn="base" hangingPunct="0">
        <a:spcBef>
          <a:spcPct val="0"/>
        </a:spcBef>
        <a:spcAft>
          <a:spcPct val="0"/>
        </a:spcAft>
        <a:defRPr sz="3200" u="sng">
          <a:solidFill>
            <a:schemeClr val="accent2"/>
          </a:solidFill>
          <a:latin typeface="Comic Sans MS" pitchFamily="66" charset="0"/>
        </a:defRPr>
      </a:lvl2pPr>
      <a:lvl3pPr algn="ctr" rtl="0" eaLnBrk="0" fontAlgn="base" hangingPunct="0">
        <a:spcBef>
          <a:spcPct val="0"/>
        </a:spcBef>
        <a:spcAft>
          <a:spcPct val="0"/>
        </a:spcAft>
        <a:defRPr sz="3200" u="sng">
          <a:solidFill>
            <a:schemeClr val="accent2"/>
          </a:solidFill>
          <a:latin typeface="Comic Sans MS" pitchFamily="66" charset="0"/>
        </a:defRPr>
      </a:lvl3pPr>
      <a:lvl4pPr algn="ctr" rtl="0" eaLnBrk="0" fontAlgn="base" hangingPunct="0">
        <a:spcBef>
          <a:spcPct val="0"/>
        </a:spcBef>
        <a:spcAft>
          <a:spcPct val="0"/>
        </a:spcAft>
        <a:defRPr sz="3200" u="sng">
          <a:solidFill>
            <a:schemeClr val="accent2"/>
          </a:solidFill>
          <a:latin typeface="Comic Sans MS" pitchFamily="66" charset="0"/>
        </a:defRPr>
      </a:lvl4pPr>
      <a:lvl5pPr algn="ctr" rtl="0" eaLnBrk="0" fontAlgn="base" hangingPunct="0">
        <a:spcBef>
          <a:spcPct val="0"/>
        </a:spcBef>
        <a:spcAft>
          <a:spcPct val="0"/>
        </a:spcAft>
        <a:defRPr sz="3200" u="sng">
          <a:solidFill>
            <a:schemeClr val="accent2"/>
          </a:solidFill>
          <a:latin typeface="Comic Sans MS" pitchFamily="66" charset="0"/>
        </a:defRPr>
      </a:lvl5pPr>
      <a:lvl6pPr marL="457200" algn="ctr" rtl="0" eaLnBrk="0" fontAlgn="base" hangingPunct="0">
        <a:spcBef>
          <a:spcPct val="0"/>
        </a:spcBef>
        <a:spcAft>
          <a:spcPct val="0"/>
        </a:spcAft>
        <a:defRPr sz="3200" u="sng">
          <a:solidFill>
            <a:schemeClr val="accent2"/>
          </a:solidFill>
          <a:latin typeface="Comic Sans MS" pitchFamily="66" charset="0"/>
        </a:defRPr>
      </a:lvl6pPr>
      <a:lvl7pPr marL="914400" algn="ctr" rtl="0" eaLnBrk="0" fontAlgn="base" hangingPunct="0">
        <a:spcBef>
          <a:spcPct val="0"/>
        </a:spcBef>
        <a:spcAft>
          <a:spcPct val="0"/>
        </a:spcAft>
        <a:defRPr sz="3200" u="sng">
          <a:solidFill>
            <a:schemeClr val="accent2"/>
          </a:solidFill>
          <a:latin typeface="Comic Sans MS" pitchFamily="66" charset="0"/>
        </a:defRPr>
      </a:lvl7pPr>
      <a:lvl8pPr marL="1371600" algn="ctr" rtl="0" eaLnBrk="0" fontAlgn="base" hangingPunct="0">
        <a:spcBef>
          <a:spcPct val="0"/>
        </a:spcBef>
        <a:spcAft>
          <a:spcPct val="0"/>
        </a:spcAft>
        <a:defRPr sz="3200" u="sng">
          <a:solidFill>
            <a:schemeClr val="accent2"/>
          </a:solidFill>
          <a:latin typeface="Comic Sans MS" pitchFamily="66" charset="0"/>
        </a:defRPr>
      </a:lvl8pPr>
      <a:lvl9pPr marL="1828800" algn="ctr" rtl="0" eaLnBrk="0" fontAlgn="base" hangingPunct="0">
        <a:spcBef>
          <a:spcPct val="0"/>
        </a:spcBef>
        <a:spcAft>
          <a:spcPct val="0"/>
        </a:spcAft>
        <a:defRPr sz="3200" u="sng">
          <a:solidFill>
            <a:schemeClr val="accent2"/>
          </a:solidFill>
          <a:latin typeface="Comic Sans MS" pitchFamily="66" charset="0"/>
        </a:defRPr>
      </a:lvl9pPr>
    </p:titleStyle>
    <p:bodyStyle>
      <a:lvl1pPr marL="342900" indent="-342900" algn="l" rtl="0" eaLnBrk="0" fontAlgn="base" hangingPunct="0">
        <a:spcBef>
          <a:spcPct val="20000"/>
        </a:spcBef>
        <a:spcAft>
          <a:spcPct val="0"/>
        </a:spcAft>
        <a:buClr>
          <a:schemeClr val="accent2"/>
        </a:buClr>
        <a:buSzPct val="85000"/>
        <a:buFont typeface="ZapfDingbats" pitchFamily="82" charset="2"/>
        <a:buChar char="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ZapfDingbats" pitchFamily="82" charset="2"/>
        <a:buChar char="m"/>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a:solidFill>
            <a:schemeClr val="tx1"/>
          </a:solidFill>
          <a:latin typeface="Times New Roman" pitchFamily="18" charset="0"/>
        </a:defRPr>
      </a:lvl6pPr>
      <a:lvl7pPr marL="2971800" indent="-228600" algn="l" rtl="0" eaLnBrk="0" fontAlgn="base" hangingPunct="0">
        <a:spcBef>
          <a:spcPct val="20000"/>
        </a:spcBef>
        <a:spcAft>
          <a:spcPct val="0"/>
        </a:spcAft>
        <a:buChar char="»"/>
        <a:defRPr>
          <a:solidFill>
            <a:schemeClr val="tx1"/>
          </a:solidFill>
          <a:latin typeface="Times New Roman" pitchFamily="18" charset="0"/>
        </a:defRPr>
      </a:lvl7pPr>
      <a:lvl8pPr marL="3429000" indent="-228600" algn="l" rtl="0" eaLnBrk="0" fontAlgn="base" hangingPunct="0">
        <a:spcBef>
          <a:spcPct val="20000"/>
        </a:spcBef>
        <a:spcAft>
          <a:spcPct val="0"/>
        </a:spcAft>
        <a:buChar char="»"/>
        <a:defRPr>
          <a:solidFill>
            <a:schemeClr val="tx1"/>
          </a:solidFill>
          <a:latin typeface="Times New Roman" pitchFamily="18" charset="0"/>
        </a:defRPr>
      </a:lvl8pPr>
      <a:lvl9pPr marL="3886200" indent="-228600" algn="l" rtl="0" eaLnBrk="0" fontAlgn="base" hangingPunct="0">
        <a:spcBef>
          <a:spcPct val="20000"/>
        </a:spcBef>
        <a:spcAft>
          <a:spcPct val="0"/>
        </a:spcAft>
        <a:buChar char="»"/>
        <a:defRPr>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4" Type="http://schemas.openxmlformats.org/officeDocument/2006/relationships/oleObject" Target="../embeddings/oleObject1.bin"/><Relationship Id="rId5" Type="http://schemas.openxmlformats.org/officeDocument/2006/relationships/image" Target="../media/image6.emf"/><Relationship Id="rId1" Type="http://schemas.openxmlformats.org/officeDocument/2006/relationships/vmlDrawing" Target="../drawings/vmlDrawing1.vml"/><Relationship Id="rId2"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4" Type="http://schemas.openxmlformats.org/officeDocument/2006/relationships/oleObject" Target="../embeddings/oleObject2.bin"/><Relationship Id="rId5" Type="http://schemas.openxmlformats.org/officeDocument/2006/relationships/image" Target="../media/image7.emf"/><Relationship Id="rId1" Type="http://schemas.openxmlformats.org/officeDocument/2006/relationships/vmlDrawing" Target="../drawings/vmlDrawing2.vml"/><Relationship Id="rId2"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0"/>
          </p:nvPr>
        </p:nvSpPr>
        <p:spPr>
          <a:xfrm>
            <a:off x="8305800" y="6400800"/>
            <a:ext cx="625475" cy="457200"/>
          </a:xfrm>
          <a:noFill/>
        </p:spPr>
        <p:txBody>
          <a:bodyPr/>
          <a:lstStyle/>
          <a:p>
            <a:fld id="{9706AD86-68D1-4061-BA24-AF67647991D6}" type="slidenum">
              <a:rPr lang="en-US" smtClean="0"/>
              <a:pPr/>
              <a:t>1</a:t>
            </a:fld>
            <a:endParaRPr lang="en-US" smtClean="0"/>
          </a:p>
        </p:txBody>
      </p:sp>
      <p:sp>
        <p:nvSpPr>
          <p:cNvPr id="139267" name="Rectangle 3"/>
          <p:cNvSpPr>
            <a:spLocks noGrp="1" noChangeArrowheads="1"/>
          </p:cNvSpPr>
          <p:nvPr>
            <p:ph type="body" idx="1"/>
          </p:nvPr>
        </p:nvSpPr>
        <p:spPr>
          <a:xfrm>
            <a:off x="533400" y="1285875"/>
            <a:ext cx="8027988" cy="4962525"/>
          </a:xfrm>
        </p:spPr>
        <p:txBody>
          <a:bodyPr/>
          <a:lstStyle/>
          <a:p>
            <a:pPr algn="ctr">
              <a:buFont typeface="Wingdings" pitchFamily="2" charset="2"/>
              <a:buNone/>
              <a:defRPr/>
            </a:pPr>
            <a:r>
              <a:rPr lang="en-US" sz="1800" b="1" dirty="0"/>
              <a:t>National </a:t>
            </a:r>
            <a:r>
              <a:rPr lang="en-US" sz="1800" b="1" dirty="0" err="1"/>
              <a:t>Tsing</a:t>
            </a:r>
            <a:r>
              <a:rPr lang="en-US" sz="1800" b="1" dirty="0"/>
              <a:t> </a:t>
            </a:r>
            <a:r>
              <a:rPr lang="en-US" sz="1800" b="1" dirty="0" err="1"/>
              <a:t>Hua</a:t>
            </a:r>
            <a:r>
              <a:rPr lang="en-US" sz="1800" b="1" dirty="0"/>
              <a:t> University, </a:t>
            </a:r>
            <a:r>
              <a:rPr lang="en-US" sz="1800" b="1" dirty="0" err="1"/>
              <a:t>Hsinchu</a:t>
            </a:r>
            <a:r>
              <a:rPr lang="en-US" sz="1800" b="1" dirty="0"/>
              <a:t>, Taiwan</a:t>
            </a:r>
          </a:p>
          <a:p>
            <a:pPr algn="ctr">
              <a:buFont typeface="Wingdings" pitchFamily="2" charset="2"/>
              <a:buNone/>
              <a:defRPr/>
            </a:pPr>
            <a:endParaRPr lang="en-US" sz="1800" b="1" dirty="0"/>
          </a:p>
          <a:p>
            <a:pPr algn="ctr">
              <a:buFont typeface="Wingdings" pitchFamily="2" charset="2"/>
              <a:buNone/>
              <a:defRPr/>
            </a:pPr>
            <a:r>
              <a:rPr lang="en-US" b="1" dirty="0">
                <a:solidFill>
                  <a:srgbClr val="993300"/>
                </a:solidFill>
                <a:effectLst>
                  <a:outerShdw blurRad="38100" dist="38100" dir="2700000" algn="tl">
                    <a:srgbClr val="C0C0C0"/>
                  </a:outerShdw>
                </a:effectLst>
              </a:rPr>
              <a:t>CS 5262: Multimedia Networking and </a:t>
            </a:r>
            <a:r>
              <a:rPr lang="en-US" b="1" dirty="0" smtClean="0">
                <a:solidFill>
                  <a:srgbClr val="993300"/>
                </a:solidFill>
                <a:effectLst>
                  <a:outerShdw blurRad="38100" dist="38100" dir="2700000" algn="tl">
                    <a:srgbClr val="C0C0C0"/>
                  </a:outerShdw>
                </a:effectLst>
              </a:rPr>
              <a:t>Systems</a:t>
            </a:r>
            <a:endParaRPr lang="en-US" b="1" dirty="0" smtClean="0"/>
          </a:p>
          <a:p>
            <a:pPr algn="ctr">
              <a:buFont typeface="Wingdings" pitchFamily="2" charset="2"/>
              <a:buNone/>
              <a:defRPr/>
            </a:pPr>
            <a:endParaRPr lang="en-US" b="1" dirty="0" smtClean="0"/>
          </a:p>
          <a:p>
            <a:pPr algn="ctr">
              <a:buFont typeface="Wingdings" pitchFamily="2" charset="2"/>
              <a:buNone/>
              <a:defRPr/>
            </a:pPr>
            <a:endParaRPr lang="en-US" b="1" dirty="0" smtClean="0"/>
          </a:p>
          <a:p>
            <a:pPr algn="ctr">
              <a:buFont typeface="Wingdings" pitchFamily="2" charset="2"/>
              <a:buNone/>
              <a:defRPr/>
            </a:pPr>
            <a:endParaRPr lang="en-US" b="1" dirty="0" smtClean="0">
              <a:solidFill>
                <a:srgbClr val="993300"/>
              </a:solidFill>
              <a:effectLst>
                <a:outerShdw blurRad="38100" dist="38100" dir="2700000" algn="tl">
                  <a:srgbClr val="C0C0C0"/>
                </a:outerShdw>
              </a:effectLst>
            </a:endParaRPr>
          </a:p>
          <a:p>
            <a:pPr algn="ctr">
              <a:buFont typeface="Wingdings" pitchFamily="2" charset="2"/>
              <a:buNone/>
              <a:defRPr/>
            </a:pPr>
            <a:r>
              <a:rPr lang="en-US" b="1" dirty="0" err="1">
                <a:solidFill>
                  <a:srgbClr val="993300"/>
                </a:solidFill>
                <a:effectLst>
                  <a:outerShdw blurRad="38100" dist="38100" dir="2700000" algn="tl">
                    <a:srgbClr val="C0C0C0"/>
                  </a:outerShdw>
                </a:effectLst>
              </a:rPr>
              <a:t>QoS</a:t>
            </a:r>
            <a:r>
              <a:rPr lang="en-US" b="1" dirty="0">
                <a:solidFill>
                  <a:srgbClr val="993300"/>
                </a:solidFill>
                <a:effectLst>
                  <a:outerShdw blurRad="38100" dist="38100" dir="2700000" algn="tl">
                    <a:srgbClr val="C0C0C0"/>
                  </a:outerShdw>
                </a:effectLst>
              </a:rPr>
              <a:t> Requirements for Multimedia Applications </a:t>
            </a:r>
            <a:endParaRPr lang="en-US" b="1" dirty="0" smtClean="0">
              <a:solidFill>
                <a:srgbClr val="993300"/>
              </a:solidFill>
              <a:effectLst>
                <a:outerShdw blurRad="38100" dist="38100" dir="2700000" algn="tl">
                  <a:srgbClr val="C0C0C0"/>
                </a:outerShdw>
              </a:effectLst>
            </a:endParaRPr>
          </a:p>
          <a:p>
            <a:pPr algn="ctr">
              <a:buFont typeface="Wingdings" pitchFamily="2" charset="2"/>
              <a:buNone/>
              <a:defRPr/>
            </a:pPr>
            <a:r>
              <a:rPr lang="en-US" b="1" dirty="0" smtClean="0">
                <a:solidFill>
                  <a:srgbClr val="993300"/>
                </a:solidFill>
                <a:effectLst>
                  <a:outerShdw blurRad="38100" dist="38100" dir="2700000" algn="tl">
                    <a:srgbClr val="C0C0C0"/>
                  </a:outerShdw>
                </a:effectLst>
              </a:rPr>
              <a:t>(</a:t>
            </a:r>
            <a:r>
              <a:rPr lang="en-US" b="1" dirty="0">
                <a:solidFill>
                  <a:srgbClr val="993300"/>
                </a:solidFill>
                <a:effectLst>
                  <a:outerShdw blurRad="38100" dist="38100" dir="2700000" algn="tl">
                    <a:srgbClr val="C0C0C0"/>
                  </a:outerShdw>
                </a:effectLst>
              </a:rPr>
              <a:t>Part </a:t>
            </a:r>
            <a:r>
              <a:rPr lang="en-US" b="1" dirty="0" smtClean="0">
                <a:solidFill>
                  <a:srgbClr val="993300"/>
                </a:solidFill>
                <a:effectLst>
                  <a:outerShdw blurRad="38100" dist="38100" dir="2700000" algn="tl">
                    <a:srgbClr val="C0C0C0"/>
                  </a:outerShdw>
                </a:effectLst>
              </a:rPr>
              <a:t>2)</a:t>
            </a:r>
            <a:endParaRPr lang="en-US" b="1" dirty="0">
              <a:solidFill>
                <a:srgbClr val="993300"/>
              </a:solidFill>
              <a:effectLst>
                <a:outerShdw blurRad="38100" dist="38100" dir="2700000" algn="tl">
                  <a:srgbClr val="C0C0C0"/>
                </a:outerShdw>
              </a:effectLst>
            </a:endParaRPr>
          </a:p>
          <a:p>
            <a:pPr algn="ctr">
              <a:buFont typeface="Wingdings" pitchFamily="2" charset="2"/>
              <a:buNone/>
              <a:defRPr/>
            </a:pPr>
            <a:endParaRPr lang="en-US" b="1" dirty="0" smtClean="0">
              <a:solidFill>
                <a:srgbClr val="993300"/>
              </a:solidFill>
              <a:effectLst>
                <a:outerShdw blurRad="38100" dist="38100" dir="2700000" algn="tl">
                  <a:srgbClr val="C0C0C0"/>
                </a:outerShdw>
              </a:effectLst>
            </a:endParaRPr>
          </a:p>
          <a:p>
            <a:pPr algn="ctr">
              <a:buFont typeface="Wingdings" pitchFamily="2" charset="2"/>
              <a:buNone/>
              <a:defRPr/>
            </a:pPr>
            <a:r>
              <a:rPr lang="en-US" b="1" dirty="0" smtClean="0">
                <a:solidFill>
                  <a:schemeClr val="accent2"/>
                </a:solidFill>
                <a:effectLst>
                  <a:outerShdw blurRad="38100" dist="38100" dir="2700000" algn="tl">
                    <a:srgbClr val="C0C0C0"/>
                  </a:outerShdw>
                </a:effectLst>
              </a:rPr>
              <a:t>Instructor: Cheng-</a:t>
            </a:r>
            <a:r>
              <a:rPr lang="en-US" b="1" dirty="0" err="1" smtClean="0">
                <a:solidFill>
                  <a:schemeClr val="accent2"/>
                </a:solidFill>
                <a:effectLst>
                  <a:outerShdw blurRad="38100" dist="38100" dir="2700000" algn="tl">
                    <a:srgbClr val="C0C0C0"/>
                  </a:outerShdw>
                </a:effectLst>
              </a:rPr>
              <a:t>Hsin</a:t>
            </a:r>
            <a:r>
              <a:rPr lang="en-US" b="1" dirty="0" smtClean="0">
                <a:solidFill>
                  <a:schemeClr val="accent2"/>
                </a:solidFill>
                <a:effectLst>
                  <a:outerShdw blurRad="38100" dist="38100" dir="2700000" algn="tl">
                    <a:srgbClr val="C0C0C0"/>
                  </a:outerShdw>
                </a:effectLst>
              </a:rPr>
              <a:t> Hsu</a:t>
            </a:r>
          </a:p>
          <a:p>
            <a:pPr algn="ctr">
              <a:buFont typeface="Wingdings" pitchFamily="2" charset="2"/>
              <a:buNone/>
              <a:defRPr/>
            </a:pPr>
            <a:r>
              <a:rPr lang="en-US" sz="3200" b="1" dirty="0" smtClean="0">
                <a:solidFill>
                  <a:schemeClr val="bg2"/>
                </a:solidFill>
                <a:effectLst>
                  <a:outerShdw blurRad="38100" dist="38100" dir="2700000" algn="tl">
                    <a:srgbClr val="C0C0C0"/>
                  </a:outerShdw>
                </a:effectLst>
              </a:rPr>
              <a:t> </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2"/>
          <p:cNvSpPr>
            <a:spLocks noGrp="1"/>
          </p:cNvSpPr>
          <p:nvPr>
            <p:ph type="sldNum" sz="quarter" idx="10"/>
          </p:nvPr>
        </p:nvSpPr>
        <p:spPr>
          <a:noFill/>
        </p:spPr>
        <p:txBody>
          <a:bodyPr/>
          <a:lstStyle/>
          <a:p>
            <a:fld id="{46082555-1D21-430F-9432-295EDF34C536}" type="slidenum">
              <a:rPr lang="en-US" smtClean="0"/>
              <a:pPr/>
              <a:t>10</a:t>
            </a:fld>
            <a:endParaRPr lang="en-US" smtClean="0"/>
          </a:p>
        </p:txBody>
      </p:sp>
      <p:sp>
        <p:nvSpPr>
          <p:cNvPr id="15363" name="Rectangle 2"/>
          <p:cNvSpPr>
            <a:spLocks noGrp="1" noChangeArrowheads="1"/>
          </p:cNvSpPr>
          <p:nvPr>
            <p:ph type="title"/>
          </p:nvPr>
        </p:nvSpPr>
        <p:spPr>
          <a:xfrm>
            <a:off x="685800" y="0"/>
            <a:ext cx="7772400" cy="962025"/>
          </a:xfrm>
        </p:spPr>
        <p:txBody>
          <a:bodyPr/>
          <a:lstStyle/>
          <a:p>
            <a:pPr algn="l"/>
            <a:r>
              <a:rPr lang="en-US" smtClean="0"/>
              <a:t>RTP Header</a:t>
            </a:r>
          </a:p>
        </p:txBody>
      </p:sp>
      <p:sp>
        <p:nvSpPr>
          <p:cNvPr id="15364" name="Text Box 3"/>
          <p:cNvSpPr txBox="1">
            <a:spLocks noChangeArrowheads="1"/>
          </p:cNvSpPr>
          <p:nvPr/>
        </p:nvSpPr>
        <p:spPr bwMode="auto">
          <a:xfrm>
            <a:off x="295275" y="1844675"/>
            <a:ext cx="8607425" cy="4648200"/>
          </a:xfrm>
          <a:prstGeom prst="rect">
            <a:avLst/>
          </a:prstGeom>
          <a:noFill/>
          <a:ln w="9525">
            <a:noFill/>
            <a:miter lim="800000"/>
            <a:headEnd/>
            <a:tailEnd/>
          </a:ln>
        </p:spPr>
        <p:txBody>
          <a:bodyPr>
            <a:spAutoFit/>
          </a:bodyPr>
          <a:lstStyle/>
          <a:p>
            <a:r>
              <a:rPr lang="en-US" sz="2000" b="1" dirty="0"/>
              <a:t>Payload Type (7 bits):</a:t>
            </a:r>
            <a:r>
              <a:rPr lang="en-US" sz="2000" dirty="0"/>
              <a:t> Indicates type of encoding currently being </a:t>
            </a:r>
            <a:br>
              <a:rPr lang="en-US" sz="2000" dirty="0"/>
            </a:br>
            <a:r>
              <a:rPr lang="en-US" sz="2000" dirty="0"/>
              <a:t>used: e.g., </a:t>
            </a:r>
          </a:p>
          <a:p>
            <a:pPr lvl="1">
              <a:buFontTx/>
              <a:buChar char="•"/>
            </a:pPr>
            <a:r>
              <a:rPr lang="en-US" sz="2000" dirty="0"/>
              <a:t>Payload type 0: PCM mu-law, 64 kbps</a:t>
            </a:r>
          </a:p>
          <a:p>
            <a:pPr lvl="1">
              <a:buFontTx/>
              <a:buChar char="•"/>
            </a:pPr>
            <a:r>
              <a:rPr lang="en-US" sz="2000" dirty="0"/>
              <a:t>Payload type 33, MPEG2 video</a:t>
            </a:r>
          </a:p>
          <a:p>
            <a:pPr lvl="1">
              <a:buFontTx/>
              <a:buChar char="•"/>
            </a:pPr>
            <a:endParaRPr lang="en-US" sz="2000" dirty="0"/>
          </a:p>
          <a:p>
            <a:r>
              <a:rPr lang="en-US" sz="2000" b="1" dirty="0"/>
              <a:t>Sequence Number (16 bits):</a:t>
            </a:r>
            <a:r>
              <a:rPr lang="en-US" sz="2000" dirty="0"/>
              <a:t> Increments by one for each RTP packet </a:t>
            </a:r>
          </a:p>
          <a:p>
            <a:r>
              <a:rPr lang="en-US" sz="2000" dirty="0"/>
              <a:t>sent, and may be used to detect packet loss</a:t>
            </a:r>
          </a:p>
          <a:p>
            <a:endParaRPr lang="en-US" sz="2000" dirty="0"/>
          </a:p>
          <a:p>
            <a:r>
              <a:rPr lang="en-US" sz="2000" b="1" dirty="0"/>
              <a:t>Timestamp field (32 bytes long).</a:t>
            </a:r>
            <a:r>
              <a:rPr lang="en-US" sz="2000" dirty="0"/>
              <a:t> Reflects the sampling instant of the first byte in the RTP data packet. </a:t>
            </a:r>
          </a:p>
          <a:p>
            <a:pPr lvl="1"/>
            <a:r>
              <a:rPr lang="en-US" dirty="0"/>
              <a:t/>
            </a:r>
            <a:br>
              <a:rPr lang="en-US" dirty="0"/>
            </a:br>
            <a:endParaRPr lang="en-US" dirty="0"/>
          </a:p>
          <a:p>
            <a:r>
              <a:rPr lang="en-US" sz="2000" b="1" dirty="0"/>
              <a:t>SSRC field (32 bits long).</a:t>
            </a:r>
            <a:r>
              <a:rPr lang="en-US" sz="2000" dirty="0"/>
              <a:t> Identifies the source of the RTP stream. Each stream in a RTP session should have a distinct SSRC. </a:t>
            </a:r>
            <a:endParaRPr lang="en-US" sz="1600" dirty="0"/>
          </a:p>
          <a:p>
            <a:endParaRPr lang="en-US" sz="2000" dirty="0">
              <a:latin typeface="Times New Roman" pitchFamily="18" charset="0"/>
            </a:endParaRPr>
          </a:p>
        </p:txBody>
      </p:sp>
      <p:pic>
        <p:nvPicPr>
          <p:cNvPr id="15365" name="Picture 4" descr="rtpPacket"/>
          <p:cNvPicPr>
            <a:picLocks noChangeAspect="1" noChangeArrowheads="1"/>
          </p:cNvPicPr>
          <p:nvPr/>
        </p:nvPicPr>
        <p:blipFill>
          <a:blip r:embed="rId3" cstate="print"/>
          <a:srcRect/>
          <a:stretch>
            <a:fillRect/>
          </a:stretch>
        </p:blipFill>
        <p:spPr bwMode="auto">
          <a:xfrm>
            <a:off x="590550" y="857250"/>
            <a:ext cx="7924800" cy="941388"/>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l"/>
            <a:r>
              <a:rPr lang="en-US" smtClean="0"/>
              <a:t>RTP Example</a:t>
            </a:r>
          </a:p>
        </p:txBody>
      </p:sp>
      <p:sp>
        <p:nvSpPr>
          <p:cNvPr id="16387" name="Rectangle 3"/>
          <p:cNvSpPr>
            <a:spLocks noGrp="1" noChangeArrowheads="1"/>
          </p:cNvSpPr>
          <p:nvPr>
            <p:ph type="body" sz="half" idx="1"/>
          </p:nvPr>
        </p:nvSpPr>
        <p:spPr>
          <a:xfrm>
            <a:off x="533400" y="1181100"/>
            <a:ext cx="3810000" cy="4908550"/>
          </a:xfrm>
        </p:spPr>
        <p:txBody>
          <a:bodyPr/>
          <a:lstStyle/>
          <a:p>
            <a:r>
              <a:rPr lang="en-US" sz="2400" smtClean="0"/>
              <a:t>consider sending 64 kbps PCM-encoded voice over RTP. </a:t>
            </a:r>
          </a:p>
          <a:p>
            <a:r>
              <a:rPr lang="en-US" sz="2400" smtClean="0"/>
              <a:t>application collects encoded data in chunks, e.g., every 20 msec = 160 bytes in a chunk. </a:t>
            </a:r>
          </a:p>
          <a:p>
            <a:r>
              <a:rPr lang="en-US" sz="2400" smtClean="0"/>
              <a:t>audio chunk + RTP header form RTP packet, which is encapsulated in UDP segment </a:t>
            </a:r>
          </a:p>
          <a:p>
            <a:endParaRPr lang="en-US" sz="2000" smtClean="0"/>
          </a:p>
        </p:txBody>
      </p:sp>
      <p:sp>
        <p:nvSpPr>
          <p:cNvPr id="16388" name="Rectangle 4"/>
          <p:cNvSpPr>
            <a:spLocks noGrp="1" noChangeArrowheads="1"/>
          </p:cNvSpPr>
          <p:nvPr>
            <p:ph type="body" sz="half" idx="2"/>
          </p:nvPr>
        </p:nvSpPr>
        <p:spPr/>
        <p:txBody>
          <a:bodyPr/>
          <a:lstStyle/>
          <a:p>
            <a:r>
              <a:rPr lang="en-US" sz="2400" smtClean="0"/>
              <a:t>RTP header indicates type of audio encoding in each packet</a:t>
            </a:r>
          </a:p>
          <a:p>
            <a:pPr lvl="1"/>
            <a:r>
              <a:rPr lang="en-US" sz="2000" smtClean="0"/>
              <a:t> sender can change encoding during conference. </a:t>
            </a:r>
          </a:p>
          <a:p>
            <a:r>
              <a:rPr lang="en-US" sz="2400" smtClean="0"/>
              <a:t>RTP header also contains sequence numbers, timestamps.</a:t>
            </a:r>
          </a:p>
        </p:txBody>
      </p:sp>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11</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l"/>
            <a:r>
              <a:rPr lang="en-US" smtClean="0"/>
              <a:t>Real-Time Control Protocol (RTCP)</a:t>
            </a:r>
          </a:p>
        </p:txBody>
      </p:sp>
      <p:sp>
        <p:nvSpPr>
          <p:cNvPr id="23555" name="Rectangle 3"/>
          <p:cNvSpPr>
            <a:spLocks noGrp="1" noChangeArrowheads="1"/>
          </p:cNvSpPr>
          <p:nvPr>
            <p:ph type="body" sz="half" idx="1"/>
          </p:nvPr>
        </p:nvSpPr>
        <p:spPr>
          <a:xfrm>
            <a:off x="485775" y="1128713"/>
            <a:ext cx="7735888" cy="5186362"/>
          </a:xfrm>
        </p:spPr>
        <p:txBody>
          <a:bodyPr/>
          <a:lstStyle/>
          <a:p>
            <a:r>
              <a:rPr lang="en-US" sz="2400" smtClean="0"/>
              <a:t>Also in RFC 3550 (with RTP)</a:t>
            </a:r>
          </a:p>
          <a:p>
            <a:pPr lvl="1"/>
            <a:r>
              <a:rPr lang="en-US" sz="2000" smtClean="0"/>
              <a:t>works in conjunction with RTP </a:t>
            </a:r>
          </a:p>
          <a:p>
            <a:pPr lvl="1"/>
            <a:r>
              <a:rPr lang="en-US" sz="2000" smtClean="0"/>
              <a:t>Allows monitoring of data delivery in a manner scalable to large </a:t>
            </a:r>
            <a:r>
              <a:rPr lang="en-US" sz="2000" smtClean="0">
                <a:solidFill>
                  <a:srgbClr val="FF0000"/>
                </a:solidFill>
              </a:rPr>
              <a:t>multicast</a:t>
            </a:r>
            <a:r>
              <a:rPr lang="en-US" sz="2000" smtClean="0"/>
              <a:t> networks</a:t>
            </a:r>
          </a:p>
          <a:p>
            <a:pPr lvl="1"/>
            <a:r>
              <a:rPr lang="en-US" sz="2000" smtClean="0"/>
              <a:t>Provides minimal control and identification functionality</a:t>
            </a:r>
          </a:p>
          <a:p>
            <a:r>
              <a:rPr lang="en-US" sz="2400" smtClean="0"/>
              <a:t>each participant in RTP session periodically transmits RTCP control packets to all other participants. </a:t>
            </a:r>
          </a:p>
          <a:p>
            <a:r>
              <a:rPr lang="en-US" sz="2400" smtClean="0"/>
              <a:t>each RTCP packet contains sender and/or receiver reports</a:t>
            </a:r>
          </a:p>
          <a:p>
            <a:pPr lvl="1"/>
            <a:r>
              <a:rPr lang="en-US" sz="2000" smtClean="0"/>
              <a:t>report statistics useful to  application: # packets sent, # packets lost, interarrival jitter, etc.</a:t>
            </a:r>
          </a:p>
          <a:p>
            <a:pPr lvl="1"/>
            <a:r>
              <a:rPr lang="en-US" sz="2000" smtClean="0"/>
              <a:t>used to control performance, e.g., sender may modify its transmissions based on  feedback</a:t>
            </a:r>
          </a:p>
          <a:p>
            <a:pPr lvl="1"/>
            <a:endParaRPr lang="en-US" sz="1600" smtClean="0"/>
          </a:p>
        </p:txBody>
      </p:sp>
      <p:sp>
        <p:nvSpPr>
          <p:cNvPr id="4"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12</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0"/>
            <a:ext cx="7772400" cy="1143000"/>
          </a:xfrm>
        </p:spPr>
        <p:txBody>
          <a:bodyPr/>
          <a:lstStyle/>
          <a:p>
            <a:pPr algn="l"/>
            <a:r>
              <a:rPr lang="en-US" smtClean="0"/>
              <a:t>RTCP - Continued</a:t>
            </a:r>
          </a:p>
        </p:txBody>
      </p:sp>
      <p:pic>
        <p:nvPicPr>
          <p:cNvPr id="24579" name="Picture 3" descr="Rtp5"/>
          <p:cNvPicPr>
            <a:picLocks noChangeAspect="1" noChangeArrowheads="1"/>
          </p:cNvPicPr>
          <p:nvPr/>
        </p:nvPicPr>
        <p:blipFill>
          <a:blip r:embed="rId3" cstate="print"/>
          <a:srcRect/>
          <a:stretch>
            <a:fillRect/>
          </a:stretch>
        </p:blipFill>
        <p:spPr bwMode="auto">
          <a:xfrm>
            <a:off x="5702300" y="1444625"/>
            <a:ext cx="3065463" cy="3095625"/>
          </a:xfrm>
          <a:prstGeom prst="rect">
            <a:avLst/>
          </a:prstGeom>
          <a:noFill/>
          <a:ln w="9525">
            <a:noFill/>
            <a:miter lim="800000"/>
            <a:headEnd/>
            <a:tailEnd/>
          </a:ln>
        </p:spPr>
      </p:pic>
      <p:sp>
        <p:nvSpPr>
          <p:cNvPr id="356356" name="Text Box 4"/>
          <p:cNvSpPr txBox="1">
            <a:spLocks noChangeArrowheads="1"/>
          </p:cNvSpPr>
          <p:nvPr/>
        </p:nvSpPr>
        <p:spPr bwMode="auto">
          <a:xfrm>
            <a:off x="284163" y="1250950"/>
            <a:ext cx="5241925" cy="4376738"/>
          </a:xfrm>
          <a:prstGeom prst="rect">
            <a:avLst/>
          </a:prstGeom>
          <a:noFill/>
          <a:ln w="9525">
            <a:noFill/>
            <a:miter lim="800000"/>
            <a:headEnd/>
            <a:tailEnd/>
          </a:ln>
          <a:effectLst/>
        </p:spPr>
        <p:txBody>
          <a:bodyPr>
            <a:spAutoFit/>
          </a:bodyPr>
          <a:lstStyle/>
          <a:p>
            <a:pPr marL="342900" indent="-342900">
              <a:spcBef>
                <a:spcPct val="20000"/>
              </a:spcBef>
              <a:buClr>
                <a:schemeClr val="accent2"/>
              </a:buClr>
              <a:buSzPct val="85000"/>
              <a:buFont typeface="ZapfDingbats" pitchFamily="82" charset="2"/>
              <a:buChar char="r"/>
              <a:defRPr/>
            </a:pPr>
            <a:r>
              <a:rPr lang="en-US" sz="2400" dirty="0">
                <a:latin typeface="+mn-lt"/>
              </a:rPr>
              <a:t> Each RTP session typically uses a single multicast address</a:t>
            </a:r>
          </a:p>
          <a:p>
            <a:pPr marL="342900" indent="-342900">
              <a:spcBef>
                <a:spcPct val="20000"/>
              </a:spcBef>
              <a:buClr>
                <a:schemeClr val="accent2"/>
              </a:buClr>
              <a:buSzPct val="85000"/>
              <a:buFont typeface="ZapfDingbats" pitchFamily="82" charset="2"/>
              <a:buChar char="r"/>
              <a:defRPr/>
            </a:pPr>
            <a:r>
              <a:rPr lang="en-US" sz="2400" dirty="0">
                <a:latin typeface="+mn-lt"/>
              </a:rPr>
              <a:t>All RTP/RTCP packets belonging to session use multicast address</a:t>
            </a:r>
          </a:p>
          <a:p>
            <a:pPr marL="342900" indent="-342900">
              <a:spcBef>
                <a:spcPct val="20000"/>
              </a:spcBef>
              <a:buClr>
                <a:schemeClr val="accent2"/>
              </a:buClr>
              <a:buSzPct val="85000"/>
              <a:buFont typeface="ZapfDingbats" pitchFamily="82" charset="2"/>
              <a:buChar char="r"/>
              <a:defRPr/>
            </a:pPr>
            <a:r>
              <a:rPr lang="en-US" sz="2400" dirty="0">
                <a:latin typeface="+mn-lt"/>
              </a:rPr>
              <a:t> RTP, RTCP packets distinguished from each other via distinct port numbers </a:t>
            </a:r>
          </a:p>
          <a:p>
            <a:pPr marL="342900" indent="-342900">
              <a:spcBef>
                <a:spcPct val="20000"/>
              </a:spcBef>
              <a:buClr>
                <a:schemeClr val="accent2"/>
              </a:buClr>
              <a:buSzPct val="85000"/>
              <a:buFont typeface="ZapfDingbats" pitchFamily="82" charset="2"/>
              <a:buChar char="r"/>
              <a:defRPr/>
            </a:pPr>
            <a:r>
              <a:rPr lang="en-US" sz="2400" dirty="0">
                <a:latin typeface="+mn-lt"/>
              </a:rPr>
              <a:t>To limit traffic, each participant reduces RTCP traffic as number of conference participants increases </a:t>
            </a:r>
          </a:p>
        </p:txBody>
      </p:sp>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13</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l"/>
            <a:r>
              <a:rPr lang="en-US" smtClean="0"/>
              <a:t>RTCP Packets</a:t>
            </a:r>
          </a:p>
        </p:txBody>
      </p:sp>
      <p:sp>
        <p:nvSpPr>
          <p:cNvPr id="25603" name="Rectangle 3"/>
          <p:cNvSpPr>
            <a:spLocks noGrp="1" noChangeArrowheads="1"/>
          </p:cNvSpPr>
          <p:nvPr>
            <p:ph type="body" sz="half" idx="1"/>
          </p:nvPr>
        </p:nvSpPr>
        <p:spPr>
          <a:xfrm>
            <a:off x="533400" y="1339850"/>
            <a:ext cx="4005263" cy="4908550"/>
          </a:xfrm>
        </p:spPr>
        <p:txBody>
          <a:bodyPr/>
          <a:lstStyle/>
          <a:p>
            <a:pPr>
              <a:buFont typeface="ZapfDingbats" pitchFamily="82" charset="2"/>
              <a:buNone/>
            </a:pPr>
            <a:r>
              <a:rPr lang="en-US" sz="2400" u="sng" smtClean="0">
                <a:solidFill>
                  <a:srgbClr val="FF0000"/>
                </a:solidFill>
              </a:rPr>
              <a:t>Receiver report packets:</a:t>
            </a:r>
            <a:endParaRPr lang="en-US" sz="2400" smtClean="0"/>
          </a:p>
          <a:p>
            <a:r>
              <a:rPr lang="en-US" sz="2400" smtClean="0"/>
              <a:t> fraction of packets lost, last sequence number, average interarrival jitter</a:t>
            </a:r>
          </a:p>
          <a:p>
            <a:pPr>
              <a:buFont typeface="ZapfDingbats" pitchFamily="82" charset="2"/>
              <a:buNone/>
            </a:pPr>
            <a:r>
              <a:rPr lang="en-US" sz="2400" u="sng" smtClean="0">
                <a:solidFill>
                  <a:srgbClr val="FF0000"/>
                </a:solidFill>
              </a:rPr>
              <a:t>Sender report packets:</a:t>
            </a:r>
            <a:r>
              <a:rPr lang="en-US" sz="2400" smtClean="0"/>
              <a:t> </a:t>
            </a:r>
          </a:p>
          <a:p>
            <a:r>
              <a:rPr lang="en-US" sz="2400" smtClean="0"/>
              <a:t>SSRC of RTP stream, current time, number of packets sent, number of bytes sent </a:t>
            </a:r>
          </a:p>
        </p:txBody>
      </p:sp>
      <p:sp>
        <p:nvSpPr>
          <p:cNvPr id="25604" name="Rectangle 4"/>
          <p:cNvSpPr>
            <a:spLocks noGrp="1" noChangeArrowheads="1"/>
          </p:cNvSpPr>
          <p:nvPr>
            <p:ph type="body" sz="half" idx="2"/>
          </p:nvPr>
        </p:nvSpPr>
        <p:spPr>
          <a:xfrm>
            <a:off x="4752975" y="1303338"/>
            <a:ext cx="3810000" cy="4908550"/>
          </a:xfrm>
        </p:spPr>
        <p:txBody>
          <a:bodyPr/>
          <a:lstStyle/>
          <a:p>
            <a:pPr>
              <a:buFont typeface="ZapfDingbats" pitchFamily="82" charset="2"/>
              <a:buNone/>
            </a:pPr>
            <a:r>
              <a:rPr lang="en-US" sz="2400" u="sng" smtClean="0">
                <a:solidFill>
                  <a:srgbClr val="FF0000"/>
                </a:solidFill>
              </a:rPr>
              <a:t>Source description packets:</a:t>
            </a:r>
            <a:r>
              <a:rPr lang="en-US" sz="2400" smtClean="0"/>
              <a:t> </a:t>
            </a:r>
          </a:p>
          <a:p>
            <a:r>
              <a:rPr lang="en-US" sz="2400" smtClean="0"/>
              <a:t>e-mail address of sender, sender's name, SSRC  of associated RTP stream </a:t>
            </a:r>
          </a:p>
          <a:p>
            <a:r>
              <a:rPr lang="en-US" sz="2400" smtClean="0"/>
              <a:t>provide mapping between the SSRC and the user/host name</a:t>
            </a:r>
          </a:p>
        </p:txBody>
      </p:sp>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14</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l"/>
            <a:r>
              <a:rPr lang="en-US" smtClean="0"/>
              <a:t>Synchronization of Streams</a:t>
            </a:r>
          </a:p>
        </p:txBody>
      </p:sp>
      <p:sp>
        <p:nvSpPr>
          <p:cNvPr id="26627" name="Rectangle 3"/>
          <p:cNvSpPr>
            <a:spLocks noGrp="1" noChangeArrowheads="1"/>
          </p:cNvSpPr>
          <p:nvPr>
            <p:ph type="body" sz="half" idx="1"/>
          </p:nvPr>
        </p:nvSpPr>
        <p:spPr/>
        <p:txBody>
          <a:bodyPr/>
          <a:lstStyle/>
          <a:p>
            <a:r>
              <a:rPr lang="en-US" sz="2000" smtClean="0"/>
              <a:t>RTCP can synchronize different media streams within an RTP session </a:t>
            </a:r>
          </a:p>
          <a:p>
            <a:r>
              <a:rPr lang="en-US" sz="2000" smtClean="0"/>
              <a:t>consider videoconferencing app for which each sender generates one RTP stream for video, one for audio. </a:t>
            </a:r>
          </a:p>
          <a:p>
            <a:r>
              <a:rPr lang="en-US" sz="2000" smtClean="0"/>
              <a:t>timestamps in RTP packets tied to the video, audio sampling clocks</a:t>
            </a:r>
          </a:p>
          <a:p>
            <a:pPr lvl="1"/>
            <a:r>
              <a:rPr lang="en-US" sz="2000" b="1" i="1" smtClean="0">
                <a:solidFill>
                  <a:srgbClr val="FF0000"/>
                </a:solidFill>
              </a:rPr>
              <a:t>not</a:t>
            </a:r>
            <a:r>
              <a:rPr lang="en-US" sz="2000" smtClean="0"/>
              <a:t> tied to wall-clock time</a:t>
            </a:r>
            <a:endParaRPr lang="en-US" sz="1800" smtClean="0"/>
          </a:p>
        </p:txBody>
      </p:sp>
      <p:sp>
        <p:nvSpPr>
          <p:cNvPr id="26628" name="Rectangle 4"/>
          <p:cNvSpPr>
            <a:spLocks noGrp="1" noChangeArrowheads="1"/>
          </p:cNvSpPr>
          <p:nvPr>
            <p:ph type="body" sz="half" idx="2"/>
          </p:nvPr>
        </p:nvSpPr>
        <p:spPr/>
        <p:txBody>
          <a:bodyPr/>
          <a:lstStyle/>
          <a:p>
            <a:r>
              <a:rPr lang="en-US" sz="2000" smtClean="0"/>
              <a:t>each RTCP sender-report packet contains (for most recently generated packet in associated RTP stream):</a:t>
            </a:r>
          </a:p>
          <a:p>
            <a:pPr lvl="1"/>
            <a:r>
              <a:rPr lang="en-US" sz="1800" smtClean="0"/>
              <a:t>timestamp of RTP packet </a:t>
            </a:r>
          </a:p>
          <a:p>
            <a:pPr lvl="1"/>
            <a:r>
              <a:rPr lang="en-US" sz="1800" smtClean="0"/>
              <a:t>wall-clock time for when packet was created. </a:t>
            </a:r>
          </a:p>
          <a:p>
            <a:r>
              <a:rPr lang="en-US" sz="2000" smtClean="0"/>
              <a:t>receivers uses association to synchronize playout of audio, video </a:t>
            </a:r>
          </a:p>
        </p:txBody>
      </p:sp>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15</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33388" y="295275"/>
            <a:ext cx="7772400" cy="871538"/>
          </a:xfrm>
        </p:spPr>
        <p:txBody>
          <a:bodyPr/>
          <a:lstStyle/>
          <a:p>
            <a:pPr algn="l"/>
            <a:r>
              <a:rPr lang="en-US" smtClean="0"/>
              <a:t>RTCP Bandwidth Scaling</a:t>
            </a:r>
          </a:p>
        </p:txBody>
      </p:sp>
      <p:sp>
        <p:nvSpPr>
          <p:cNvPr id="27651" name="Rectangle 3"/>
          <p:cNvSpPr>
            <a:spLocks noGrp="1" noChangeArrowheads="1"/>
          </p:cNvSpPr>
          <p:nvPr>
            <p:ph type="body" sz="half" idx="1"/>
          </p:nvPr>
        </p:nvSpPr>
        <p:spPr>
          <a:xfrm>
            <a:off x="506413" y="1454150"/>
            <a:ext cx="3810000" cy="4908550"/>
          </a:xfrm>
        </p:spPr>
        <p:txBody>
          <a:bodyPr/>
          <a:lstStyle/>
          <a:p>
            <a:r>
              <a:rPr lang="en-US" sz="2000" smtClean="0"/>
              <a:t>RTCP attempts to limit its traffic to 5% of session bandwidth.</a:t>
            </a:r>
          </a:p>
          <a:p>
            <a:pPr>
              <a:buFont typeface="ZapfDingbats" pitchFamily="82" charset="2"/>
              <a:buNone/>
            </a:pPr>
            <a:r>
              <a:rPr lang="en-US" sz="2000" u="sng" smtClean="0">
                <a:solidFill>
                  <a:srgbClr val="FF0000"/>
                </a:solidFill>
              </a:rPr>
              <a:t>Example</a:t>
            </a:r>
            <a:r>
              <a:rPr lang="en-US" sz="2000" smtClean="0"/>
              <a:t> </a:t>
            </a:r>
          </a:p>
          <a:p>
            <a:r>
              <a:rPr lang="en-US" sz="2000" smtClean="0"/>
              <a:t>Suppose one sender, sending video at 2 Mbps. Then RTCP attempts to limit its traffic to 100 Kbps. </a:t>
            </a:r>
          </a:p>
          <a:p>
            <a:r>
              <a:rPr lang="en-US" sz="2000" smtClean="0"/>
              <a:t>RTCP gives 75% of  rate to receivers; remaining 25% to sender</a:t>
            </a:r>
            <a:endParaRPr lang="en-US" sz="1800" smtClean="0"/>
          </a:p>
        </p:txBody>
      </p:sp>
      <p:sp>
        <p:nvSpPr>
          <p:cNvPr id="27652" name="Rectangle 4"/>
          <p:cNvSpPr>
            <a:spLocks noGrp="1" noChangeArrowheads="1"/>
          </p:cNvSpPr>
          <p:nvPr>
            <p:ph type="body" sz="half" idx="2"/>
          </p:nvPr>
        </p:nvSpPr>
        <p:spPr>
          <a:xfrm>
            <a:off x="4327525" y="1573213"/>
            <a:ext cx="4211638" cy="4908550"/>
          </a:xfrm>
        </p:spPr>
        <p:txBody>
          <a:bodyPr/>
          <a:lstStyle/>
          <a:p>
            <a:r>
              <a:rPr lang="en-US" sz="2000" smtClean="0"/>
              <a:t>75 kbps is equally shared among receivers: </a:t>
            </a:r>
          </a:p>
          <a:p>
            <a:pPr lvl="1"/>
            <a:r>
              <a:rPr lang="en-US" sz="1800" smtClean="0"/>
              <a:t>with R receivers,  each receiver gets to send RTCP traffic at 75/R kbps. </a:t>
            </a:r>
          </a:p>
          <a:p>
            <a:r>
              <a:rPr lang="en-US" sz="2000" smtClean="0"/>
              <a:t>sender gets to send RTCP traffic at 25 kbps.</a:t>
            </a:r>
            <a:r>
              <a:rPr lang="en-US" sz="2400" smtClean="0"/>
              <a:t> </a:t>
            </a:r>
          </a:p>
          <a:p>
            <a:r>
              <a:rPr lang="en-US" sz="2000" smtClean="0"/>
              <a:t>participant determines RTCP packet transmission period by calculating avg RTCP packet size (across entire session) and dividing by  allocated rate</a:t>
            </a:r>
            <a:r>
              <a:rPr lang="en-US" sz="1800" smtClean="0"/>
              <a:t> </a:t>
            </a:r>
          </a:p>
        </p:txBody>
      </p:sp>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16</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Grp="1" noChangeArrowheads="1"/>
          </p:cNvSpPr>
          <p:nvPr>
            <p:ph type="title"/>
          </p:nvPr>
        </p:nvSpPr>
        <p:spPr>
          <a:xfrm>
            <a:off x="533400" y="228600"/>
            <a:ext cx="8064500" cy="871538"/>
          </a:xfrm>
        </p:spPr>
        <p:txBody>
          <a:bodyPr/>
          <a:lstStyle/>
          <a:p>
            <a:pPr algn="l"/>
            <a:r>
              <a:rPr lang="en-US" smtClean="0"/>
              <a:t>SIP: Session Initiation Protocol</a:t>
            </a:r>
            <a:r>
              <a:rPr lang="en-US" sz="2800" u="none" smtClean="0"/>
              <a:t> </a:t>
            </a:r>
            <a:r>
              <a:rPr lang="en-US" sz="2400" u="none" smtClean="0"/>
              <a:t>[RFC 3261]</a:t>
            </a:r>
          </a:p>
        </p:txBody>
      </p:sp>
      <p:sp>
        <p:nvSpPr>
          <p:cNvPr id="28675" name="Rectangle 6"/>
          <p:cNvSpPr>
            <a:spLocks noGrp="1" noChangeArrowheads="1"/>
          </p:cNvSpPr>
          <p:nvPr>
            <p:ph type="body" idx="1"/>
          </p:nvPr>
        </p:nvSpPr>
        <p:spPr/>
        <p:txBody>
          <a:bodyPr/>
          <a:lstStyle/>
          <a:p>
            <a:endParaRPr lang="en-US" dirty="0" smtClean="0"/>
          </a:p>
          <a:p>
            <a:pPr>
              <a:buFont typeface="ZapfDingbats" pitchFamily="82" charset="2"/>
              <a:buNone/>
            </a:pPr>
            <a:r>
              <a:rPr lang="en-US" u="sng" dirty="0" smtClean="0">
                <a:solidFill>
                  <a:srgbClr val="FF0000"/>
                </a:solidFill>
              </a:rPr>
              <a:t>SIP long-term vision:</a:t>
            </a:r>
          </a:p>
          <a:p>
            <a:pPr>
              <a:buFont typeface="ZapfDingbats" pitchFamily="82" charset="2"/>
              <a:buNone/>
            </a:pPr>
            <a:endParaRPr lang="en-US" dirty="0" smtClean="0"/>
          </a:p>
          <a:p>
            <a:r>
              <a:rPr lang="en-US" dirty="0" smtClean="0"/>
              <a:t>all telephone calls, video conference calls take place over Internet</a:t>
            </a:r>
          </a:p>
          <a:p>
            <a:r>
              <a:rPr lang="en-US" dirty="0" smtClean="0"/>
              <a:t>people are identified by names or e-mail addresses, rather than by phone numbers</a:t>
            </a:r>
          </a:p>
          <a:p>
            <a:r>
              <a:rPr lang="en-US" dirty="0" smtClean="0"/>
              <a:t>you can reach </a:t>
            </a:r>
            <a:r>
              <a:rPr lang="en-US" dirty="0" err="1" smtClean="0"/>
              <a:t>callee</a:t>
            </a:r>
            <a:r>
              <a:rPr lang="en-US" dirty="0" smtClean="0"/>
              <a:t>, no matter where </a:t>
            </a:r>
            <a:r>
              <a:rPr lang="en-US" dirty="0" err="1" smtClean="0"/>
              <a:t>callee</a:t>
            </a:r>
            <a:r>
              <a:rPr lang="en-US" dirty="0" smtClean="0"/>
              <a:t> roams, no matter what IP device </a:t>
            </a:r>
            <a:r>
              <a:rPr lang="en-US" dirty="0" err="1" smtClean="0"/>
              <a:t>callee</a:t>
            </a:r>
            <a:r>
              <a:rPr lang="en-US" dirty="0" smtClean="0"/>
              <a:t> is currently using</a:t>
            </a:r>
          </a:p>
          <a:p>
            <a:endParaRPr lang="en-US" dirty="0" smtClean="0"/>
          </a:p>
          <a:p>
            <a:endParaRPr lang="en-US" dirty="0" smtClean="0"/>
          </a:p>
          <a:p>
            <a:endParaRPr lang="en-US" dirty="0" smtClean="0"/>
          </a:p>
        </p:txBody>
      </p:sp>
      <p:sp>
        <p:nvSpPr>
          <p:cNvPr id="4"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17</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l"/>
            <a:r>
              <a:rPr lang="en-US" smtClean="0"/>
              <a:t>SIP Services</a:t>
            </a:r>
          </a:p>
        </p:txBody>
      </p:sp>
      <p:sp>
        <p:nvSpPr>
          <p:cNvPr id="29699" name="Rectangle 3"/>
          <p:cNvSpPr>
            <a:spLocks noGrp="1" noChangeArrowheads="1"/>
          </p:cNvSpPr>
          <p:nvPr>
            <p:ph type="body" sz="half" idx="1"/>
          </p:nvPr>
        </p:nvSpPr>
        <p:spPr>
          <a:xfrm>
            <a:off x="350838" y="1250950"/>
            <a:ext cx="4167187" cy="4997450"/>
          </a:xfrm>
        </p:spPr>
        <p:txBody>
          <a:bodyPr/>
          <a:lstStyle/>
          <a:p>
            <a:r>
              <a:rPr lang="en-US" sz="2400" smtClean="0"/>
              <a:t>Setting up  a call, SIP provides mechanisms ...</a:t>
            </a:r>
            <a:endParaRPr lang="en-US" sz="2000" smtClean="0"/>
          </a:p>
          <a:p>
            <a:pPr lvl="1"/>
            <a:r>
              <a:rPr lang="en-US" smtClean="0"/>
              <a:t>for caller to let callee know she wants to establish a call</a:t>
            </a:r>
          </a:p>
          <a:p>
            <a:pPr lvl="1"/>
            <a:r>
              <a:rPr lang="en-US" smtClean="0"/>
              <a:t>so caller, callee can agree on media type, encoding</a:t>
            </a:r>
          </a:p>
          <a:p>
            <a:pPr lvl="1"/>
            <a:r>
              <a:rPr lang="en-US" smtClean="0"/>
              <a:t>to end call</a:t>
            </a:r>
          </a:p>
          <a:p>
            <a:endParaRPr lang="en-US" sz="2000" smtClean="0"/>
          </a:p>
          <a:p>
            <a:pPr lvl="1"/>
            <a:endParaRPr lang="en-US" sz="1800" smtClean="0"/>
          </a:p>
        </p:txBody>
      </p:sp>
      <p:sp>
        <p:nvSpPr>
          <p:cNvPr id="29700" name="Rectangle 4"/>
          <p:cNvSpPr>
            <a:spLocks noGrp="1" noChangeArrowheads="1"/>
          </p:cNvSpPr>
          <p:nvPr>
            <p:ph type="body" sz="half" idx="2"/>
          </p:nvPr>
        </p:nvSpPr>
        <p:spPr>
          <a:xfrm>
            <a:off x="4659313" y="1206500"/>
            <a:ext cx="3810000" cy="4908550"/>
          </a:xfrm>
        </p:spPr>
        <p:txBody>
          <a:bodyPr/>
          <a:lstStyle/>
          <a:p>
            <a:r>
              <a:rPr lang="en-US" sz="2400" smtClean="0"/>
              <a:t>determine current IP address of callee:</a:t>
            </a:r>
          </a:p>
          <a:p>
            <a:pPr lvl="1"/>
            <a:r>
              <a:rPr lang="en-US" sz="2000" smtClean="0"/>
              <a:t>maps mnemonic identifier to current IP address</a:t>
            </a:r>
          </a:p>
          <a:p>
            <a:r>
              <a:rPr lang="en-US" sz="2400" smtClean="0"/>
              <a:t>call management:</a:t>
            </a:r>
            <a:endParaRPr lang="en-US" sz="2000" smtClean="0"/>
          </a:p>
          <a:p>
            <a:pPr lvl="1"/>
            <a:r>
              <a:rPr lang="en-US" sz="2000" smtClean="0"/>
              <a:t>add new media streams during call</a:t>
            </a:r>
          </a:p>
          <a:p>
            <a:pPr lvl="1"/>
            <a:r>
              <a:rPr lang="en-US" sz="2000" smtClean="0"/>
              <a:t>change encoding during call</a:t>
            </a:r>
          </a:p>
          <a:p>
            <a:pPr lvl="1"/>
            <a:r>
              <a:rPr lang="en-US" sz="2000" smtClean="0"/>
              <a:t>invite others </a:t>
            </a:r>
          </a:p>
          <a:p>
            <a:pPr lvl="1"/>
            <a:r>
              <a:rPr lang="en-US" sz="2000" smtClean="0"/>
              <a:t>transfer, hold calls</a:t>
            </a:r>
            <a:endParaRPr lang="en-US" sz="1800" smtClean="0"/>
          </a:p>
        </p:txBody>
      </p:sp>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18</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509588" y="0"/>
            <a:ext cx="7772400" cy="871538"/>
          </a:xfrm>
        </p:spPr>
        <p:txBody>
          <a:bodyPr/>
          <a:lstStyle/>
          <a:p>
            <a:r>
              <a:rPr lang="en-US" smtClean="0"/>
              <a:t>Setting up a call to known IP address</a:t>
            </a:r>
          </a:p>
        </p:txBody>
      </p:sp>
      <p:sp>
        <p:nvSpPr>
          <p:cNvPr id="1028" name="Text Box 3"/>
          <p:cNvSpPr txBox="1">
            <a:spLocks noChangeArrowheads="1"/>
          </p:cNvSpPr>
          <p:nvPr/>
        </p:nvSpPr>
        <p:spPr bwMode="auto">
          <a:xfrm>
            <a:off x="5757863" y="850900"/>
            <a:ext cx="3386137" cy="5273675"/>
          </a:xfrm>
          <a:prstGeom prst="rect">
            <a:avLst/>
          </a:prstGeom>
          <a:noFill/>
          <a:ln w="9525">
            <a:noFill/>
            <a:miter lim="800000"/>
            <a:headEnd/>
            <a:tailEnd/>
          </a:ln>
        </p:spPr>
        <p:txBody>
          <a:bodyPr>
            <a:spAutoFit/>
          </a:bodyPr>
          <a:lstStyle/>
          <a:p>
            <a:pPr>
              <a:buClr>
                <a:schemeClr val="accent2"/>
              </a:buClr>
              <a:buSzPct val="80000"/>
              <a:buFont typeface="Wingdings" pitchFamily="2" charset="2"/>
              <a:buChar char="q"/>
            </a:pPr>
            <a:r>
              <a:rPr lang="en-US" sz="2000"/>
              <a:t> Alice’s SIP invite message indicates her port number, IP address, encoding she prefers to receive (PCM ulaw)</a:t>
            </a:r>
            <a:br>
              <a:rPr lang="en-US" sz="2000"/>
            </a:br>
            <a:endParaRPr lang="en-US" sz="2000"/>
          </a:p>
          <a:p>
            <a:pPr>
              <a:buClr>
                <a:schemeClr val="accent2"/>
              </a:buClr>
              <a:buSzPct val="80000"/>
              <a:buFont typeface="Wingdings" pitchFamily="2" charset="2"/>
              <a:buChar char="q"/>
            </a:pPr>
            <a:r>
              <a:rPr lang="en-US" sz="2000"/>
              <a:t> Bob’s 200 OK message indicates his port number, IP address, preferred encoding (GSM)</a:t>
            </a:r>
            <a:br>
              <a:rPr lang="en-US" sz="2000"/>
            </a:br>
            <a:endParaRPr lang="en-US" sz="2000"/>
          </a:p>
          <a:p>
            <a:pPr>
              <a:buClr>
                <a:schemeClr val="accent2"/>
              </a:buClr>
              <a:buSzPct val="80000"/>
              <a:buFont typeface="Wingdings" pitchFamily="2" charset="2"/>
              <a:buChar char="q"/>
            </a:pPr>
            <a:r>
              <a:rPr lang="en-US" sz="2000"/>
              <a:t> SIP messages can be sent over TCP or UDP; here sent over RTP/UDP.</a:t>
            </a:r>
            <a:br>
              <a:rPr lang="en-US" sz="2000"/>
            </a:br>
            <a:r>
              <a:rPr lang="en-US" sz="2000"/>
              <a:t> </a:t>
            </a:r>
          </a:p>
          <a:p>
            <a:pPr>
              <a:buClr>
                <a:schemeClr val="accent2"/>
              </a:buClr>
              <a:buSzPct val="80000"/>
              <a:buFont typeface="Wingdings" pitchFamily="2" charset="2"/>
              <a:buChar char="q"/>
            </a:pPr>
            <a:r>
              <a:rPr lang="en-US" sz="2000"/>
              <a:t>default SIP port number is 5060.</a:t>
            </a:r>
          </a:p>
        </p:txBody>
      </p:sp>
      <p:graphicFrame>
        <p:nvGraphicFramePr>
          <p:cNvPr id="1026" name="Object 2"/>
          <p:cNvGraphicFramePr>
            <a:graphicFrameLocks noChangeAspect="1"/>
          </p:cNvGraphicFramePr>
          <p:nvPr/>
        </p:nvGraphicFramePr>
        <p:xfrm>
          <a:off x="-465138" y="1031875"/>
          <a:ext cx="6767513" cy="5554663"/>
        </p:xfrm>
        <a:graphic>
          <a:graphicData uri="http://schemas.openxmlformats.org/presentationml/2006/ole">
            <mc:AlternateContent xmlns:mc="http://schemas.openxmlformats.org/markup-compatibility/2006">
              <mc:Choice xmlns:v="urn:schemas-microsoft-com:vml" Requires="v">
                <p:oleObj spid="_x0000_s59402" name="VISIO" r:id="rId4" imgW="8253360" imgH="6551640" progId="Visio.Drawing.11">
                  <p:embed/>
                </p:oleObj>
              </mc:Choice>
              <mc:Fallback>
                <p:oleObj name="VISIO" r:id="rId4" imgW="8253360" imgH="6551640" progId="Visio.Drawing.11">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5138" y="1031875"/>
                        <a:ext cx="6767513" cy="5554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19</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228600"/>
            <a:ext cx="7772400" cy="1044575"/>
          </a:xfrm>
        </p:spPr>
        <p:txBody>
          <a:bodyPr/>
          <a:lstStyle/>
          <a:p>
            <a:pPr algn="l"/>
            <a:r>
              <a:rPr lang="en-US" smtClean="0"/>
              <a:t>Protocols For Multimedia Applications</a:t>
            </a:r>
          </a:p>
        </p:txBody>
      </p:sp>
      <p:sp>
        <p:nvSpPr>
          <p:cNvPr id="603139" name="Rectangle 3"/>
          <p:cNvSpPr>
            <a:spLocks noGrp="1" noChangeArrowheads="1"/>
          </p:cNvSpPr>
          <p:nvPr>
            <p:ph type="body" sz="half" idx="1"/>
          </p:nvPr>
        </p:nvSpPr>
        <p:spPr>
          <a:xfrm>
            <a:off x="638175" y="1195388"/>
            <a:ext cx="7943850" cy="4689475"/>
          </a:xfrm>
        </p:spPr>
        <p:txBody>
          <a:bodyPr/>
          <a:lstStyle/>
          <a:p>
            <a:pPr>
              <a:defRPr/>
            </a:pPr>
            <a:r>
              <a:rPr lang="en-US" dirty="0" smtClean="0">
                <a:solidFill>
                  <a:schemeClr val="accent6"/>
                </a:solidFill>
              </a:rPr>
              <a:t>To manage and stream multimedia data</a:t>
            </a:r>
          </a:p>
          <a:p>
            <a:pPr>
              <a:defRPr/>
            </a:pPr>
            <a:endParaRPr lang="en-US" dirty="0" smtClean="0">
              <a:solidFill>
                <a:schemeClr val="accent6"/>
              </a:solidFill>
            </a:endParaRPr>
          </a:p>
          <a:p>
            <a:pPr>
              <a:defRPr/>
            </a:pPr>
            <a:r>
              <a:rPr lang="en-US" dirty="0">
                <a:solidFill>
                  <a:srgbClr val="FF0000"/>
                </a:solidFill>
              </a:rPr>
              <a:t>RTSP</a:t>
            </a:r>
            <a:r>
              <a:rPr lang="en-US" dirty="0">
                <a:solidFill>
                  <a:schemeClr val="accent6"/>
                </a:solidFill>
              </a:rPr>
              <a:t>: Real-Time Streaming </a:t>
            </a:r>
            <a:r>
              <a:rPr lang="en-US" dirty="0" smtClean="0">
                <a:solidFill>
                  <a:schemeClr val="accent6"/>
                </a:solidFill>
              </a:rPr>
              <a:t>Protocol</a:t>
            </a:r>
            <a:endParaRPr lang="en-US" dirty="0">
              <a:solidFill>
                <a:schemeClr val="accent6"/>
              </a:solidFill>
            </a:endParaRPr>
          </a:p>
          <a:p>
            <a:pPr>
              <a:defRPr/>
            </a:pPr>
            <a:endParaRPr lang="en-US" dirty="0" smtClean="0">
              <a:solidFill>
                <a:schemeClr val="accent6"/>
              </a:solidFill>
            </a:endParaRPr>
          </a:p>
          <a:p>
            <a:pPr>
              <a:defRPr/>
            </a:pPr>
            <a:r>
              <a:rPr lang="en-US" dirty="0" smtClean="0">
                <a:solidFill>
                  <a:srgbClr val="FF0000"/>
                </a:solidFill>
              </a:rPr>
              <a:t>RTP</a:t>
            </a:r>
            <a:r>
              <a:rPr lang="en-US" dirty="0" smtClean="0">
                <a:solidFill>
                  <a:schemeClr val="accent6"/>
                </a:solidFill>
              </a:rPr>
              <a:t>: Real-Time Protocol</a:t>
            </a:r>
          </a:p>
          <a:p>
            <a:pPr marL="457200" lvl="1" indent="0">
              <a:buNone/>
              <a:defRPr/>
            </a:pPr>
            <a:endParaRPr lang="en-US" dirty="0" smtClean="0">
              <a:solidFill>
                <a:schemeClr val="accent6"/>
              </a:solidFill>
            </a:endParaRPr>
          </a:p>
          <a:p>
            <a:pPr>
              <a:defRPr/>
            </a:pPr>
            <a:r>
              <a:rPr lang="en-US" dirty="0" smtClean="0">
                <a:solidFill>
                  <a:srgbClr val="FF0000"/>
                </a:solidFill>
              </a:rPr>
              <a:t>RTCP</a:t>
            </a:r>
            <a:r>
              <a:rPr lang="en-US" dirty="0" smtClean="0">
                <a:solidFill>
                  <a:schemeClr val="accent6"/>
                </a:solidFill>
              </a:rPr>
              <a:t>: Real-Time Control Protocol</a:t>
            </a:r>
          </a:p>
          <a:p>
            <a:pPr lvl="1">
              <a:defRPr/>
            </a:pPr>
            <a:endParaRPr lang="en-US" dirty="0" smtClean="0">
              <a:solidFill>
                <a:schemeClr val="accent6"/>
              </a:solidFill>
            </a:endParaRPr>
          </a:p>
          <a:p>
            <a:pPr>
              <a:defRPr/>
            </a:pPr>
            <a:r>
              <a:rPr lang="en-US" dirty="0" smtClean="0">
                <a:solidFill>
                  <a:srgbClr val="FF0000"/>
                </a:solidFill>
              </a:rPr>
              <a:t>SIP</a:t>
            </a:r>
            <a:r>
              <a:rPr lang="en-US" dirty="0" smtClean="0">
                <a:solidFill>
                  <a:schemeClr val="accent6"/>
                </a:solidFill>
              </a:rPr>
              <a:t>: Session Initiation Protocol</a:t>
            </a:r>
          </a:p>
          <a:p>
            <a:pPr lvl="1">
              <a:defRPr/>
            </a:pPr>
            <a:endParaRPr lang="en-US" dirty="0">
              <a:solidFill>
                <a:srgbClr val="FF0000"/>
              </a:solidFill>
            </a:endParaRPr>
          </a:p>
        </p:txBody>
      </p:sp>
      <p:sp>
        <p:nvSpPr>
          <p:cNvPr id="4"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2</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l"/>
            <a:r>
              <a:rPr lang="en-US" smtClean="0"/>
              <a:t>Setting up a call (more)</a:t>
            </a:r>
          </a:p>
        </p:txBody>
      </p:sp>
      <p:sp>
        <p:nvSpPr>
          <p:cNvPr id="30723" name="Rectangle 3"/>
          <p:cNvSpPr>
            <a:spLocks noGrp="1" noChangeArrowheads="1"/>
          </p:cNvSpPr>
          <p:nvPr>
            <p:ph type="body" sz="half" idx="1"/>
          </p:nvPr>
        </p:nvSpPr>
        <p:spPr>
          <a:xfrm>
            <a:off x="533400" y="1095375"/>
            <a:ext cx="4041775" cy="4908550"/>
          </a:xfrm>
        </p:spPr>
        <p:txBody>
          <a:bodyPr/>
          <a:lstStyle/>
          <a:p>
            <a:r>
              <a:rPr lang="en-US" sz="2400" smtClean="0"/>
              <a:t>codec negotiation:</a:t>
            </a:r>
          </a:p>
          <a:p>
            <a:pPr lvl="1"/>
            <a:r>
              <a:rPr lang="en-US" smtClean="0"/>
              <a:t>suppose Bob doesn’t have PCM ulaw encoder</a:t>
            </a:r>
          </a:p>
          <a:p>
            <a:pPr lvl="1"/>
            <a:r>
              <a:rPr lang="en-US" smtClean="0"/>
              <a:t>Bob will instead reply with 606 Not Acceptable Reply, listing his encoders Alice can then send new INVITE message, advertising different encoder</a:t>
            </a:r>
          </a:p>
        </p:txBody>
      </p:sp>
      <p:sp>
        <p:nvSpPr>
          <p:cNvPr id="30724" name="Rectangle 4"/>
          <p:cNvSpPr>
            <a:spLocks noGrp="1" noChangeArrowheads="1"/>
          </p:cNvSpPr>
          <p:nvPr>
            <p:ph type="body" sz="half" idx="2"/>
          </p:nvPr>
        </p:nvSpPr>
        <p:spPr>
          <a:xfrm>
            <a:off x="4654550" y="1279525"/>
            <a:ext cx="3810000" cy="4908550"/>
          </a:xfrm>
        </p:spPr>
        <p:txBody>
          <a:bodyPr/>
          <a:lstStyle/>
          <a:p>
            <a:r>
              <a:rPr lang="en-US" sz="2400" smtClean="0"/>
              <a:t>rejecting a call</a:t>
            </a:r>
          </a:p>
          <a:p>
            <a:pPr lvl="1"/>
            <a:r>
              <a:rPr lang="en-US" smtClean="0"/>
              <a:t>Bob can reject with replies “busy,” “gone,” “payment required,” “forbidden”</a:t>
            </a:r>
          </a:p>
          <a:p>
            <a:r>
              <a:rPr lang="en-US" sz="2400" smtClean="0"/>
              <a:t>media can be sent over RTP or some other protocol</a:t>
            </a:r>
          </a:p>
        </p:txBody>
      </p:sp>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20</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476250" y="1235075"/>
            <a:ext cx="5278438" cy="3643313"/>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31747" name="Rectangle 3"/>
          <p:cNvSpPr>
            <a:spLocks noGrp="1" noChangeArrowheads="1"/>
          </p:cNvSpPr>
          <p:nvPr>
            <p:ph type="title"/>
          </p:nvPr>
        </p:nvSpPr>
        <p:spPr>
          <a:xfrm>
            <a:off x="609600" y="196850"/>
            <a:ext cx="7772400" cy="793750"/>
          </a:xfrm>
        </p:spPr>
        <p:txBody>
          <a:bodyPr/>
          <a:lstStyle/>
          <a:p>
            <a:pPr algn="l"/>
            <a:r>
              <a:rPr lang="en-US" smtClean="0"/>
              <a:t>Example of SIP message</a:t>
            </a:r>
          </a:p>
        </p:txBody>
      </p:sp>
      <p:sp>
        <p:nvSpPr>
          <p:cNvPr id="31748" name="Rectangle 4"/>
          <p:cNvSpPr>
            <a:spLocks noGrp="1" noChangeArrowheads="1"/>
          </p:cNvSpPr>
          <p:nvPr>
            <p:ph type="body" idx="1"/>
          </p:nvPr>
        </p:nvSpPr>
        <p:spPr>
          <a:xfrm>
            <a:off x="533400" y="1295400"/>
            <a:ext cx="5403850" cy="5268913"/>
          </a:xfrm>
        </p:spPr>
        <p:txBody>
          <a:bodyPr/>
          <a:lstStyle/>
          <a:p>
            <a:pPr>
              <a:buFont typeface="ZapfDingbats" pitchFamily="82" charset="2"/>
              <a:buNone/>
            </a:pPr>
            <a:r>
              <a:rPr lang="en-US" sz="2000" smtClean="0">
                <a:latin typeface="Courier New" pitchFamily="49" charset="0"/>
              </a:rPr>
              <a:t>INVITE sip:bob@domain.com SIP/2.0</a:t>
            </a:r>
          </a:p>
          <a:p>
            <a:pPr>
              <a:buFont typeface="ZapfDingbats" pitchFamily="82" charset="2"/>
              <a:buNone/>
            </a:pPr>
            <a:r>
              <a:rPr lang="en-US" sz="2000" smtClean="0">
                <a:latin typeface="Courier New" pitchFamily="49" charset="0"/>
              </a:rPr>
              <a:t>Via: SIP/2.0/UDP 167.180.112.24</a:t>
            </a:r>
          </a:p>
          <a:p>
            <a:pPr>
              <a:buFont typeface="ZapfDingbats" pitchFamily="82" charset="2"/>
              <a:buNone/>
            </a:pPr>
            <a:r>
              <a:rPr lang="en-US" sz="2000" smtClean="0">
                <a:latin typeface="Courier New" pitchFamily="49" charset="0"/>
              </a:rPr>
              <a:t>From: sip:alice@hereway.com</a:t>
            </a:r>
          </a:p>
          <a:p>
            <a:pPr>
              <a:buFont typeface="ZapfDingbats" pitchFamily="82" charset="2"/>
              <a:buNone/>
            </a:pPr>
            <a:r>
              <a:rPr lang="en-US" sz="2000" smtClean="0">
                <a:latin typeface="Courier New" pitchFamily="49" charset="0"/>
              </a:rPr>
              <a:t>To: sip:bob@domain.com </a:t>
            </a:r>
          </a:p>
          <a:p>
            <a:pPr>
              <a:buFont typeface="ZapfDingbats" pitchFamily="82" charset="2"/>
              <a:buNone/>
            </a:pPr>
            <a:r>
              <a:rPr lang="en-US" sz="2000" smtClean="0">
                <a:latin typeface="Courier New" pitchFamily="49" charset="0"/>
              </a:rPr>
              <a:t>Call-ID: a2e3a@pigeon.hereway.com</a:t>
            </a:r>
          </a:p>
          <a:p>
            <a:pPr>
              <a:buFont typeface="ZapfDingbats" pitchFamily="82" charset="2"/>
              <a:buNone/>
            </a:pPr>
            <a:r>
              <a:rPr lang="en-US" sz="2000" smtClean="0">
                <a:latin typeface="Courier New" pitchFamily="49" charset="0"/>
              </a:rPr>
              <a:t>Content-Type: application/sdp</a:t>
            </a:r>
          </a:p>
          <a:p>
            <a:pPr>
              <a:buFont typeface="ZapfDingbats" pitchFamily="82" charset="2"/>
              <a:buNone/>
            </a:pPr>
            <a:r>
              <a:rPr lang="en-US" sz="2000" smtClean="0">
                <a:latin typeface="Courier New" pitchFamily="49" charset="0"/>
              </a:rPr>
              <a:t>Content-Length: 885</a:t>
            </a:r>
          </a:p>
          <a:p>
            <a:pPr>
              <a:buFont typeface="ZapfDingbats" pitchFamily="82" charset="2"/>
              <a:buNone/>
            </a:pPr>
            <a:endParaRPr lang="en-US" sz="2000" smtClean="0">
              <a:latin typeface="Courier New" pitchFamily="49" charset="0"/>
            </a:endParaRPr>
          </a:p>
          <a:p>
            <a:pPr>
              <a:buFont typeface="ZapfDingbats" pitchFamily="82" charset="2"/>
              <a:buNone/>
            </a:pPr>
            <a:r>
              <a:rPr lang="en-US" sz="2000" smtClean="0">
                <a:latin typeface="Courier New" pitchFamily="49" charset="0"/>
              </a:rPr>
              <a:t>c=IN IP4 167.180.112.24</a:t>
            </a:r>
          </a:p>
          <a:p>
            <a:pPr>
              <a:buFont typeface="ZapfDingbats" pitchFamily="82" charset="2"/>
              <a:buNone/>
            </a:pPr>
            <a:r>
              <a:rPr lang="en-US" sz="2000" smtClean="0">
                <a:latin typeface="Courier New" pitchFamily="49" charset="0"/>
              </a:rPr>
              <a:t>m=audio 38060 RTP/AVP 0</a:t>
            </a:r>
            <a:endParaRPr lang="en-US" sz="1600" smtClean="0">
              <a:latin typeface="Courier New" pitchFamily="49" charset="0"/>
            </a:endParaRPr>
          </a:p>
          <a:p>
            <a:pPr>
              <a:buFont typeface="ZapfDingbats" pitchFamily="82" charset="2"/>
              <a:buNone/>
            </a:pPr>
            <a:r>
              <a:rPr lang="en-US" sz="2000" smtClean="0"/>
              <a:t>Notes:</a:t>
            </a:r>
          </a:p>
          <a:p>
            <a:r>
              <a:rPr lang="en-US" sz="2000" smtClean="0"/>
              <a:t>HTTP message syntax</a:t>
            </a:r>
          </a:p>
          <a:p>
            <a:r>
              <a:rPr lang="en-US" sz="2000" smtClean="0"/>
              <a:t>sdp = session description protocol</a:t>
            </a:r>
          </a:p>
          <a:p>
            <a:r>
              <a:rPr lang="en-US" sz="2000" smtClean="0"/>
              <a:t>Call-ID is unique for every call.</a:t>
            </a:r>
          </a:p>
        </p:txBody>
      </p:sp>
      <p:sp>
        <p:nvSpPr>
          <p:cNvPr id="31749" name="Text Box 5"/>
          <p:cNvSpPr txBox="1">
            <a:spLocks noChangeArrowheads="1"/>
          </p:cNvSpPr>
          <p:nvPr/>
        </p:nvSpPr>
        <p:spPr bwMode="auto">
          <a:xfrm>
            <a:off x="6215063" y="1255713"/>
            <a:ext cx="184150" cy="366712"/>
          </a:xfrm>
          <a:prstGeom prst="rect">
            <a:avLst/>
          </a:prstGeom>
          <a:noFill/>
          <a:ln w="9525">
            <a:noFill/>
            <a:miter lim="800000"/>
            <a:headEnd/>
            <a:tailEnd/>
          </a:ln>
        </p:spPr>
        <p:txBody>
          <a:bodyPr wrap="none">
            <a:spAutoFit/>
          </a:bodyPr>
          <a:lstStyle/>
          <a:p>
            <a:endParaRPr lang="en-US"/>
          </a:p>
        </p:txBody>
      </p:sp>
      <p:sp>
        <p:nvSpPr>
          <p:cNvPr id="31750" name="Text Box 6"/>
          <p:cNvSpPr txBox="1">
            <a:spLocks noChangeArrowheads="1"/>
          </p:cNvSpPr>
          <p:nvPr/>
        </p:nvSpPr>
        <p:spPr bwMode="auto">
          <a:xfrm>
            <a:off x="5999163" y="1603375"/>
            <a:ext cx="2859087" cy="1311275"/>
          </a:xfrm>
          <a:prstGeom prst="rect">
            <a:avLst/>
          </a:prstGeom>
          <a:noFill/>
          <a:ln w="9525">
            <a:noFill/>
            <a:miter lim="800000"/>
            <a:headEnd/>
            <a:tailEnd/>
          </a:ln>
        </p:spPr>
        <p:txBody>
          <a:bodyPr wrap="none">
            <a:spAutoFit/>
          </a:bodyPr>
          <a:lstStyle/>
          <a:p>
            <a:pPr>
              <a:buClr>
                <a:schemeClr val="accent2"/>
              </a:buClr>
              <a:buSzPct val="80000"/>
              <a:buFont typeface="Wingdings" pitchFamily="2" charset="2"/>
              <a:buChar char="q"/>
            </a:pPr>
            <a:r>
              <a:rPr lang="en-US"/>
              <a:t> </a:t>
            </a:r>
            <a:r>
              <a:rPr lang="en-US" sz="2000"/>
              <a:t>Here we don’t know  </a:t>
            </a:r>
          </a:p>
          <a:p>
            <a:pPr>
              <a:buClr>
                <a:schemeClr val="accent2"/>
              </a:buClr>
              <a:buSzPct val="80000"/>
              <a:buFont typeface="Wingdings" pitchFamily="2" charset="2"/>
              <a:buNone/>
            </a:pPr>
            <a:r>
              <a:rPr lang="en-US" sz="2000"/>
              <a:t>Bob’s IP address. </a:t>
            </a:r>
          </a:p>
          <a:p>
            <a:pPr>
              <a:buClr>
                <a:schemeClr val="accent2"/>
              </a:buClr>
              <a:buSzPct val="80000"/>
              <a:buFont typeface="Wingdings" pitchFamily="2" charset="2"/>
              <a:buNone/>
            </a:pPr>
            <a:r>
              <a:rPr lang="en-US" sz="2000"/>
              <a:t>Intermediate SIP</a:t>
            </a:r>
            <a:br>
              <a:rPr lang="en-US" sz="2000"/>
            </a:br>
            <a:r>
              <a:rPr lang="en-US" sz="2000"/>
              <a:t>servers needed.</a:t>
            </a:r>
            <a:r>
              <a:rPr lang="en-US"/>
              <a:t> </a:t>
            </a:r>
          </a:p>
        </p:txBody>
      </p:sp>
      <p:sp>
        <p:nvSpPr>
          <p:cNvPr id="31751" name="Text Box 7"/>
          <p:cNvSpPr txBox="1">
            <a:spLocks noChangeArrowheads="1"/>
          </p:cNvSpPr>
          <p:nvPr/>
        </p:nvSpPr>
        <p:spPr bwMode="auto">
          <a:xfrm>
            <a:off x="6018213" y="3055938"/>
            <a:ext cx="3032125" cy="2554287"/>
          </a:xfrm>
          <a:prstGeom prst="rect">
            <a:avLst/>
          </a:prstGeom>
          <a:noFill/>
          <a:ln w="9525">
            <a:noFill/>
            <a:miter lim="800000"/>
            <a:headEnd/>
            <a:tailEnd/>
          </a:ln>
        </p:spPr>
        <p:txBody>
          <a:bodyPr>
            <a:spAutoFit/>
          </a:bodyPr>
          <a:lstStyle/>
          <a:p>
            <a:pPr>
              <a:buClr>
                <a:schemeClr val="accent2"/>
              </a:buClr>
              <a:buSzPct val="80000"/>
              <a:buFont typeface="Wingdings" pitchFamily="2" charset="2"/>
              <a:buChar char="q"/>
            </a:pPr>
            <a:r>
              <a:rPr lang="en-US"/>
              <a:t> </a:t>
            </a:r>
            <a:r>
              <a:rPr lang="en-US" sz="2000"/>
              <a:t>Alice sends, receives SIP messages using SIP default port 5060</a:t>
            </a:r>
            <a:br>
              <a:rPr lang="en-US" sz="2000"/>
            </a:br>
            <a:endParaRPr lang="en-US" sz="2000"/>
          </a:p>
          <a:p>
            <a:pPr>
              <a:buClr>
                <a:schemeClr val="accent2"/>
              </a:buClr>
              <a:buSzPct val="80000"/>
              <a:buFont typeface="Wingdings" pitchFamily="2" charset="2"/>
              <a:buChar char="q"/>
            </a:pPr>
            <a:r>
              <a:rPr lang="en-US" sz="2000"/>
              <a:t> Alice specifies in header that SIP client </a:t>
            </a:r>
            <a:br>
              <a:rPr lang="en-US" sz="2000"/>
            </a:br>
            <a:r>
              <a:rPr lang="en-US" sz="2000"/>
              <a:t>sends, receives SIP messages over UDP</a:t>
            </a:r>
            <a:endParaRPr lang="en-US"/>
          </a:p>
        </p:txBody>
      </p:sp>
      <p:sp>
        <p:nvSpPr>
          <p:cNvPr id="8"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21</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l"/>
            <a:r>
              <a:rPr lang="en-US" smtClean="0"/>
              <a:t>Name translation and user locataion</a:t>
            </a:r>
          </a:p>
        </p:txBody>
      </p:sp>
      <p:sp>
        <p:nvSpPr>
          <p:cNvPr id="32771" name="Rectangle 3"/>
          <p:cNvSpPr>
            <a:spLocks noGrp="1" noChangeArrowheads="1"/>
          </p:cNvSpPr>
          <p:nvPr>
            <p:ph type="body" sz="half" idx="1"/>
          </p:nvPr>
        </p:nvSpPr>
        <p:spPr/>
        <p:txBody>
          <a:bodyPr/>
          <a:lstStyle/>
          <a:p>
            <a:r>
              <a:rPr lang="en-US" sz="2400" smtClean="0"/>
              <a:t>caller wants to call callee, but only has callee’s name or e-mail address.</a:t>
            </a:r>
          </a:p>
          <a:p>
            <a:r>
              <a:rPr lang="en-US" sz="2400" smtClean="0"/>
              <a:t>need to get IP address of callee’s current host:</a:t>
            </a:r>
            <a:endParaRPr lang="en-US" sz="2000" smtClean="0"/>
          </a:p>
          <a:p>
            <a:pPr lvl="1"/>
            <a:r>
              <a:rPr lang="en-US" sz="2000" smtClean="0"/>
              <a:t>user moves around</a:t>
            </a:r>
          </a:p>
          <a:p>
            <a:pPr lvl="1"/>
            <a:r>
              <a:rPr lang="en-US" sz="2000" smtClean="0"/>
              <a:t>DHCP protocol</a:t>
            </a:r>
          </a:p>
          <a:p>
            <a:pPr lvl="1"/>
            <a:r>
              <a:rPr lang="en-US" sz="2000" smtClean="0"/>
              <a:t>user has different IP devices (PC, PDA, car device)</a:t>
            </a:r>
          </a:p>
          <a:p>
            <a:endParaRPr lang="en-US" sz="2400" smtClean="0"/>
          </a:p>
        </p:txBody>
      </p:sp>
      <p:sp>
        <p:nvSpPr>
          <p:cNvPr id="32772" name="Rectangle 4"/>
          <p:cNvSpPr>
            <a:spLocks noGrp="1" noChangeArrowheads="1"/>
          </p:cNvSpPr>
          <p:nvPr>
            <p:ph type="body" sz="half" idx="2"/>
          </p:nvPr>
        </p:nvSpPr>
        <p:spPr>
          <a:xfrm>
            <a:off x="4495800" y="1339850"/>
            <a:ext cx="4090988" cy="4908550"/>
          </a:xfrm>
        </p:spPr>
        <p:txBody>
          <a:bodyPr/>
          <a:lstStyle/>
          <a:p>
            <a:r>
              <a:rPr lang="en-US" sz="2400" smtClean="0"/>
              <a:t>result can be based on:</a:t>
            </a:r>
            <a:endParaRPr lang="en-US" sz="2000" smtClean="0"/>
          </a:p>
          <a:p>
            <a:pPr lvl="1"/>
            <a:r>
              <a:rPr lang="en-US" sz="2000" smtClean="0"/>
              <a:t> time of day (work, home)</a:t>
            </a:r>
          </a:p>
          <a:p>
            <a:pPr lvl="1"/>
            <a:r>
              <a:rPr lang="en-US" sz="2000" smtClean="0"/>
              <a:t>caller (don’t want boss to call you at home)</a:t>
            </a:r>
          </a:p>
          <a:p>
            <a:pPr lvl="1"/>
            <a:r>
              <a:rPr lang="en-US" sz="2000" smtClean="0"/>
              <a:t>status of callee (calls sent to voicemail when callee is already talking to someone)</a:t>
            </a:r>
          </a:p>
          <a:p>
            <a:pPr>
              <a:buFont typeface="ZapfDingbats" pitchFamily="82" charset="2"/>
              <a:buNone/>
            </a:pPr>
            <a:r>
              <a:rPr lang="en-US" sz="2400" u="sng" smtClean="0">
                <a:solidFill>
                  <a:srgbClr val="FF0000"/>
                </a:solidFill>
              </a:rPr>
              <a:t>Service provided by SIP servers:</a:t>
            </a:r>
            <a:endParaRPr lang="en-US" sz="2400" smtClean="0"/>
          </a:p>
          <a:p>
            <a:r>
              <a:rPr lang="en-US" sz="2400" smtClean="0"/>
              <a:t>SIP registrar server</a:t>
            </a:r>
          </a:p>
          <a:p>
            <a:r>
              <a:rPr lang="en-US" sz="2400" smtClean="0"/>
              <a:t>SIP proxy server</a:t>
            </a:r>
          </a:p>
        </p:txBody>
      </p:sp>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22</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title"/>
          </p:nvPr>
        </p:nvSpPr>
        <p:spPr/>
        <p:txBody>
          <a:bodyPr/>
          <a:lstStyle/>
          <a:p>
            <a:pPr algn="l"/>
            <a:r>
              <a:rPr lang="en-US" smtClean="0"/>
              <a:t>SIP Registrar</a:t>
            </a:r>
          </a:p>
        </p:txBody>
      </p:sp>
      <p:sp>
        <p:nvSpPr>
          <p:cNvPr id="33795" name="Rectangle 4"/>
          <p:cNvSpPr>
            <a:spLocks noGrp="1" noChangeArrowheads="1"/>
          </p:cNvSpPr>
          <p:nvPr>
            <p:ph type="body" idx="1"/>
          </p:nvPr>
        </p:nvSpPr>
        <p:spPr>
          <a:xfrm>
            <a:off x="501650" y="3616325"/>
            <a:ext cx="7032625" cy="1893888"/>
          </a:xfrm>
          <a:noFill/>
          <a:ln cap="flat">
            <a:solidFill>
              <a:schemeClr val="tx1"/>
            </a:solidFill>
          </a:ln>
        </p:spPr>
        <p:txBody>
          <a:bodyPr/>
          <a:lstStyle/>
          <a:p>
            <a:pPr>
              <a:buFont typeface="ZapfDingbats" pitchFamily="82" charset="2"/>
              <a:buNone/>
            </a:pPr>
            <a:r>
              <a:rPr lang="en-US" sz="2000" smtClean="0">
                <a:latin typeface="Courier New" pitchFamily="49" charset="0"/>
              </a:rPr>
              <a:t>REGISTER sip:domain.com SIP/2.0</a:t>
            </a:r>
          </a:p>
          <a:p>
            <a:pPr>
              <a:buFont typeface="ZapfDingbats" pitchFamily="82" charset="2"/>
              <a:buNone/>
            </a:pPr>
            <a:r>
              <a:rPr lang="en-US" sz="2000" smtClean="0">
                <a:latin typeface="Courier New" pitchFamily="49" charset="0"/>
              </a:rPr>
              <a:t>Via: SIP/2.0/UDP 193.64.210.89 </a:t>
            </a:r>
          </a:p>
          <a:p>
            <a:pPr>
              <a:buFont typeface="ZapfDingbats" pitchFamily="82" charset="2"/>
              <a:buNone/>
            </a:pPr>
            <a:r>
              <a:rPr lang="en-US" sz="2000" smtClean="0">
                <a:latin typeface="Courier New" pitchFamily="49" charset="0"/>
              </a:rPr>
              <a:t>From: sip:bob@domain.com</a:t>
            </a:r>
          </a:p>
          <a:p>
            <a:pPr>
              <a:buFont typeface="ZapfDingbats" pitchFamily="82" charset="2"/>
              <a:buNone/>
            </a:pPr>
            <a:r>
              <a:rPr lang="en-US" sz="2000" smtClean="0">
                <a:latin typeface="Courier New" pitchFamily="49" charset="0"/>
              </a:rPr>
              <a:t>To: sip:bob@domain.com</a:t>
            </a:r>
          </a:p>
          <a:p>
            <a:pPr>
              <a:buFont typeface="ZapfDingbats" pitchFamily="82" charset="2"/>
              <a:buNone/>
            </a:pPr>
            <a:r>
              <a:rPr lang="en-US" sz="2000" smtClean="0">
                <a:latin typeface="Courier New" pitchFamily="49" charset="0"/>
              </a:rPr>
              <a:t>Expires: 3600</a:t>
            </a:r>
          </a:p>
        </p:txBody>
      </p:sp>
      <p:sp>
        <p:nvSpPr>
          <p:cNvPr id="33796" name="Rectangle 5"/>
          <p:cNvSpPr>
            <a:spLocks noChangeArrowheads="1"/>
          </p:cNvSpPr>
          <p:nvPr/>
        </p:nvSpPr>
        <p:spPr bwMode="auto">
          <a:xfrm>
            <a:off x="454025" y="1192213"/>
            <a:ext cx="8339138" cy="1419225"/>
          </a:xfrm>
          <a:prstGeom prst="rect">
            <a:avLst/>
          </a:prstGeom>
          <a:noFill/>
          <a:ln w="9525">
            <a:noFill/>
            <a:miter lim="800000"/>
            <a:headEnd/>
            <a:tailEnd/>
          </a:ln>
        </p:spPr>
        <p:txBody>
          <a:bodyPr/>
          <a:lstStyle/>
          <a:p>
            <a:pPr marL="342900" indent="-342900">
              <a:spcBef>
                <a:spcPct val="20000"/>
              </a:spcBef>
              <a:buClr>
                <a:schemeClr val="accent2"/>
              </a:buClr>
              <a:buSzPct val="85000"/>
              <a:buFont typeface="ZapfDingbats" pitchFamily="82" charset="2"/>
              <a:buChar char="r"/>
            </a:pPr>
            <a:r>
              <a:rPr lang="en-US" sz="2400"/>
              <a:t>when Bob starts SIP client, client sends SIP REGISTER message to Bob’s registrar server</a:t>
            </a:r>
          </a:p>
          <a:p>
            <a:pPr marL="342900" indent="-342900">
              <a:spcBef>
                <a:spcPct val="20000"/>
              </a:spcBef>
              <a:buClr>
                <a:schemeClr val="accent2"/>
              </a:buClr>
              <a:buSzPct val="85000"/>
              <a:buFont typeface="ZapfDingbats" pitchFamily="82" charset="2"/>
              <a:buNone/>
            </a:pPr>
            <a:r>
              <a:rPr lang="en-US" sz="2400"/>
              <a:t>    (similar function needed by Instant Messaging)</a:t>
            </a:r>
            <a:endParaRPr lang="en-US" sz="2000">
              <a:latin typeface="Courier New" pitchFamily="49" charset="0"/>
            </a:endParaRPr>
          </a:p>
        </p:txBody>
      </p:sp>
      <p:sp>
        <p:nvSpPr>
          <p:cNvPr id="33797" name="Text Box 6"/>
          <p:cNvSpPr txBox="1">
            <a:spLocks noChangeArrowheads="1"/>
          </p:cNvSpPr>
          <p:nvPr/>
        </p:nvSpPr>
        <p:spPr bwMode="auto">
          <a:xfrm>
            <a:off x="420688" y="2900363"/>
            <a:ext cx="2790825" cy="457200"/>
          </a:xfrm>
          <a:prstGeom prst="rect">
            <a:avLst/>
          </a:prstGeom>
          <a:noFill/>
          <a:ln w="9525">
            <a:noFill/>
            <a:miter lim="800000"/>
            <a:headEnd/>
            <a:tailEnd/>
          </a:ln>
        </p:spPr>
        <p:txBody>
          <a:bodyPr wrap="none">
            <a:spAutoFit/>
          </a:bodyPr>
          <a:lstStyle/>
          <a:p>
            <a:r>
              <a:rPr lang="en-US" sz="2400">
                <a:solidFill>
                  <a:srgbClr val="FF0000"/>
                </a:solidFill>
              </a:rPr>
              <a:t>Register Message:</a:t>
            </a:r>
            <a:endParaRPr lang="en-US"/>
          </a:p>
        </p:txBody>
      </p:sp>
      <p:sp>
        <p:nvSpPr>
          <p:cNvPr id="6"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23</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l"/>
            <a:r>
              <a:rPr lang="en-US" smtClean="0"/>
              <a:t>SIP Proxy</a:t>
            </a:r>
          </a:p>
        </p:txBody>
      </p:sp>
      <p:sp>
        <p:nvSpPr>
          <p:cNvPr id="34819" name="Rectangle 3"/>
          <p:cNvSpPr>
            <a:spLocks noGrp="1" noChangeArrowheads="1"/>
          </p:cNvSpPr>
          <p:nvPr>
            <p:ph type="body" idx="1"/>
          </p:nvPr>
        </p:nvSpPr>
        <p:spPr/>
        <p:txBody>
          <a:bodyPr/>
          <a:lstStyle/>
          <a:p>
            <a:r>
              <a:rPr lang="en-US" smtClean="0"/>
              <a:t>Alice sends invite message to her proxy server</a:t>
            </a:r>
          </a:p>
          <a:p>
            <a:pPr lvl="1"/>
            <a:r>
              <a:rPr lang="en-US" smtClean="0"/>
              <a:t>contains address sip:bob@domain.com</a:t>
            </a:r>
          </a:p>
          <a:p>
            <a:r>
              <a:rPr lang="en-US" smtClean="0"/>
              <a:t>proxy responsible for routing SIP messages to callee</a:t>
            </a:r>
          </a:p>
          <a:p>
            <a:pPr lvl="1"/>
            <a:r>
              <a:rPr lang="en-US" smtClean="0"/>
              <a:t>possibly through multiple proxies.</a:t>
            </a:r>
          </a:p>
          <a:p>
            <a:r>
              <a:rPr lang="en-US" smtClean="0"/>
              <a:t>callee sends response back through the same set of proxies.</a:t>
            </a:r>
          </a:p>
          <a:p>
            <a:r>
              <a:rPr lang="en-US" smtClean="0"/>
              <a:t>proxy returns SIP response message to Alice </a:t>
            </a:r>
          </a:p>
          <a:p>
            <a:pPr lvl="1"/>
            <a:r>
              <a:rPr lang="en-US" smtClean="0"/>
              <a:t>contains Bob’s IP address</a:t>
            </a:r>
          </a:p>
          <a:p>
            <a:r>
              <a:rPr lang="en-US" smtClean="0"/>
              <a:t>proxy analogous to local DNS server</a:t>
            </a:r>
          </a:p>
        </p:txBody>
      </p:sp>
      <p:sp>
        <p:nvSpPr>
          <p:cNvPr id="4"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24</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482600" y="0"/>
            <a:ext cx="7772400" cy="871538"/>
          </a:xfrm>
        </p:spPr>
        <p:txBody>
          <a:bodyPr/>
          <a:lstStyle/>
          <a:p>
            <a:pPr algn="l"/>
            <a:r>
              <a:rPr lang="en-US" smtClean="0"/>
              <a:t>Example</a:t>
            </a:r>
          </a:p>
        </p:txBody>
      </p:sp>
      <p:sp>
        <p:nvSpPr>
          <p:cNvPr id="2052" name="Text Box 3"/>
          <p:cNvSpPr txBox="1">
            <a:spLocks noChangeArrowheads="1"/>
          </p:cNvSpPr>
          <p:nvPr/>
        </p:nvSpPr>
        <p:spPr bwMode="auto">
          <a:xfrm>
            <a:off x="290513" y="711200"/>
            <a:ext cx="3243262" cy="4054475"/>
          </a:xfrm>
          <a:prstGeom prst="rect">
            <a:avLst/>
          </a:prstGeom>
          <a:noFill/>
          <a:ln w="9525">
            <a:noFill/>
            <a:miter lim="800000"/>
            <a:headEnd/>
            <a:tailEnd/>
          </a:ln>
        </p:spPr>
        <p:txBody>
          <a:bodyPr wrap="none">
            <a:spAutoFit/>
          </a:bodyPr>
          <a:lstStyle/>
          <a:p>
            <a:r>
              <a:rPr lang="en-US" sz="2000">
                <a:solidFill>
                  <a:srgbClr val="FF0000"/>
                </a:solidFill>
              </a:rPr>
              <a:t>Caller jim@umass.edu </a:t>
            </a:r>
            <a:br>
              <a:rPr lang="en-US" sz="2000">
                <a:solidFill>
                  <a:srgbClr val="FF0000"/>
                </a:solidFill>
              </a:rPr>
            </a:br>
            <a:r>
              <a:rPr lang="en-US" sz="2000">
                <a:solidFill>
                  <a:srgbClr val="FF0000"/>
                </a:solidFill>
              </a:rPr>
              <a:t>with places a </a:t>
            </a:r>
          </a:p>
          <a:p>
            <a:r>
              <a:rPr lang="en-US" sz="2000">
                <a:solidFill>
                  <a:srgbClr val="FF0000"/>
                </a:solidFill>
              </a:rPr>
              <a:t>call to keith@upenn.edu</a:t>
            </a:r>
            <a:r>
              <a:rPr lang="en-US" sz="2000"/>
              <a:t> </a:t>
            </a:r>
            <a:br>
              <a:rPr lang="en-US" sz="2000"/>
            </a:br>
            <a:endParaRPr lang="en-US" sz="2000"/>
          </a:p>
          <a:p>
            <a:r>
              <a:rPr lang="en-US" sz="2000"/>
              <a:t>(1) Jim sends INVITE</a:t>
            </a:r>
            <a:br>
              <a:rPr lang="en-US" sz="2000"/>
            </a:br>
            <a:r>
              <a:rPr lang="en-US" sz="2000"/>
              <a:t>message to umass SIP</a:t>
            </a:r>
            <a:br>
              <a:rPr lang="en-US" sz="2000"/>
            </a:br>
            <a:r>
              <a:rPr lang="en-US" sz="2000"/>
              <a:t>proxy. (2) Proxy forwards</a:t>
            </a:r>
            <a:br>
              <a:rPr lang="en-US" sz="2000"/>
            </a:br>
            <a:r>
              <a:rPr lang="en-US" sz="2000"/>
              <a:t>request to upenn </a:t>
            </a:r>
            <a:br>
              <a:rPr lang="en-US" sz="2000"/>
            </a:br>
            <a:r>
              <a:rPr lang="en-US" sz="2000"/>
              <a:t>registrar server. </a:t>
            </a:r>
            <a:br>
              <a:rPr lang="en-US" sz="2000"/>
            </a:br>
            <a:r>
              <a:rPr lang="en-US" sz="2000"/>
              <a:t>(3) upenn server returns</a:t>
            </a:r>
            <a:br>
              <a:rPr lang="en-US" sz="2000"/>
            </a:br>
            <a:r>
              <a:rPr lang="en-US" sz="2000"/>
              <a:t>redirect response,</a:t>
            </a:r>
            <a:br>
              <a:rPr lang="en-US" sz="2000"/>
            </a:br>
            <a:r>
              <a:rPr lang="en-US" sz="2000"/>
              <a:t>indicating that it should </a:t>
            </a:r>
            <a:br>
              <a:rPr lang="en-US" sz="2000"/>
            </a:br>
            <a:r>
              <a:rPr lang="en-US" sz="2000"/>
              <a:t>try keith@eurecom.fr</a:t>
            </a:r>
          </a:p>
        </p:txBody>
      </p:sp>
      <p:sp>
        <p:nvSpPr>
          <p:cNvPr id="2053" name="Text Box 4"/>
          <p:cNvSpPr txBox="1">
            <a:spLocks noChangeArrowheads="1"/>
          </p:cNvSpPr>
          <p:nvPr/>
        </p:nvSpPr>
        <p:spPr bwMode="auto">
          <a:xfrm>
            <a:off x="269875" y="4832350"/>
            <a:ext cx="8874125" cy="1616075"/>
          </a:xfrm>
          <a:prstGeom prst="rect">
            <a:avLst/>
          </a:prstGeom>
          <a:noFill/>
          <a:ln w="9525">
            <a:noFill/>
            <a:miter lim="800000"/>
            <a:headEnd/>
            <a:tailEnd/>
          </a:ln>
        </p:spPr>
        <p:txBody>
          <a:bodyPr>
            <a:spAutoFit/>
          </a:bodyPr>
          <a:lstStyle/>
          <a:p>
            <a:r>
              <a:rPr lang="en-US" sz="2000"/>
              <a:t>(4) umass proxy sends INVITE to eurecom registrar. (5) eurecom registrar forwards INVITE to 197.87.54.21, which is running keith’s SIP client. (6-8) SIP response sent back (9) media sent directly </a:t>
            </a:r>
          </a:p>
          <a:p>
            <a:r>
              <a:rPr lang="en-US" sz="2000"/>
              <a:t>between clients. </a:t>
            </a:r>
          </a:p>
          <a:p>
            <a:r>
              <a:rPr lang="en-US" sz="2000" b="1"/>
              <a:t>Note:</a:t>
            </a:r>
            <a:r>
              <a:rPr lang="en-US" sz="2000"/>
              <a:t> also a SIP ack message, which is not shown.</a:t>
            </a:r>
            <a:endParaRPr lang="en-US"/>
          </a:p>
        </p:txBody>
      </p:sp>
      <p:graphicFrame>
        <p:nvGraphicFramePr>
          <p:cNvPr id="2050" name="Object 2"/>
          <p:cNvGraphicFramePr>
            <a:graphicFrameLocks noChangeAspect="1"/>
          </p:cNvGraphicFramePr>
          <p:nvPr/>
        </p:nvGraphicFramePr>
        <p:xfrm>
          <a:off x="3475038" y="847725"/>
          <a:ext cx="5926137" cy="3551238"/>
        </p:xfrm>
        <a:graphic>
          <a:graphicData uri="http://schemas.openxmlformats.org/presentationml/2006/ole">
            <mc:AlternateContent xmlns:mc="http://schemas.openxmlformats.org/markup-compatibility/2006">
              <mc:Choice xmlns:v="urn:schemas-microsoft-com:vml" Requires="v">
                <p:oleObj spid="_x0000_s60426" name="VISIO" r:id="rId4" imgW="6983280" imgH="4185720" progId="Visio.Drawing.11">
                  <p:embed/>
                </p:oleObj>
              </mc:Choice>
              <mc:Fallback>
                <p:oleObj name="VISIO" r:id="rId4" imgW="6983280" imgH="4185720" progId="Visio.Drawing.11">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75038" y="847725"/>
                        <a:ext cx="5926137" cy="3551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25</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l"/>
            <a:r>
              <a:rPr lang="en-US" smtClean="0"/>
              <a:t>Comparison with H.323</a:t>
            </a:r>
          </a:p>
        </p:txBody>
      </p:sp>
      <p:sp>
        <p:nvSpPr>
          <p:cNvPr id="35843" name="Rectangle 3"/>
          <p:cNvSpPr>
            <a:spLocks noGrp="1" noChangeArrowheads="1"/>
          </p:cNvSpPr>
          <p:nvPr>
            <p:ph type="body" sz="half" idx="1"/>
          </p:nvPr>
        </p:nvSpPr>
        <p:spPr>
          <a:xfrm>
            <a:off x="533400" y="1339850"/>
            <a:ext cx="3984625" cy="4908550"/>
          </a:xfrm>
        </p:spPr>
        <p:txBody>
          <a:bodyPr/>
          <a:lstStyle/>
          <a:p>
            <a:r>
              <a:rPr lang="en-US" sz="2000" smtClean="0"/>
              <a:t>H.323 is another signaling protocol for real-time, interactive</a:t>
            </a:r>
          </a:p>
          <a:p>
            <a:r>
              <a:rPr lang="en-US" sz="2000" smtClean="0"/>
              <a:t>H.323 is a complete, vertically integrated suite of protocols for multimedia conferencing: signaling, registration, admission control, transport, codecs</a:t>
            </a:r>
          </a:p>
          <a:p>
            <a:r>
              <a:rPr lang="en-US" sz="2000" smtClean="0"/>
              <a:t>SIP is a single component. Works with RTP, but does not mandate it. Can be combined with other protocols, services</a:t>
            </a:r>
          </a:p>
          <a:p>
            <a:endParaRPr lang="en-US" sz="2000" smtClean="0"/>
          </a:p>
        </p:txBody>
      </p:sp>
      <p:sp>
        <p:nvSpPr>
          <p:cNvPr id="35844" name="Rectangle 4"/>
          <p:cNvSpPr>
            <a:spLocks noGrp="1" noChangeArrowheads="1"/>
          </p:cNvSpPr>
          <p:nvPr>
            <p:ph type="body" sz="half" idx="2"/>
          </p:nvPr>
        </p:nvSpPr>
        <p:spPr>
          <a:xfrm>
            <a:off x="4495800" y="1339850"/>
            <a:ext cx="3984625" cy="4908550"/>
          </a:xfrm>
        </p:spPr>
        <p:txBody>
          <a:bodyPr/>
          <a:lstStyle/>
          <a:p>
            <a:r>
              <a:rPr lang="en-US" sz="2000" smtClean="0"/>
              <a:t>H.323 comes from the ITU (telephony).</a:t>
            </a:r>
          </a:p>
          <a:p>
            <a:r>
              <a:rPr lang="en-US" sz="2000" smtClean="0"/>
              <a:t>SIP comes from IETF: Borrows much of its concepts from HTTP</a:t>
            </a:r>
          </a:p>
          <a:p>
            <a:pPr lvl="1"/>
            <a:r>
              <a:rPr lang="en-US" sz="2000" smtClean="0"/>
              <a:t>SIP has  Web flavor, whereas H.323 has  telephony flavor.</a:t>
            </a:r>
            <a:r>
              <a:rPr lang="en-US" sz="1800" smtClean="0"/>
              <a:t> </a:t>
            </a:r>
          </a:p>
          <a:p>
            <a:r>
              <a:rPr lang="en-US" sz="2000" smtClean="0"/>
              <a:t>SIP uses the KISS principle: Keep it simple stupid.</a:t>
            </a:r>
          </a:p>
        </p:txBody>
      </p:sp>
      <p:sp>
        <p:nvSpPr>
          <p:cNvPr id="5"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26</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33400" y="228600"/>
            <a:ext cx="7772400" cy="1044575"/>
          </a:xfrm>
        </p:spPr>
        <p:txBody>
          <a:bodyPr/>
          <a:lstStyle/>
          <a:p>
            <a:pPr algn="l"/>
            <a:r>
              <a:rPr lang="en-US" dirty="0" smtClean="0"/>
              <a:t>Summary: Protocols</a:t>
            </a:r>
          </a:p>
        </p:txBody>
      </p:sp>
      <p:sp>
        <p:nvSpPr>
          <p:cNvPr id="603139" name="Rectangle 3"/>
          <p:cNvSpPr>
            <a:spLocks noGrp="1" noChangeArrowheads="1"/>
          </p:cNvSpPr>
          <p:nvPr>
            <p:ph type="body" sz="half" idx="1"/>
          </p:nvPr>
        </p:nvSpPr>
        <p:spPr>
          <a:xfrm>
            <a:off x="638175" y="1133475"/>
            <a:ext cx="7943850" cy="5353050"/>
          </a:xfrm>
        </p:spPr>
        <p:txBody>
          <a:bodyPr/>
          <a:lstStyle/>
          <a:p>
            <a:pPr>
              <a:defRPr/>
            </a:pPr>
            <a:r>
              <a:rPr lang="en-US" dirty="0" smtClean="0">
                <a:solidFill>
                  <a:schemeClr val="accent6"/>
                </a:solidFill>
              </a:rPr>
              <a:t>Several protocols to handle multimedia data</a:t>
            </a:r>
          </a:p>
          <a:p>
            <a:pPr>
              <a:defRPr/>
            </a:pPr>
            <a:r>
              <a:rPr lang="en-US" dirty="0" smtClean="0">
                <a:solidFill>
                  <a:srgbClr val="FF0000"/>
                </a:solidFill>
              </a:rPr>
              <a:t>RTP</a:t>
            </a:r>
            <a:r>
              <a:rPr lang="en-US" dirty="0" smtClean="0">
                <a:solidFill>
                  <a:schemeClr val="accent6"/>
                </a:solidFill>
              </a:rPr>
              <a:t>: Real-Time Protocol</a:t>
            </a:r>
          </a:p>
          <a:p>
            <a:pPr lvl="1">
              <a:defRPr/>
            </a:pPr>
            <a:r>
              <a:rPr lang="en-US" dirty="0" err="1" smtClean="0"/>
              <a:t>Packetization</a:t>
            </a:r>
            <a:r>
              <a:rPr lang="en-US" dirty="0" smtClean="0"/>
              <a:t>, sequence number, time stamp</a:t>
            </a:r>
          </a:p>
          <a:p>
            <a:pPr>
              <a:defRPr/>
            </a:pPr>
            <a:r>
              <a:rPr lang="en-US" dirty="0" smtClean="0">
                <a:solidFill>
                  <a:srgbClr val="FF0000"/>
                </a:solidFill>
              </a:rPr>
              <a:t>RTSP</a:t>
            </a:r>
            <a:r>
              <a:rPr lang="en-US" dirty="0" smtClean="0">
                <a:solidFill>
                  <a:schemeClr val="accent6"/>
                </a:solidFill>
              </a:rPr>
              <a:t>: Real-Time Streaming Protocol</a:t>
            </a:r>
          </a:p>
          <a:p>
            <a:pPr lvl="1">
              <a:defRPr/>
            </a:pPr>
            <a:r>
              <a:rPr lang="en-US" dirty="0" smtClean="0"/>
              <a:t>Establish, Pause, Play, FF, Rewind</a:t>
            </a:r>
          </a:p>
          <a:p>
            <a:pPr>
              <a:defRPr/>
            </a:pPr>
            <a:r>
              <a:rPr lang="en-US" dirty="0" smtClean="0">
                <a:solidFill>
                  <a:srgbClr val="FF0000"/>
                </a:solidFill>
              </a:rPr>
              <a:t>RTCP</a:t>
            </a:r>
            <a:r>
              <a:rPr lang="en-US" dirty="0" smtClean="0">
                <a:solidFill>
                  <a:schemeClr val="accent6"/>
                </a:solidFill>
              </a:rPr>
              <a:t>: Real-Time Control Protocol</a:t>
            </a:r>
          </a:p>
          <a:p>
            <a:pPr lvl="1">
              <a:defRPr/>
            </a:pPr>
            <a:r>
              <a:rPr lang="en-US" dirty="0" smtClean="0"/>
              <a:t>Control and monitor sessions; synchronization</a:t>
            </a:r>
            <a:endParaRPr lang="en-US" dirty="0" smtClean="0">
              <a:solidFill>
                <a:schemeClr val="accent6"/>
              </a:solidFill>
            </a:endParaRPr>
          </a:p>
          <a:p>
            <a:pPr>
              <a:defRPr/>
            </a:pPr>
            <a:r>
              <a:rPr lang="en-US" dirty="0" smtClean="0">
                <a:solidFill>
                  <a:srgbClr val="FF0000"/>
                </a:solidFill>
              </a:rPr>
              <a:t>SIP</a:t>
            </a:r>
            <a:r>
              <a:rPr lang="en-US" dirty="0" smtClean="0">
                <a:solidFill>
                  <a:schemeClr val="accent6"/>
                </a:solidFill>
              </a:rPr>
              <a:t>: Session Initiation Protocol</a:t>
            </a:r>
          </a:p>
          <a:p>
            <a:pPr lvl="1">
              <a:defRPr/>
            </a:pPr>
            <a:r>
              <a:rPr lang="en-US" dirty="0" smtClean="0"/>
              <a:t>Establish and manage VoIP sessions </a:t>
            </a:r>
          </a:p>
          <a:p>
            <a:pPr lvl="1">
              <a:defRPr/>
            </a:pPr>
            <a:r>
              <a:rPr lang="en-US" dirty="0" smtClean="0"/>
              <a:t>Simpler than the ITU H.323</a:t>
            </a:r>
          </a:p>
          <a:p>
            <a:pPr>
              <a:defRPr/>
            </a:pPr>
            <a:r>
              <a:rPr lang="en-US" dirty="0" smtClean="0">
                <a:solidFill>
                  <a:schemeClr val="accent6"/>
                </a:solidFill>
              </a:rPr>
              <a:t>NONE enforces </a:t>
            </a:r>
            <a:r>
              <a:rPr lang="en-US" dirty="0" err="1" smtClean="0">
                <a:solidFill>
                  <a:schemeClr val="accent6"/>
                </a:solidFill>
              </a:rPr>
              <a:t>QoS</a:t>
            </a:r>
            <a:r>
              <a:rPr lang="en-US" dirty="0" smtClean="0">
                <a:solidFill>
                  <a:schemeClr val="accent6"/>
                </a:solidFill>
              </a:rPr>
              <a:t> in the network </a:t>
            </a:r>
          </a:p>
        </p:txBody>
      </p:sp>
      <p:sp>
        <p:nvSpPr>
          <p:cNvPr id="4"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27</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3400" y="228600"/>
            <a:ext cx="8509000" cy="871538"/>
          </a:xfrm>
        </p:spPr>
        <p:txBody>
          <a:bodyPr/>
          <a:lstStyle/>
          <a:p>
            <a:pPr algn="l"/>
            <a:r>
              <a:rPr lang="en-US" smtClean="0"/>
              <a:t>Real-Time Streaming Protocol (RTSP) </a:t>
            </a:r>
          </a:p>
        </p:txBody>
      </p:sp>
      <p:sp>
        <p:nvSpPr>
          <p:cNvPr id="17411" name="Rectangle 3"/>
          <p:cNvSpPr>
            <a:spLocks noGrp="1" noChangeArrowheads="1"/>
          </p:cNvSpPr>
          <p:nvPr>
            <p:ph type="body" sz="half" idx="1"/>
          </p:nvPr>
        </p:nvSpPr>
        <p:spPr>
          <a:xfrm>
            <a:off x="533400" y="1339850"/>
            <a:ext cx="8212138" cy="4908550"/>
          </a:xfrm>
        </p:spPr>
        <p:txBody>
          <a:bodyPr/>
          <a:lstStyle/>
          <a:p>
            <a:r>
              <a:rPr lang="en-US" sz="2400" smtClean="0"/>
              <a:t>RFC 2326</a:t>
            </a:r>
          </a:p>
          <a:p>
            <a:r>
              <a:rPr lang="en-US" sz="2400" smtClean="0"/>
              <a:t>client-server application layer protocol</a:t>
            </a:r>
          </a:p>
          <a:p>
            <a:r>
              <a:rPr lang="en-US" sz="2400" smtClean="0"/>
              <a:t>Used to control a streaming session</a:t>
            </a:r>
          </a:p>
          <a:p>
            <a:pPr lvl="1"/>
            <a:r>
              <a:rPr lang="en-US" sz="2000" smtClean="0"/>
              <a:t>rewind, fast forward, pause, resume, repositioning, etc…</a:t>
            </a:r>
          </a:p>
          <a:p>
            <a:pPr>
              <a:buFont typeface="ZapfDingbats" pitchFamily="82" charset="2"/>
              <a:buNone/>
            </a:pPr>
            <a:r>
              <a:rPr lang="en-US" sz="2400" u="sng" smtClean="0">
                <a:solidFill>
                  <a:srgbClr val="FF0000"/>
                </a:solidFill>
              </a:rPr>
              <a:t>What it doesn’t do:</a:t>
            </a:r>
          </a:p>
          <a:p>
            <a:r>
              <a:rPr lang="en-US" sz="2400" smtClean="0"/>
              <a:t>doesn’t define how audio/video is encapsulated for streaming over network</a:t>
            </a:r>
          </a:p>
          <a:p>
            <a:r>
              <a:rPr lang="en-US" sz="2400" smtClean="0"/>
              <a:t>doesn’t restrict how streamed media is transported (UDP or TCP possible)</a:t>
            </a:r>
          </a:p>
          <a:p>
            <a:r>
              <a:rPr lang="en-US" sz="2400" smtClean="0"/>
              <a:t>doesn’t specify how media player buffers audio/video</a:t>
            </a:r>
          </a:p>
          <a:p>
            <a:pPr lvl="1"/>
            <a:endParaRPr lang="en-US" sz="2000" smtClean="0"/>
          </a:p>
        </p:txBody>
      </p:sp>
      <p:sp>
        <p:nvSpPr>
          <p:cNvPr id="4"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3</a:t>
            </a:fld>
            <a:endParaRPr lang="en-US" dirty="0" smtClean="0"/>
          </a:p>
        </p:txBody>
      </p:sp>
    </p:spTree>
    <p:extLst>
      <p:ext uri="{BB962C8B-B14F-4D97-AF65-F5344CB8AC3E}">
        <p14:creationId xmlns:p14="http://schemas.microsoft.com/office/powerpoint/2010/main" val="317776617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pPr algn="l"/>
            <a:r>
              <a:rPr lang="en-US" smtClean="0"/>
              <a:t>RTSP: out of band control</a:t>
            </a:r>
          </a:p>
        </p:txBody>
      </p:sp>
      <p:sp>
        <p:nvSpPr>
          <p:cNvPr id="18437" name="Rectangle 3"/>
          <p:cNvSpPr>
            <a:spLocks noGrp="1" noChangeArrowheads="1"/>
          </p:cNvSpPr>
          <p:nvPr>
            <p:ph type="body" sz="half" idx="1"/>
          </p:nvPr>
        </p:nvSpPr>
        <p:spPr>
          <a:xfrm>
            <a:off x="517525" y="1176338"/>
            <a:ext cx="3810000" cy="4908550"/>
          </a:xfrm>
        </p:spPr>
        <p:txBody>
          <a:bodyPr/>
          <a:lstStyle/>
          <a:p>
            <a:pPr>
              <a:buFont typeface="ZapfDingbats" pitchFamily="82" charset="2"/>
              <a:buNone/>
            </a:pPr>
            <a:r>
              <a:rPr lang="en-US" sz="2400" u="sng" smtClean="0">
                <a:solidFill>
                  <a:srgbClr val="FF0000"/>
                </a:solidFill>
              </a:rPr>
              <a:t>FTP uses an “out-of-band” control channel:</a:t>
            </a:r>
            <a:endParaRPr lang="en-US" sz="2400" smtClean="0"/>
          </a:p>
          <a:p>
            <a:r>
              <a:rPr lang="en-US" sz="2400" smtClean="0"/>
              <a:t>file transferred over one TCP connection.</a:t>
            </a:r>
          </a:p>
          <a:p>
            <a:r>
              <a:rPr lang="en-US" sz="2400" smtClean="0"/>
              <a:t>control info (directory changes, file deletion, rename) sent over separate TCP connection</a:t>
            </a:r>
          </a:p>
          <a:p>
            <a:r>
              <a:rPr lang="en-US" sz="2400" smtClean="0"/>
              <a:t> “out-of-band”, “in-band” channels use different port numbers</a:t>
            </a:r>
          </a:p>
          <a:p>
            <a:pPr lvl="1"/>
            <a:endParaRPr lang="en-US" smtClean="0"/>
          </a:p>
          <a:p>
            <a:endParaRPr lang="en-US" sz="1400" smtClean="0"/>
          </a:p>
        </p:txBody>
      </p:sp>
      <p:sp>
        <p:nvSpPr>
          <p:cNvPr id="18438" name="Rectangle 4"/>
          <p:cNvSpPr>
            <a:spLocks noGrp="1" noChangeArrowheads="1"/>
          </p:cNvSpPr>
          <p:nvPr>
            <p:ph type="body" sz="half" idx="2"/>
          </p:nvPr>
        </p:nvSpPr>
        <p:spPr>
          <a:xfrm>
            <a:off x="4495800" y="1150938"/>
            <a:ext cx="3810000" cy="4908550"/>
          </a:xfrm>
        </p:spPr>
        <p:txBody>
          <a:bodyPr/>
          <a:lstStyle/>
          <a:p>
            <a:pPr>
              <a:buFont typeface="ZapfDingbats" pitchFamily="82" charset="2"/>
              <a:buNone/>
            </a:pPr>
            <a:r>
              <a:rPr lang="en-US" sz="2400" u="sng" smtClean="0">
                <a:solidFill>
                  <a:srgbClr val="FF0000"/>
                </a:solidFill>
              </a:rPr>
              <a:t>RTSP messages also sent out-of-band:</a:t>
            </a:r>
            <a:endParaRPr lang="en-US" sz="2400" smtClean="0"/>
          </a:p>
          <a:p>
            <a:r>
              <a:rPr lang="en-US" sz="2400" smtClean="0"/>
              <a:t> RTSP control messages use different port numbers than media stream: out-of-band.</a:t>
            </a:r>
          </a:p>
          <a:p>
            <a:pPr lvl="1"/>
            <a:r>
              <a:rPr lang="en-US" smtClean="0"/>
              <a:t>port 554</a:t>
            </a:r>
          </a:p>
          <a:p>
            <a:r>
              <a:rPr lang="en-US" sz="2400" smtClean="0"/>
              <a:t>media stream is considered “in-band”.</a:t>
            </a:r>
          </a:p>
        </p:txBody>
      </p:sp>
      <p:sp>
        <p:nvSpPr>
          <p:cNvPr id="7"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4</a:t>
            </a:fld>
            <a:endParaRPr lang="en-US" dirty="0" smtClean="0"/>
          </a:p>
        </p:txBody>
      </p:sp>
    </p:spTree>
    <p:extLst>
      <p:ext uri="{BB962C8B-B14F-4D97-AF65-F5344CB8AC3E}">
        <p14:creationId xmlns:p14="http://schemas.microsoft.com/office/powerpoint/2010/main" val="197880076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algn="l"/>
            <a:r>
              <a:rPr lang="en-US" smtClean="0"/>
              <a:t>RTSP Example</a:t>
            </a:r>
          </a:p>
        </p:txBody>
      </p:sp>
      <p:sp>
        <p:nvSpPr>
          <p:cNvPr id="19460" name="Rectangle 3"/>
          <p:cNvSpPr>
            <a:spLocks noGrp="1" noChangeArrowheads="1"/>
          </p:cNvSpPr>
          <p:nvPr>
            <p:ph type="body" idx="1"/>
          </p:nvPr>
        </p:nvSpPr>
        <p:spPr>
          <a:xfrm>
            <a:off x="492125" y="4092575"/>
            <a:ext cx="7486650" cy="2417763"/>
          </a:xfrm>
        </p:spPr>
        <p:txBody>
          <a:bodyPr/>
          <a:lstStyle/>
          <a:p>
            <a:pPr>
              <a:buFont typeface="ZapfDingbats" pitchFamily="82" charset="2"/>
              <a:buNone/>
            </a:pPr>
            <a:endParaRPr lang="en-US" smtClean="0"/>
          </a:p>
          <a:p>
            <a:r>
              <a:rPr lang="en-US" smtClean="0"/>
              <a:t>metafile communicated to web browser</a:t>
            </a:r>
          </a:p>
          <a:p>
            <a:r>
              <a:rPr lang="en-US" smtClean="0"/>
              <a:t>browser launches player</a:t>
            </a:r>
          </a:p>
          <a:p>
            <a:r>
              <a:rPr lang="en-US" smtClean="0"/>
              <a:t>player sets up an RTSP control connection, data connection to streaming server</a:t>
            </a:r>
          </a:p>
        </p:txBody>
      </p:sp>
      <p:pic>
        <p:nvPicPr>
          <p:cNvPr id="19461" name="Picture 4" descr="623 streamServer"/>
          <p:cNvPicPr>
            <a:picLocks noChangeAspect="1" noChangeArrowheads="1"/>
          </p:cNvPicPr>
          <p:nvPr/>
        </p:nvPicPr>
        <p:blipFill>
          <a:blip r:embed="rId3" cstate="print"/>
          <a:srcRect/>
          <a:stretch>
            <a:fillRect/>
          </a:stretch>
        </p:blipFill>
        <p:spPr bwMode="auto">
          <a:xfrm>
            <a:off x="1609725" y="1185863"/>
            <a:ext cx="5834063" cy="3143250"/>
          </a:xfrm>
          <a:prstGeom prst="rect">
            <a:avLst/>
          </a:prstGeom>
          <a:noFill/>
          <a:ln w="9525">
            <a:noFill/>
            <a:miter lim="800000"/>
            <a:headEnd/>
            <a:tailEnd/>
          </a:ln>
        </p:spPr>
      </p:pic>
      <p:sp>
        <p:nvSpPr>
          <p:cNvPr id="6"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5</a:t>
            </a:fld>
            <a:endParaRPr lang="en-US" dirty="0" smtClean="0"/>
          </a:p>
        </p:txBody>
      </p:sp>
    </p:spTree>
    <p:extLst>
      <p:ext uri="{BB962C8B-B14F-4D97-AF65-F5344CB8AC3E}">
        <p14:creationId xmlns:p14="http://schemas.microsoft.com/office/powerpoint/2010/main" val="993436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pPr algn="l"/>
            <a:r>
              <a:rPr lang="en-US" sz="3600" smtClean="0"/>
              <a:t>Metafile Example</a:t>
            </a:r>
            <a:endParaRPr lang="en-US" smtClean="0"/>
          </a:p>
        </p:txBody>
      </p:sp>
      <p:sp>
        <p:nvSpPr>
          <p:cNvPr id="20485" name="Rectangle 3"/>
          <p:cNvSpPr>
            <a:spLocks noGrp="1" noChangeArrowheads="1"/>
          </p:cNvSpPr>
          <p:nvPr>
            <p:ph type="body" idx="1"/>
          </p:nvPr>
        </p:nvSpPr>
        <p:spPr>
          <a:xfrm>
            <a:off x="484188" y="1316038"/>
            <a:ext cx="8659812" cy="4953000"/>
          </a:xfrm>
          <a:noFill/>
        </p:spPr>
        <p:txBody>
          <a:bodyPr/>
          <a:lstStyle/>
          <a:p>
            <a:pPr>
              <a:buFont typeface="ZapfDingbats" pitchFamily="82" charset="2"/>
              <a:buNone/>
            </a:pPr>
            <a:r>
              <a:rPr lang="en-US" sz="1800" smtClean="0"/>
              <a:t>&lt;title&gt;Twister&lt;/title&gt; </a:t>
            </a:r>
          </a:p>
          <a:p>
            <a:pPr>
              <a:buFont typeface="ZapfDingbats" pitchFamily="82" charset="2"/>
              <a:buNone/>
            </a:pPr>
            <a:r>
              <a:rPr lang="en-US" sz="1800" smtClean="0">
                <a:solidFill>
                  <a:schemeClr val="accent2"/>
                </a:solidFill>
              </a:rPr>
              <a:t>&lt;session&gt; </a:t>
            </a:r>
          </a:p>
          <a:p>
            <a:pPr>
              <a:buFont typeface="ZapfDingbats" pitchFamily="82" charset="2"/>
              <a:buNone/>
            </a:pPr>
            <a:r>
              <a:rPr lang="en-US" sz="1800" smtClean="0"/>
              <a:t>         &lt;group language=en lipsync&gt; </a:t>
            </a:r>
          </a:p>
          <a:p>
            <a:pPr>
              <a:buFont typeface="ZapfDingbats" pitchFamily="82" charset="2"/>
              <a:buNone/>
            </a:pPr>
            <a:r>
              <a:rPr lang="en-US" sz="1800" smtClean="0"/>
              <a:t>                   </a:t>
            </a:r>
            <a:r>
              <a:rPr lang="en-US" sz="1800" smtClean="0">
                <a:solidFill>
                  <a:schemeClr val="accent2"/>
                </a:solidFill>
              </a:rPr>
              <a:t>&lt;switch&gt; </a:t>
            </a:r>
          </a:p>
          <a:p>
            <a:pPr>
              <a:buFont typeface="ZapfDingbats" pitchFamily="82" charset="2"/>
              <a:buNone/>
            </a:pPr>
            <a:r>
              <a:rPr lang="en-US" sz="1800" smtClean="0"/>
              <a:t>                       &lt;track type=audio </a:t>
            </a:r>
          </a:p>
          <a:p>
            <a:pPr>
              <a:buFont typeface="ZapfDingbats" pitchFamily="82" charset="2"/>
              <a:buNone/>
            </a:pPr>
            <a:r>
              <a:rPr lang="en-US" sz="1800" smtClean="0"/>
              <a:t>                              e="PCMU/8000/1" </a:t>
            </a:r>
          </a:p>
          <a:p>
            <a:pPr>
              <a:buFont typeface="ZapfDingbats" pitchFamily="82" charset="2"/>
              <a:buNone/>
            </a:pPr>
            <a:r>
              <a:rPr lang="en-US" sz="1800" smtClean="0"/>
              <a:t>                              src = "</a:t>
            </a:r>
            <a:r>
              <a:rPr lang="en-US" sz="1800" smtClean="0">
                <a:solidFill>
                  <a:srgbClr val="FF0000"/>
                </a:solidFill>
              </a:rPr>
              <a:t>rtsp</a:t>
            </a:r>
            <a:r>
              <a:rPr lang="en-US" sz="1800" smtClean="0"/>
              <a:t>://audio.example.com/twister/audio.en/lofi"&gt; </a:t>
            </a:r>
          </a:p>
          <a:p>
            <a:pPr>
              <a:buFont typeface="ZapfDingbats" pitchFamily="82" charset="2"/>
              <a:buNone/>
            </a:pPr>
            <a:r>
              <a:rPr lang="en-US" sz="1800" smtClean="0"/>
              <a:t>                       &lt;track type=audio </a:t>
            </a:r>
          </a:p>
          <a:p>
            <a:pPr>
              <a:buFont typeface="ZapfDingbats" pitchFamily="82" charset="2"/>
              <a:buNone/>
            </a:pPr>
            <a:r>
              <a:rPr lang="en-US" sz="1800" smtClean="0"/>
              <a:t>                              e="DVI4/16000/2" pt="90 DVI4/8000/1" </a:t>
            </a:r>
          </a:p>
          <a:p>
            <a:pPr>
              <a:lnSpc>
                <a:spcPct val="60000"/>
              </a:lnSpc>
              <a:buFont typeface="ZapfDingbats" pitchFamily="82" charset="2"/>
              <a:buNone/>
            </a:pPr>
            <a:r>
              <a:rPr lang="en-US" sz="1800" smtClean="0"/>
              <a:t>                              src="</a:t>
            </a:r>
            <a:r>
              <a:rPr lang="en-US" sz="1800" smtClean="0">
                <a:solidFill>
                  <a:srgbClr val="FF0000"/>
                </a:solidFill>
              </a:rPr>
              <a:t>rtsp</a:t>
            </a:r>
            <a:r>
              <a:rPr lang="en-US" sz="1800" smtClean="0"/>
              <a:t>://audio.example.com/twister/audio.en/hifi"&gt; </a:t>
            </a:r>
          </a:p>
          <a:p>
            <a:pPr>
              <a:buFont typeface="ZapfDingbats" pitchFamily="82" charset="2"/>
              <a:buNone/>
            </a:pPr>
            <a:r>
              <a:rPr lang="en-US" sz="1800" smtClean="0"/>
              <a:t>                    </a:t>
            </a:r>
            <a:r>
              <a:rPr lang="en-US" sz="1800" smtClean="0">
                <a:solidFill>
                  <a:schemeClr val="accent2"/>
                </a:solidFill>
              </a:rPr>
              <a:t>&lt;/switch&gt; </a:t>
            </a:r>
          </a:p>
          <a:p>
            <a:pPr>
              <a:buFont typeface="ZapfDingbats" pitchFamily="82" charset="2"/>
              <a:buNone/>
            </a:pPr>
            <a:r>
              <a:rPr lang="en-US" sz="1800" smtClean="0"/>
              <a:t>                &lt;track type="video/jpeg" </a:t>
            </a:r>
          </a:p>
          <a:p>
            <a:pPr>
              <a:buFont typeface="ZapfDingbats" pitchFamily="82" charset="2"/>
              <a:buNone/>
            </a:pPr>
            <a:r>
              <a:rPr lang="en-US" sz="1800" smtClean="0"/>
              <a:t>                              src="</a:t>
            </a:r>
            <a:r>
              <a:rPr lang="en-US" sz="1800" smtClean="0">
                <a:solidFill>
                  <a:srgbClr val="FF0000"/>
                </a:solidFill>
              </a:rPr>
              <a:t>rtsp</a:t>
            </a:r>
            <a:r>
              <a:rPr lang="en-US" sz="1800" smtClean="0"/>
              <a:t>://video.example.com/twister/video"&gt; </a:t>
            </a:r>
          </a:p>
          <a:p>
            <a:pPr>
              <a:buFont typeface="ZapfDingbats" pitchFamily="82" charset="2"/>
              <a:buNone/>
            </a:pPr>
            <a:r>
              <a:rPr lang="en-US" sz="1800" smtClean="0"/>
              <a:t>           &lt;/group&gt; </a:t>
            </a:r>
          </a:p>
          <a:p>
            <a:pPr>
              <a:buFont typeface="ZapfDingbats" pitchFamily="82" charset="2"/>
              <a:buNone/>
            </a:pPr>
            <a:r>
              <a:rPr lang="en-US" sz="1800" smtClean="0">
                <a:solidFill>
                  <a:schemeClr val="accent2"/>
                </a:solidFill>
              </a:rPr>
              <a:t>&lt;/session&gt; </a:t>
            </a:r>
          </a:p>
        </p:txBody>
      </p:sp>
      <p:sp>
        <p:nvSpPr>
          <p:cNvPr id="6"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6</a:t>
            </a:fld>
            <a:endParaRPr lang="en-US" dirty="0" smtClean="0"/>
          </a:p>
        </p:txBody>
      </p:sp>
    </p:spTree>
    <p:extLst>
      <p:ext uri="{BB962C8B-B14F-4D97-AF65-F5344CB8AC3E}">
        <p14:creationId xmlns:p14="http://schemas.microsoft.com/office/powerpoint/2010/main" val="267687757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p:txBody>
          <a:bodyPr/>
          <a:lstStyle/>
          <a:p>
            <a:pPr algn="l"/>
            <a:r>
              <a:rPr lang="en-US" sz="3600" smtClean="0"/>
              <a:t>RTSP Operation</a:t>
            </a:r>
            <a:endParaRPr lang="en-US" smtClean="0"/>
          </a:p>
        </p:txBody>
      </p:sp>
      <p:pic>
        <p:nvPicPr>
          <p:cNvPr id="21509" name="Picture 3" descr="625 RTSP"/>
          <p:cNvPicPr>
            <a:picLocks noChangeAspect="1" noChangeArrowheads="1"/>
          </p:cNvPicPr>
          <p:nvPr/>
        </p:nvPicPr>
        <p:blipFill>
          <a:blip r:embed="rId3" cstate="print"/>
          <a:srcRect/>
          <a:stretch>
            <a:fillRect/>
          </a:stretch>
        </p:blipFill>
        <p:spPr bwMode="auto">
          <a:xfrm>
            <a:off x="850900" y="1412875"/>
            <a:ext cx="7134225" cy="4725988"/>
          </a:xfrm>
          <a:prstGeom prst="rect">
            <a:avLst/>
          </a:prstGeom>
          <a:noFill/>
          <a:ln w="9525">
            <a:noFill/>
            <a:miter lim="800000"/>
            <a:headEnd/>
            <a:tailEnd/>
          </a:ln>
        </p:spPr>
      </p:pic>
      <p:sp>
        <p:nvSpPr>
          <p:cNvPr id="6"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7</a:t>
            </a:fld>
            <a:endParaRPr lang="en-US" dirty="0" smtClean="0"/>
          </a:p>
        </p:txBody>
      </p:sp>
    </p:spTree>
    <p:extLst>
      <p:ext uri="{BB962C8B-B14F-4D97-AF65-F5344CB8AC3E}">
        <p14:creationId xmlns:p14="http://schemas.microsoft.com/office/powerpoint/2010/main" val="50438648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228600"/>
            <a:ext cx="7772400" cy="633413"/>
          </a:xfrm>
        </p:spPr>
        <p:txBody>
          <a:bodyPr/>
          <a:lstStyle/>
          <a:p>
            <a:pPr algn="l"/>
            <a:r>
              <a:rPr lang="en-US" smtClean="0"/>
              <a:t>RTSP Exchange Example (simplified)</a:t>
            </a:r>
          </a:p>
        </p:txBody>
      </p:sp>
      <p:sp>
        <p:nvSpPr>
          <p:cNvPr id="22531" name="Rectangle 3"/>
          <p:cNvSpPr>
            <a:spLocks noGrp="1" noChangeArrowheads="1"/>
          </p:cNvSpPr>
          <p:nvPr>
            <p:ph type="body" idx="1"/>
          </p:nvPr>
        </p:nvSpPr>
        <p:spPr>
          <a:xfrm>
            <a:off x="306388" y="946150"/>
            <a:ext cx="8583612" cy="5410200"/>
          </a:xfrm>
        </p:spPr>
        <p:txBody>
          <a:bodyPr/>
          <a:lstStyle/>
          <a:p>
            <a:pPr>
              <a:lnSpc>
                <a:spcPct val="90000"/>
              </a:lnSpc>
              <a:buFont typeface="ZapfDingbats" pitchFamily="82" charset="2"/>
              <a:buNone/>
            </a:pPr>
            <a:r>
              <a:rPr lang="en-US" sz="1800" smtClean="0"/>
              <a:t>    C: SETUP rtsp://audio.example.com/twister/audio RTSP/1.0 </a:t>
            </a:r>
          </a:p>
          <a:p>
            <a:pPr>
              <a:lnSpc>
                <a:spcPct val="90000"/>
              </a:lnSpc>
              <a:buFont typeface="ZapfDingbats" pitchFamily="82" charset="2"/>
              <a:buNone/>
            </a:pPr>
            <a:r>
              <a:rPr lang="en-US" sz="1800" smtClean="0"/>
              <a:t>        Transport: rtp/udp; compression; port=3056; mode=PLAY </a:t>
            </a:r>
          </a:p>
          <a:p>
            <a:pPr>
              <a:lnSpc>
                <a:spcPct val="90000"/>
              </a:lnSpc>
              <a:buFont typeface="ZapfDingbats" pitchFamily="82" charset="2"/>
              <a:buNone/>
            </a:pPr>
            <a:endParaRPr lang="en-US" sz="1800" smtClean="0"/>
          </a:p>
          <a:p>
            <a:pPr>
              <a:lnSpc>
                <a:spcPct val="90000"/>
              </a:lnSpc>
              <a:buFont typeface="ZapfDingbats" pitchFamily="82" charset="2"/>
              <a:buNone/>
            </a:pPr>
            <a:r>
              <a:rPr lang="en-US" sz="1800" smtClean="0"/>
              <a:t>    S: RTSP/1.0 200 OK </a:t>
            </a:r>
          </a:p>
          <a:p>
            <a:pPr>
              <a:lnSpc>
                <a:spcPct val="90000"/>
              </a:lnSpc>
              <a:buFont typeface="ZapfDingbats" pitchFamily="82" charset="2"/>
              <a:buNone/>
            </a:pPr>
            <a:r>
              <a:rPr lang="en-US" sz="1800" smtClean="0"/>
              <a:t>         Session 4231 </a:t>
            </a:r>
          </a:p>
          <a:p>
            <a:pPr>
              <a:lnSpc>
                <a:spcPct val="90000"/>
              </a:lnSpc>
              <a:buFont typeface="ZapfDingbats" pitchFamily="82" charset="2"/>
              <a:buNone/>
            </a:pPr>
            <a:endParaRPr lang="en-US" sz="1800" smtClean="0"/>
          </a:p>
          <a:p>
            <a:pPr>
              <a:lnSpc>
                <a:spcPct val="90000"/>
              </a:lnSpc>
              <a:buFont typeface="ZapfDingbats" pitchFamily="82" charset="2"/>
              <a:buNone/>
            </a:pPr>
            <a:r>
              <a:rPr lang="en-US" sz="1800" smtClean="0"/>
              <a:t>    C: PLAY rtsp://audio.example.com/twister/audio.en/lofi RTSP/1.0 </a:t>
            </a:r>
          </a:p>
          <a:p>
            <a:pPr>
              <a:lnSpc>
                <a:spcPct val="90000"/>
              </a:lnSpc>
              <a:buFont typeface="ZapfDingbats" pitchFamily="82" charset="2"/>
              <a:buNone/>
            </a:pPr>
            <a:r>
              <a:rPr lang="en-US" sz="1800" smtClean="0"/>
              <a:t>         Session: 4231 </a:t>
            </a:r>
          </a:p>
          <a:p>
            <a:pPr>
              <a:lnSpc>
                <a:spcPct val="90000"/>
              </a:lnSpc>
              <a:buFont typeface="ZapfDingbats" pitchFamily="82" charset="2"/>
              <a:buNone/>
            </a:pPr>
            <a:r>
              <a:rPr lang="en-US" sz="1800" smtClean="0"/>
              <a:t>         Range: npt=0- </a:t>
            </a:r>
          </a:p>
          <a:p>
            <a:pPr>
              <a:lnSpc>
                <a:spcPct val="90000"/>
              </a:lnSpc>
              <a:buFont typeface="ZapfDingbats" pitchFamily="82" charset="2"/>
              <a:buNone/>
            </a:pPr>
            <a:endParaRPr lang="en-US" sz="1800" smtClean="0"/>
          </a:p>
          <a:p>
            <a:pPr>
              <a:lnSpc>
                <a:spcPct val="90000"/>
              </a:lnSpc>
              <a:buFont typeface="ZapfDingbats" pitchFamily="82" charset="2"/>
              <a:buNone/>
            </a:pPr>
            <a:r>
              <a:rPr lang="en-US" sz="1800" smtClean="0"/>
              <a:t>    C: PAUSE rtsp://audio.example.com/twister/audio.en/lofi RTSP/1.0 </a:t>
            </a:r>
          </a:p>
          <a:p>
            <a:pPr>
              <a:lnSpc>
                <a:spcPct val="90000"/>
              </a:lnSpc>
              <a:buFont typeface="ZapfDingbats" pitchFamily="82" charset="2"/>
              <a:buNone/>
            </a:pPr>
            <a:r>
              <a:rPr lang="en-US" sz="1800" smtClean="0"/>
              <a:t>         Session: 4231 </a:t>
            </a:r>
          </a:p>
          <a:p>
            <a:pPr>
              <a:lnSpc>
                <a:spcPct val="90000"/>
              </a:lnSpc>
              <a:buFont typeface="ZapfDingbats" pitchFamily="82" charset="2"/>
              <a:buNone/>
            </a:pPr>
            <a:r>
              <a:rPr lang="en-US" sz="1800" smtClean="0"/>
              <a:t>         Range: npt=37 </a:t>
            </a:r>
          </a:p>
          <a:p>
            <a:pPr>
              <a:lnSpc>
                <a:spcPct val="90000"/>
              </a:lnSpc>
              <a:buFont typeface="ZapfDingbats" pitchFamily="82" charset="2"/>
              <a:buNone/>
            </a:pPr>
            <a:endParaRPr lang="en-US" sz="1800" smtClean="0"/>
          </a:p>
          <a:p>
            <a:pPr>
              <a:lnSpc>
                <a:spcPct val="90000"/>
              </a:lnSpc>
              <a:buFont typeface="ZapfDingbats" pitchFamily="82" charset="2"/>
              <a:buNone/>
            </a:pPr>
            <a:r>
              <a:rPr lang="en-US" sz="1800" smtClean="0"/>
              <a:t>    C: TEARDOWN rtsp://audio.example.com/twister/audio.en/lofi RTSP/1.0 </a:t>
            </a:r>
          </a:p>
          <a:p>
            <a:pPr>
              <a:lnSpc>
                <a:spcPct val="90000"/>
              </a:lnSpc>
              <a:buFont typeface="ZapfDingbats" pitchFamily="82" charset="2"/>
              <a:buNone/>
            </a:pPr>
            <a:r>
              <a:rPr lang="en-US" sz="1800" smtClean="0"/>
              <a:t>         Session: 4231 </a:t>
            </a:r>
          </a:p>
          <a:p>
            <a:pPr>
              <a:lnSpc>
                <a:spcPct val="90000"/>
              </a:lnSpc>
              <a:buFont typeface="ZapfDingbats" pitchFamily="82" charset="2"/>
              <a:buNone/>
            </a:pPr>
            <a:endParaRPr lang="en-US" sz="1800" smtClean="0"/>
          </a:p>
          <a:p>
            <a:pPr>
              <a:lnSpc>
                <a:spcPct val="90000"/>
              </a:lnSpc>
              <a:buFont typeface="ZapfDingbats" pitchFamily="82" charset="2"/>
              <a:buNone/>
            </a:pPr>
            <a:r>
              <a:rPr lang="en-US" sz="1800" smtClean="0"/>
              <a:t>    S: 200 OK</a:t>
            </a:r>
            <a:endParaRPr lang="en-US" smtClean="0"/>
          </a:p>
        </p:txBody>
      </p:sp>
      <p:sp>
        <p:nvSpPr>
          <p:cNvPr id="4" name="Slide Number Placeholder 4"/>
          <p:cNvSpPr>
            <a:spLocks noGrp="1"/>
          </p:cNvSpPr>
          <p:nvPr>
            <p:ph type="sldNum" sz="quarter" idx="10"/>
          </p:nvPr>
        </p:nvSpPr>
        <p:spPr>
          <a:xfrm>
            <a:off x="8162925" y="6400800"/>
            <a:ext cx="676275" cy="457200"/>
          </a:xfrm>
          <a:noFill/>
        </p:spPr>
        <p:txBody>
          <a:bodyPr/>
          <a:lstStyle/>
          <a:p>
            <a:fld id="{13D91AD7-DDB1-46EB-B8C4-BF13DFD7E93C}" type="slidenum">
              <a:rPr lang="en-US" smtClean="0"/>
              <a:pPr/>
              <a:t>8</a:t>
            </a:fld>
            <a:endParaRPr lang="en-US" dirty="0" smtClean="0"/>
          </a:p>
        </p:txBody>
      </p:sp>
    </p:spTree>
    <p:extLst>
      <p:ext uri="{BB962C8B-B14F-4D97-AF65-F5344CB8AC3E}">
        <p14:creationId xmlns:p14="http://schemas.microsoft.com/office/powerpoint/2010/main" val="422588610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0"/>
          </p:nvPr>
        </p:nvSpPr>
        <p:spPr>
          <a:noFill/>
        </p:spPr>
        <p:txBody>
          <a:bodyPr/>
          <a:lstStyle/>
          <a:p>
            <a:fld id="{13D91AD7-DDB1-46EB-B8C4-BF13DFD7E93C}" type="slidenum">
              <a:rPr lang="en-US" smtClean="0"/>
              <a:pPr/>
              <a:t>9</a:t>
            </a:fld>
            <a:endParaRPr lang="en-US" dirty="0" smtClean="0"/>
          </a:p>
        </p:txBody>
      </p:sp>
      <p:sp>
        <p:nvSpPr>
          <p:cNvPr id="14339" name="Rectangle 2"/>
          <p:cNvSpPr>
            <a:spLocks noGrp="1" noChangeArrowheads="1"/>
          </p:cNvSpPr>
          <p:nvPr>
            <p:ph type="title"/>
          </p:nvPr>
        </p:nvSpPr>
        <p:spPr>
          <a:xfrm>
            <a:off x="533400" y="228600"/>
            <a:ext cx="8174038" cy="871538"/>
          </a:xfrm>
        </p:spPr>
        <p:txBody>
          <a:bodyPr/>
          <a:lstStyle/>
          <a:p>
            <a:pPr algn="l"/>
            <a:r>
              <a:rPr lang="en-US" sz="3600" smtClean="0"/>
              <a:t>Real-Time Protocol (RTP): FRC 3550</a:t>
            </a:r>
            <a:endParaRPr lang="en-US" smtClean="0"/>
          </a:p>
        </p:txBody>
      </p:sp>
      <p:sp>
        <p:nvSpPr>
          <p:cNvPr id="14340" name="Rectangle 3"/>
          <p:cNvSpPr>
            <a:spLocks noGrp="1" noChangeArrowheads="1"/>
          </p:cNvSpPr>
          <p:nvPr>
            <p:ph type="body" sz="half" idx="1"/>
          </p:nvPr>
        </p:nvSpPr>
        <p:spPr>
          <a:xfrm>
            <a:off x="533400" y="1116013"/>
            <a:ext cx="5292725" cy="5132387"/>
          </a:xfrm>
        </p:spPr>
        <p:txBody>
          <a:bodyPr/>
          <a:lstStyle/>
          <a:p>
            <a:r>
              <a:rPr lang="en-US" sz="2400" smtClean="0"/>
              <a:t>RTP specifies packet structure for audio and video data</a:t>
            </a:r>
          </a:p>
          <a:p>
            <a:pPr lvl="1"/>
            <a:r>
              <a:rPr lang="en-US" sz="2000" smtClean="0"/>
              <a:t>payload type identification</a:t>
            </a:r>
          </a:p>
          <a:p>
            <a:pPr lvl="1"/>
            <a:r>
              <a:rPr lang="en-US" sz="2000" smtClean="0"/>
              <a:t>packet sequence numbering</a:t>
            </a:r>
          </a:p>
          <a:p>
            <a:pPr lvl="1"/>
            <a:r>
              <a:rPr lang="en-US" sz="2000" smtClean="0"/>
              <a:t>time stamping</a:t>
            </a:r>
            <a:endParaRPr lang="en-US" smtClean="0"/>
          </a:p>
          <a:p>
            <a:r>
              <a:rPr lang="en-US" sz="2400" smtClean="0"/>
              <a:t>RTP runs in the end systems</a:t>
            </a:r>
          </a:p>
          <a:p>
            <a:r>
              <a:rPr lang="en-US" sz="2400" smtClean="0"/>
              <a:t>RTP packets are encapsulated in </a:t>
            </a:r>
            <a:r>
              <a:rPr lang="en-US" sz="2400" smtClean="0">
                <a:solidFill>
                  <a:srgbClr val="FF0000"/>
                </a:solidFill>
              </a:rPr>
              <a:t>UDP</a:t>
            </a:r>
            <a:r>
              <a:rPr lang="en-US" sz="2400" smtClean="0"/>
              <a:t> segments</a:t>
            </a:r>
          </a:p>
          <a:p>
            <a:r>
              <a:rPr lang="en-US" smtClean="0"/>
              <a:t>RTP </a:t>
            </a:r>
            <a:r>
              <a:rPr lang="en-US" u="sng" smtClean="0"/>
              <a:t>does not </a:t>
            </a:r>
            <a:r>
              <a:rPr lang="en-US" smtClean="0"/>
              <a:t>provide any mechanism to ensure QoS</a:t>
            </a:r>
          </a:p>
          <a:p>
            <a:pPr lvl="1"/>
            <a:r>
              <a:rPr lang="en-US" smtClean="0"/>
              <a:t>RTP encapsulation is only seen at the end systems </a:t>
            </a:r>
          </a:p>
          <a:p>
            <a:pPr lvl="1"/>
            <a:endParaRPr lang="en-US" sz="1800" smtClean="0"/>
          </a:p>
        </p:txBody>
      </p:sp>
      <p:pic>
        <p:nvPicPr>
          <p:cNvPr id="14341" name="Picture 4" descr="Rtp1"/>
          <p:cNvPicPr>
            <a:picLocks noChangeAspect="1" noChangeArrowheads="1"/>
          </p:cNvPicPr>
          <p:nvPr/>
        </p:nvPicPr>
        <p:blipFill>
          <a:blip r:embed="rId2" cstate="print"/>
          <a:srcRect/>
          <a:stretch>
            <a:fillRect/>
          </a:stretch>
        </p:blipFill>
        <p:spPr bwMode="auto">
          <a:xfrm>
            <a:off x="5530850" y="1787525"/>
            <a:ext cx="3000375" cy="275272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17068</TotalTime>
  <Words>2037</Words>
  <Application>Microsoft Macintosh PowerPoint</Application>
  <PresentationFormat>On-screen Show (4:3)</PresentationFormat>
  <Paragraphs>312</Paragraphs>
  <Slides>27</Slides>
  <Notes>26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Default Design</vt:lpstr>
      <vt:lpstr>VISIO</vt:lpstr>
      <vt:lpstr>PowerPoint Presentation</vt:lpstr>
      <vt:lpstr>Protocols For Multimedia Applications</vt:lpstr>
      <vt:lpstr>Real-Time Streaming Protocol (RTSP) </vt:lpstr>
      <vt:lpstr>RTSP: out of band control</vt:lpstr>
      <vt:lpstr>RTSP Example</vt:lpstr>
      <vt:lpstr>Metafile Example</vt:lpstr>
      <vt:lpstr>RTSP Operation</vt:lpstr>
      <vt:lpstr>RTSP Exchange Example (simplified)</vt:lpstr>
      <vt:lpstr>Real-Time Protocol (RTP): FRC 3550</vt:lpstr>
      <vt:lpstr>RTP Header</vt:lpstr>
      <vt:lpstr>RTP Example</vt:lpstr>
      <vt:lpstr>Real-Time Control Protocol (RTCP)</vt:lpstr>
      <vt:lpstr>RTCP - Continued</vt:lpstr>
      <vt:lpstr>RTCP Packets</vt:lpstr>
      <vt:lpstr>Synchronization of Streams</vt:lpstr>
      <vt:lpstr>RTCP Bandwidth Scaling</vt:lpstr>
      <vt:lpstr>SIP: Session Initiation Protocol [RFC 3261]</vt:lpstr>
      <vt:lpstr>SIP Services</vt:lpstr>
      <vt:lpstr>Setting up a call to known IP address</vt:lpstr>
      <vt:lpstr>Setting up a call (more)</vt:lpstr>
      <vt:lpstr>Example of SIP message</vt:lpstr>
      <vt:lpstr>Name translation and user locataion</vt:lpstr>
      <vt:lpstr>SIP Registrar</vt:lpstr>
      <vt:lpstr>SIP Proxy</vt:lpstr>
      <vt:lpstr>Example</vt:lpstr>
      <vt:lpstr>Comparison with H.323</vt:lpstr>
      <vt:lpstr>Summary: Protocols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dc:title>
  <dc:creator>Jim Kurose and Keith Ross</dc:creator>
  <cp:lastModifiedBy>Bear Hsu</cp:lastModifiedBy>
  <cp:revision>273</cp:revision>
  <cp:lastPrinted>2000-12-06T13:26:39Z</cp:lastPrinted>
  <dcterms:created xsi:type="dcterms:W3CDTF">1999-10-08T19:08:27Z</dcterms:created>
  <dcterms:modified xsi:type="dcterms:W3CDTF">2011-09-21T03:54:14Z</dcterms:modified>
</cp:coreProperties>
</file>