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embeddings/oleObject4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8"/>
  </p:notesMasterIdLst>
  <p:sldIdLst>
    <p:sldId id="460" r:id="rId2"/>
    <p:sldId id="529" r:id="rId3"/>
    <p:sldId id="461" r:id="rId4"/>
    <p:sldId id="462" r:id="rId5"/>
    <p:sldId id="464" r:id="rId6"/>
    <p:sldId id="530" r:id="rId7"/>
    <p:sldId id="465" r:id="rId8"/>
    <p:sldId id="500" r:id="rId9"/>
    <p:sldId id="501" r:id="rId10"/>
    <p:sldId id="531" r:id="rId11"/>
    <p:sldId id="292" r:id="rId12"/>
    <p:sldId id="466" r:id="rId13"/>
    <p:sldId id="467" r:id="rId14"/>
    <p:sldId id="499" r:id="rId15"/>
    <p:sldId id="468" r:id="rId16"/>
    <p:sldId id="469" r:id="rId17"/>
    <p:sldId id="337" r:id="rId18"/>
    <p:sldId id="470" r:id="rId19"/>
    <p:sldId id="473" r:id="rId20"/>
    <p:sldId id="471" r:id="rId21"/>
    <p:sldId id="474" r:id="rId22"/>
    <p:sldId id="475" r:id="rId23"/>
    <p:sldId id="528" r:id="rId24"/>
    <p:sldId id="476" r:id="rId25"/>
    <p:sldId id="477" r:id="rId26"/>
    <p:sldId id="478" r:id="rId27"/>
    <p:sldId id="479" r:id="rId28"/>
    <p:sldId id="480" r:id="rId29"/>
    <p:sldId id="481" r:id="rId30"/>
    <p:sldId id="482" r:id="rId31"/>
    <p:sldId id="483" r:id="rId32"/>
    <p:sldId id="484" r:id="rId33"/>
    <p:sldId id="485" r:id="rId34"/>
    <p:sldId id="486" r:id="rId35"/>
    <p:sldId id="487" r:id="rId36"/>
    <p:sldId id="488" r:id="rId37"/>
    <p:sldId id="489" r:id="rId38"/>
    <p:sldId id="490" r:id="rId39"/>
    <p:sldId id="491" r:id="rId40"/>
    <p:sldId id="492" r:id="rId41"/>
    <p:sldId id="493" r:id="rId42"/>
    <p:sldId id="494" r:id="rId43"/>
    <p:sldId id="495" r:id="rId44"/>
    <p:sldId id="496" r:id="rId45"/>
    <p:sldId id="497" r:id="rId46"/>
    <p:sldId id="498" r:id="rId47"/>
  </p:sldIdLst>
  <p:sldSz cx="9144000" cy="6858000" type="screen4x3"/>
  <p:notesSz cx="70485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  <a:srgbClr val="DDDDDD"/>
    <a:srgbClr val="FFCCFF"/>
    <a:srgbClr val="FF99CC"/>
    <a:srgbClr val="CCFFFF"/>
    <a:srgbClr val="00CC66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81" autoAdjust="0"/>
    <p:restoredTop sz="86815" autoAdjust="0"/>
  </p:normalViewPr>
  <p:slideViewPr>
    <p:cSldViewPr snapToGrid="0">
      <p:cViewPr varScale="1">
        <p:scale>
          <a:sx n="154" d="100"/>
          <a:sy n="154" d="100"/>
        </p:scale>
        <p:origin x="-27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1770" y="-96"/>
      </p:cViewPr>
      <p:guideLst>
        <p:guide orient="horz" pos="2928"/>
        <p:guide pos="22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esProps" Target="presProps.xml"/><Relationship Id="rId51" Type="http://schemas.openxmlformats.org/officeDocument/2006/relationships/viewProps" Target="viewProps.xml"/><Relationship Id="rId52" Type="http://schemas.openxmlformats.org/officeDocument/2006/relationships/theme" Target="theme/theme1.xml"/><Relationship Id="rId53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notesMaster" Target="notesMasters/notesMaster1.xml"/><Relationship Id="rId4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43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4150" y="0"/>
            <a:ext cx="30543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9800" y="4416425"/>
            <a:ext cx="51689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543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97" tIns="46698" rIns="93397" bIns="46698" numCol="1" anchor="b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4150" y="8831263"/>
            <a:ext cx="30543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97" tIns="46698" rIns="93397" bIns="46698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6761E503-993E-4C32-833B-CEC2ACD0AB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110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A7DD80-7F1F-4C50-AED0-5926033C57A5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4850" y="4416425"/>
            <a:ext cx="5638800" cy="4181475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997951-A55D-4312-94F3-64FEC066D718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4850" y="4416425"/>
            <a:ext cx="5638800" cy="4181475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A8087C-A7DF-419F-927D-6C72CDBED4BC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4850" y="4416425"/>
            <a:ext cx="5638800" cy="4181475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A8087C-A7DF-419F-927D-6C72CDBED4BC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4850" y="4416425"/>
            <a:ext cx="5638800" cy="4181475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A8087C-A7DF-419F-927D-6C72CDBED4BC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4850" y="4416425"/>
            <a:ext cx="5638800" cy="4181475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 Use Leaky bucket.</a:t>
            </a:r>
            <a:r>
              <a:rPr lang="en-US" baseline="0" dirty="0" smtClean="0"/>
              <a:t>  </a:t>
            </a:r>
            <a:r>
              <a:rPr lang="en-US" dirty="0" smtClean="0"/>
              <a:t>T-Spec: r (</a:t>
            </a:r>
            <a:r>
              <a:rPr lang="en-US" dirty="0" err="1" smtClean="0"/>
              <a:t>avg</a:t>
            </a:r>
            <a:r>
              <a:rPr lang="en-US" dirty="0" smtClean="0"/>
              <a:t> bitrate) and b (max burst size)   and R-Spec:</a:t>
            </a:r>
            <a:r>
              <a:rPr lang="en-US" baseline="0" dirty="0" smtClean="0"/>
              <a:t> bandwidth needed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61E503-993E-4C32-833B-CEC2ACD0ABD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1D9A73-8706-4530-9D57-8AEDD42275B4}" type="slidenum">
              <a:rPr lang="en-US" smtClean="0"/>
              <a:pPr/>
              <a:t>41</a:t>
            </a:fld>
            <a:endParaRPr 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9800" y="4418013"/>
            <a:ext cx="5168900" cy="4181475"/>
          </a:xfrm>
          <a:noFill/>
          <a:ln/>
        </p:spPr>
        <p:txBody>
          <a:bodyPr lIns="91412" tIns="45706" rIns="91412" bIns="45706"/>
          <a:lstStyle/>
          <a:p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7440D-8E65-4180-813C-5AB436F1F5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D3863-D92E-42D9-AAB5-B4E17C6C67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E9B6F-EE5F-4AAF-AEC6-1662464895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8715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339850"/>
            <a:ext cx="3810000" cy="4908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339850"/>
            <a:ext cx="3810000" cy="4908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D755B-0420-4647-99D3-7530B68E1A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2000" baseline="0"/>
            </a:lvl3pPr>
            <a:lvl4pPr>
              <a:defRPr sz="2000" baseline="0"/>
            </a:lvl4pPr>
            <a:lvl5pPr>
              <a:defRPr sz="2000" baseline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E69C2-16ED-48F0-8A57-8D7E4FD676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84CF6-1919-492C-AE53-D2955B0043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339850"/>
            <a:ext cx="3810000" cy="4908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339850"/>
            <a:ext cx="3810000" cy="4908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26E97-A561-4781-A929-A7537FE842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321DF-A734-4BC6-BA29-F5C8452272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1808B-9E3C-46A1-BE6D-B45FD951A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50F06-EF6E-4C4B-911D-5F54C257C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06810-ABD9-497C-9FA6-3948068EF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3FE8E-197B-493B-92E8-36C688098C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339850"/>
            <a:ext cx="7772400" cy="490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62925" y="6400800"/>
            <a:ext cx="676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C925DEF-6FD0-46DB-B520-77EFD6ED3B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accent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accent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accent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accent2"/>
          </a:solidFill>
          <a:latin typeface="Comic Sans MS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accent2"/>
          </a:solidFill>
          <a:latin typeface="Comic Sans MS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accent2"/>
          </a:solidFill>
          <a:latin typeface="Comic Sans MS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accent2"/>
          </a:solidFill>
          <a:latin typeface="Comic Sans MS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ZapfDingbats" pitchFamily="82" charset="2"/>
        <a:buChar char="r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pitchFamily="82" charset="2"/>
        <a:buChar char="m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ewsroom.cisco.com/dlls/2008/ekits/Cisco_Visual_Networking_Index_061608.pdf" TargetMode="External"/><Relationship Id="rId3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jpeg"/><Relationship Id="rId5" Type="http://schemas.openxmlformats.org/officeDocument/2006/relationships/oleObject" Target="../embeddings/oleObject1.bin"/><Relationship Id="rId6" Type="http://schemas.openxmlformats.org/officeDocument/2006/relationships/image" Target="../media/image3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oleObject" Target="../embeddings/oleObject2.bin"/><Relationship Id="rId5" Type="http://schemas.openxmlformats.org/officeDocument/2006/relationships/image" Target="../media/image15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17.jpeg"/><Relationship Id="rId5" Type="http://schemas.openxmlformats.org/officeDocument/2006/relationships/oleObject" Target="../embeddings/oleObject3.bin"/><Relationship Id="rId6" Type="http://schemas.openxmlformats.org/officeDocument/2006/relationships/image" Target="../media/image3.wmf"/><Relationship Id="rId7" Type="http://schemas.openxmlformats.org/officeDocument/2006/relationships/image" Target="../media/image18.jpe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9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20.png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305800" y="6400800"/>
            <a:ext cx="625475" cy="457200"/>
          </a:xfrm>
          <a:noFill/>
        </p:spPr>
        <p:txBody>
          <a:bodyPr/>
          <a:lstStyle/>
          <a:p>
            <a:fld id="{9706AD86-68D1-4061-BA24-AF67647991D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85875"/>
            <a:ext cx="8027988" cy="4962525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n-US" sz="1800" b="1" dirty="0" smtClean="0"/>
              <a:t>National </a:t>
            </a:r>
            <a:r>
              <a:rPr lang="en-US" sz="1800" b="1" dirty="0" err="1" smtClean="0"/>
              <a:t>Tsing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Hua</a:t>
            </a:r>
            <a:r>
              <a:rPr lang="en-US" sz="1800" b="1" dirty="0" smtClean="0"/>
              <a:t> University, </a:t>
            </a:r>
            <a:r>
              <a:rPr lang="en-US" sz="1800" b="1" dirty="0" err="1" smtClean="0"/>
              <a:t>Hsinchu</a:t>
            </a:r>
            <a:r>
              <a:rPr lang="en-US" sz="1800" b="1" dirty="0" smtClean="0"/>
              <a:t>, Taiwan</a:t>
            </a:r>
          </a:p>
          <a:p>
            <a:pPr algn="ctr">
              <a:buFont typeface="Wingdings" pitchFamily="2" charset="2"/>
              <a:buNone/>
              <a:defRPr/>
            </a:pPr>
            <a:endParaRPr lang="en-US" sz="1800" b="1" dirty="0" smtClean="0"/>
          </a:p>
          <a:p>
            <a:pPr algn="ctr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CS 5262: Multimedia Networking and Systems</a:t>
            </a:r>
          </a:p>
          <a:p>
            <a:pPr algn="ctr">
              <a:buFont typeface="Wingdings" pitchFamily="2" charset="2"/>
              <a:buNone/>
              <a:defRPr/>
            </a:pPr>
            <a:endParaRPr lang="en-US" b="1" dirty="0" smtClean="0">
              <a:solidFill>
                <a:srgbClr val="99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Introduction and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US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QoS</a:t>
            </a:r>
            <a:r>
              <a:rPr lang="en-US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Requirements for Multimedia Applications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(Part 1)</a:t>
            </a:r>
          </a:p>
          <a:p>
            <a:pPr algn="ctr">
              <a:buFont typeface="Wingdings" pitchFamily="2" charset="2"/>
              <a:buNone/>
              <a:defRPr/>
            </a:pPr>
            <a:endParaRPr lang="en-US" b="1" dirty="0" smtClean="0">
              <a:solidFill>
                <a:srgbClr val="99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Instructor: Cheng-</a:t>
            </a:r>
            <a:r>
              <a:rPr lang="en-US" b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Hsin</a:t>
            </a:r>
            <a:r>
              <a:rPr lang="en-US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Hsu</a:t>
            </a:r>
          </a:p>
          <a:p>
            <a:pPr algn="ctr">
              <a:buFont typeface="Wingdings" pitchFamily="2" charset="2"/>
              <a:buNone/>
              <a:defRPr/>
            </a:pPr>
            <a:endParaRPr lang="en-US" sz="1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en-US" sz="1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Acknowledgement: The instructor thanks Prof. Mohamed </a:t>
            </a:r>
            <a:r>
              <a:rPr lang="en-US" sz="1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Hefeeda</a:t>
            </a:r>
            <a:r>
              <a:rPr lang="en-US" sz="1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at Simon Fraser University for sharing his course materials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US" sz="32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C542018-8651-44E7-9B31-B7947C87D1BB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Course Info</a:t>
            </a:r>
            <a:endParaRPr lang="en-US" sz="4000" u="none" dirty="0" smtClean="0">
              <a:solidFill>
                <a:srgbClr val="C00000"/>
              </a:solidFill>
            </a:endParaRP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Please read through the course web pages, and let me know if you have any question/concern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Feel free to email me (</a:t>
            </a:r>
            <a:r>
              <a:rPr lang="en-US" dirty="0" err="1" smtClean="0"/>
              <a:t>chsu</a:t>
            </a:r>
            <a:r>
              <a:rPr lang="en-US" dirty="0" smtClean="0"/>
              <a:t> AT </a:t>
            </a:r>
            <a:r>
              <a:rPr lang="en-US" dirty="0" err="1" smtClean="0"/>
              <a:t>nthu.cs.edu.tw</a:t>
            </a:r>
            <a:r>
              <a:rPr lang="en-US" dirty="0" smtClean="0"/>
              <a:t>) any time</a:t>
            </a:r>
          </a:p>
          <a:p>
            <a:endParaRPr lang="en-US" dirty="0" smtClean="0"/>
          </a:p>
          <a:p>
            <a:r>
              <a:rPr lang="en-US" dirty="0"/>
              <a:t>Questions? Comments?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34848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C542018-8651-44E7-9B31-B7947C87D1BB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u="none" dirty="0" smtClean="0">
                <a:solidFill>
                  <a:srgbClr val="C00000"/>
                </a:solidFill>
              </a:rPr>
              <a:t>Introduction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Motivations</a:t>
            </a:r>
          </a:p>
          <a:p>
            <a:endParaRPr lang="en-US" dirty="0" smtClean="0"/>
          </a:p>
          <a:p>
            <a:r>
              <a:rPr lang="en-US" dirty="0" smtClean="0"/>
              <a:t>Definitions </a:t>
            </a:r>
          </a:p>
          <a:p>
            <a:pPr>
              <a:buFont typeface="ZapfDingbats" pitchFamily="82" charset="2"/>
              <a:buNone/>
            </a:pPr>
            <a:endParaRPr lang="en-US" dirty="0" smtClean="0"/>
          </a:p>
          <a:p>
            <a:r>
              <a:rPr lang="en-US" dirty="0" err="1" smtClean="0"/>
              <a:t>QoS</a:t>
            </a:r>
            <a:r>
              <a:rPr lang="en-US" dirty="0" smtClean="0"/>
              <a:t> Specifications &amp; Requirements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3EEC03F-CE02-4A64-A8B2-94A257111E52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Definitions and Motivations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“Multimedia” is an overused term</a:t>
            </a:r>
          </a:p>
          <a:p>
            <a:pPr lvl="1"/>
            <a:r>
              <a:rPr lang="en-US" dirty="0" smtClean="0"/>
              <a:t>Means different things to different people</a:t>
            </a:r>
          </a:p>
          <a:p>
            <a:pPr lvl="1"/>
            <a:r>
              <a:rPr lang="en-US" dirty="0" smtClean="0"/>
              <a:t>Because it touches many disciplines/industries</a:t>
            </a:r>
          </a:p>
          <a:p>
            <a:pPr lvl="2"/>
            <a:r>
              <a:rPr lang="en-US" dirty="0" smtClean="0"/>
              <a:t>Computer Science/Engineering</a:t>
            </a:r>
          </a:p>
          <a:p>
            <a:pPr lvl="2"/>
            <a:r>
              <a:rPr lang="en-US" dirty="0" smtClean="0"/>
              <a:t>Telecommunications Industry</a:t>
            </a:r>
          </a:p>
          <a:p>
            <a:pPr lvl="2"/>
            <a:r>
              <a:rPr lang="en-US" dirty="0" smtClean="0"/>
              <a:t>TV and Radio Broadcasting Industry</a:t>
            </a:r>
          </a:p>
          <a:p>
            <a:pPr lvl="2"/>
            <a:r>
              <a:rPr lang="en-US" dirty="0" smtClean="0"/>
              <a:t>Consumer Electronics Industry</a:t>
            </a:r>
          </a:p>
          <a:p>
            <a:pPr lvl="2"/>
            <a:r>
              <a:rPr lang="en-US" dirty="0" smtClean="0"/>
              <a:t> ….</a:t>
            </a:r>
          </a:p>
          <a:p>
            <a:r>
              <a:rPr lang="en-US" dirty="0" smtClean="0"/>
              <a:t>For users </a:t>
            </a:r>
          </a:p>
          <a:p>
            <a:pPr lvl="1"/>
            <a:r>
              <a:rPr lang="en-US" dirty="0" smtClean="0"/>
              <a:t>Multimedia = multiple forms/representation of information  (text, audio, video, smell, touch,……)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4499209-F3AB-4D39-ACFD-67950767014B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Definitions and Motivations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8000" y="1187450"/>
            <a:ext cx="7772400" cy="505301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Why should we study/research multimedia topics?</a:t>
            </a:r>
          </a:p>
          <a:p>
            <a:r>
              <a:rPr lang="en-US" dirty="0" smtClean="0"/>
              <a:t>Huge interest and opportunities</a:t>
            </a:r>
          </a:p>
          <a:p>
            <a:pPr lvl="1"/>
            <a:r>
              <a:rPr lang="en-US" dirty="0" smtClean="0"/>
              <a:t>High speed Networks </a:t>
            </a:r>
          </a:p>
          <a:p>
            <a:pPr lvl="1"/>
            <a:r>
              <a:rPr lang="en-US" dirty="0" smtClean="0"/>
              <a:t>Powerful (cheap) computers (desktops  … smartphones)</a:t>
            </a:r>
          </a:p>
          <a:p>
            <a:pPr lvl="1"/>
            <a:r>
              <a:rPr lang="en-US" dirty="0" smtClean="0"/>
              <a:t>Abundance of multimedia capturing devices (cameras, microphones, …)</a:t>
            </a:r>
          </a:p>
          <a:p>
            <a:pPr lvl="1"/>
            <a:r>
              <a:rPr lang="en-US" dirty="0" smtClean="0"/>
              <a:t>Tremendous demand from users (mm content makes life easier, more productive, and more fun)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Here are some statistics …  </a:t>
            </a:r>
          </a:p>
          <a:p>
            <a:pPr lvl="2"/>
            <a:endParaRPr lang="en-US" sz="2400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CA" dirty="0" smtClean="0"/>
              <a:t>Some video statistics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64492"/>
            <a:ext cx="7772400" cy="5083908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Growth of various video traffic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2"/>
              </a:rPr>
              <a:t>[Cisco 2010]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  <a:cs typeface="Times New Roman" charset="0"/>
              </a:rPr>
              <a:t>Video streaming accounts for 56% Internet traffic by 2014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  <a:cs typeface="Times New Roman" charset="0"/>
              </a:rPr>
              <a:t>All forms of video (including P2P and downloaded videos) account for 91% Internet traffic by 2014 </a:t>
            </a:r>
          </a:p>
          <a:p>
            <a:pPr lvl="1"/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6E69C2-16ED-48F0-8A57-8D7E4FD676C7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0814" y="2704285"/>
            <a:ext cx="6702425" cy="395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ight Brace 6"/>
          <p:cNvSpPr>
            <a:spLocks/>
          </p:cNvSpPr>
          <p:nvPr/>
        </p:nvSpPr>
        <p:spPr bwMode="auto">
          <a:xfrm>
            <a:off x="5798651" y="4495963"/>
            <a:ext cx="280987" cy="1541463"/>
          </a:xfrm>
          <a:prstGeom prst="rightBrace">
            <a:avLst>
              <a:gd name="adj1" fmla="val 8356"/>
              <a:gd name="adj2" fmla="val 50000"/>
            </a:avLst>
          </a:pr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marL="220663" indent="-220663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BE74194-7194-4394-8197-8D8294356193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CA" dirty="0" smtClean="0"/>
              <a:t>Some video statistics</a:t>
            </a:r>
            <a:endParaRPr lang="en-US" dirty="0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95388"/>
            <a:ext cx="8001000" cy="505301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YouTube</a:t>
            </a:r>
            <a:r>
              <a:rPr lang="en-US" dirty="0" smtClean="0"/>
              <a:t>: fastest growing Internet server in history</a:t>
            </a:r>
          </a:p>
          <a:p>
            <a:pPr lvl="1"/>
            <a:r>
              <a:rPr lang="en-US" dirty="0" smtClean="0"/>
              <a:t>Serves about 3 billion views per day as of 2011</a:t>
            </a:r>
          </a:p>
          <a:p>
            <a:pPr lvl="1"/>
            <a:r>
              <a:rPr lang="en-US" dirty="0" smtClean="0"/>
              <a:t>Has 275 million videos, and the number is increasing!</a:t>
            </a:r>
          </a:p>
          <a:p>
            <a:pPr lvl="1"/>
            <a:r>
              <a:rPr lang="en-US" dirty="0" smtClean="0"/>
              <a:t>Adds (uploads) 48 hour new videos per minute 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CBS</a:t>
            </a:r>
            <a:r>
              <a:rPr lang="en-US" dirty="0" smtClean="0"/>
              <a:t> streamed the NCAA March Madness basketball games in 2007 online</a:t>
            </a:r>
          </a:p>
          <a:p>
            <a:pPr lvl="1"/>
            <a:r>
              <a:rPr lang="en-US" dirty="0" smtClean="0"/>
              <a:t>Had more than 200,000 concurrent clients</a:t>
            </a:r>
          </a:p>
          <a:p>
            <a:pPr lvl="1"/>
            <a:r>
              <a:rPr lang="en-US" dirty="0" smtClean="0"/>
              <a:t>And at peak time there were 150,000 Waiting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AOL</a:t>
            </a:r>
            <a:r>
              <a:rPr lang="en-US" dirty="0" smtClean="0"/>
              <a:t> streamed 8 live concerts online in 2006</a:t>
            </a:r>
          </a:p>
          <a:p>
            <a:pPr lvl="1"/>
            <a:r>
              <a:rPr lang="en-US" dirty="0" smtClean="0"/>
              <a:t>There were 180,000 clients at peak time</a:t>
            </a:r>
          </a:p>
          <a:p>
            <a:r>
              <a:rPr lang="en-US" dirty="0" smtClean="0"/>
              <a:t>Plus …</a:t>
            </a:r>
          </a:p>
          <a:p>
            <a:pPr lvl="1"/>
            <a:r>
              <a:rPr lang="en-US" dirty="0" smtClean="0"/>
              <a:t>All major web sites have multimedia clips/demos/news/broadcasts/… </a:t>
            </a:r>
          </a:p>
          <a:p>
            <a:pPr lvl="2">
              <a:buFontTx/>
              <a:buNone/>
            </a:pPr>
            <a:endParaRPr lang="en-US" sz="2400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2AEE33C-0F4D-4150-933D-CEEECE781C9B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Definitions and Motivations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95388"/>
            <a:ext cx="8001000" cy="505301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Given all of this, are users satisfied? 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Not Really!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We still get tiny windows for video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Low quality 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Glitches, </a:t>
            </a:r>
            <a:r>
              <a:rPr lang="en-US" dirty="0" err="1" smtClean="0">
                <a:solidFill>
                  <a:schemeClr val="accent2"/>
                </a:solidFill>
              </a:rPr>
              <a:t>rebuffering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Limited scalability (same video clip on PDA and desktop)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Server/network outages (capacity limitations) 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Users want high-quality multimedia, anywhere, anytime, on any device! 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We (researchers) still strive to achieve this vision in the future!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84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0D9C841-6831-486F-BDCC-AB3C760AB106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Multimedia:The Big Picture [SN04]</a:t>
            </a:r>
          </a:p>
        </p:txBody>
      </p:sp>
      <p:pic>
        <p:nvPicPr>
          <p:cNvPr id="16388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1363" y="1241425"/>
            <a:ext cx="7562850" cy="481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QoS in Networked Multimedia Systems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Quality of Service = “well-defined and controllable behavior of a system according to quantitatively measurable parameters”</a:t>
            </a:r>
          </a:p>
          <a:p>
            <a:endParaRPr lang="en-US" b="1" smtClean="0"/>
          </a:p>
          <a:p>
            <a:r>
              <a:rPr lang="en-US" b="1" smtClean="0"/>
              <a:t>There are multiple entities in a networked multimedia system</a:t>
            </a:r>
          </a:p>
          <a:p>
            <a:pPr lvl="1"/>
            <a:r>
              <a:rPr lang="en-US" b="1" smtClean="0"/>
              <a:t>User</a:t>
            </a:r>
          </a:p>
          <a:p>
            <a:pPr lvl="1"/>
            <a:r>
              <a:rPr lang="en-US" b="1" smtClean="0"/>
              <a:t>Network</a:t>
            </a:r>
          </a:p>
          <a:p>
            <a:pPr lvl="1"/>
            <a:r>
              <a:rPr lang="en-US" b="1" smtClean="0"/>
              <a:t>Local system (memory, processor, file system, …)</a:t>
            </a:r>
          </a:p>
          <a:p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62E23A0-536A-4A1E-8F1B-64ED4C433FDF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QoS in Networked Multimedia Systems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>
          <a:xfrm>
            <a:off x="533400" y="5091113"/>
            <a:ext cx="7772400" cy="1157287"/>
          </a:xfrm>
        </p:spPr>
        <p:txBody>
          <a:bodyPr/>
          <a:lstStyle/>
          <a:p>
            <a:r>
              <a:rPr lang="en-US" b="1" smtClean="0"/>
              <a:t>Different parameters belong to different entities </a:t>
            </a:r>
            <a:r>
              <a:rPr lang="en-US" b="1" smtClean="0">
                <a:sym typeface="Wingdings" pitchFamily="2" charset="2"/>
              </a:rPr>
              <a:t> QoS Layers</a:t>
            </a:r>
            <a:endParaRPr lang="en-US" b="1" smtClean="0"/>
          </a:p>
          <a:p>
            <a:endParaRPr lang="en-US" smtClean="0"/>
          </a:p>
        </p:txBody>
      </p:sp>
      <p:sp>
        <p:nvSpPr>
          <p:cNvPr id="102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4184F26-3BCA-4977-A2DC-65788F062785}" type="slidenum">
              <a:rPr lang="en-US" smtClean="0"/>
              <a:pPr/>
              <a:t>19</a:t>
            </a:fld>
            <a:endParaRPr lang="en-US" smtClean="0"/>
          </a:p>
        </p:txBody>
      </p:sp>
      <p:grpSp>
        <p:nvGrpSpPr>
          <p:cNvPr id="1030" name="Group 4"/>
          <p:cNvGrpSpPr>
            <a:grpSpLocks/>
          </p:cNvGrpSpPr>
          <p:nvPr/>
        </p:nvGrpSpPr>
        <p:grpSpPr bwMode="auto">
          <a:xfrm>
            <a:off x="2360613" y="1557338"/>
            <a:ext cx="6008687" cy="3213100"/>
            <a:chOff x="688975" y="1747838"/>
            <a:chExt cx="7751763" cy="4043362"/>
          </a:xfrm>
        </p:grpSpPr>
        <p:sp>
          <p:nvSpPr>
            <p:cNvPr id="1031" name="Freeform 2"/>
            <p:cNvSpPr>
              <a:spLocks/>
            </p:cNvSpPr>
            <p:nvPr/>
          </p:nvSpPr>
          <p:spPr bwMode="auto">
            <a:xfrm>
              <a:off x="768350" y="2201863"/>
              <a:ext cx="2092325" cy="1490662"/>
            </a:xfrm>
            <a:custGeom>
              <a:avLst/>
              <a:gdLst>
                <a:gd name="T0" fmla="*/ 2147483647 w 1318"/>
                <a:gd name="T1" fmla="*/ 2147483647 h 939"/>
                <a:gd name="T2" fmla="*/ 2147483647 w 1318"/>
                <a:gd name="T3" fmla="*/ 2147483647 h 939"/>
                <a:gd name="T4" fmla="*/ 2147483647 w 1318"/>
                <a:gd name="T5" fmla="*/ 2147483647 h 939"/>
                <a:gd name="T6" fmla="*/ 2147483647 w 1318"/>
                <a:gd name="T7" fmla="*/ 2147483647 h 939"/>
                <a:gd name="T8" fmla="*/ 2147483647 w 1318"/>
                <a:gd name="T9" fmla="*/ 2147483647 h 939"/>
                <a:gd name="T10" fmla="*/ 2147483647 w 1318"/>
                <a:gd name="T11" fmla="*/ 2147483647 h 939"/>
                <a:gd name="T12" fmla="*/ 2147483647 w 1318"/>
                <a:gd name="T13" fmla="*/ 2147483647 h 939"/>
                <a:gd name="T14" fmla="*/ 2147483647 w 1318"/>
                <a:gd name="T15" fmla="*/ 2147483647 h 939"/>
                <a:gd name="T16" fmla="*/ 2147483647 w 1318"/>
                <a:gd name="T17" fmla="*/ 2147483647 h 939"/>
                <a:gd name="T18" fmla="*/ 2147483647 w 1318"/>
                <a:gd name="T19" fmla="*/ 2147483647 h 939"/>
                <a:gd name="T20" fmla="*/ 2147483647 w 1318"/>
                <a:gd name="T21" fmla="*/ 2147483647 h 939"/>
                <a:gd name="T22" fmla="*/ 2147483647 w 1318"/>
                <a:gd name="T23" fmla="*/ 2147483647 h 939"/>
                <a:gd name="T24" fmla="*/ 2147483647 w 1318"/>
                <a:gd name="T25" fmla="*/ 2147483647 h 93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18"/>
                <a:gd name="T40" fmla="*/ 0 h 939"/>
                <a:gd name="T41" fmla="*/ 1318 w 1318"/>
                <a:gd name="T42" fmla="*/ 939 h 93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18" h="939">
                  <a:moveTo>
                    <a:pt x="618" y="39"/>
                  </a:moveTo>
                  <a:cubicBezTo>
                    <a:pt x="491" y="0"/>
                    <a:pt x="188" y="9"/>
                    <a:pt x="94" y="57"/>
                  </a:cubicBezTo>
                  <a:cubicBezTo>
                    <a:pt x="0" y="105"/>
                    <a:pt x="39" y="250"/>
                    <a:pt x="57" y="327"/>
                  </a:cubicBezTo>
                  <a:cubicBezTo>
                    <a:pt x="75" y="404"/>
                    <a:pt x="163" y="464"/>
                    <a:pt x="202" y="519"/>
                  </a:cubicBezTo>
                  <a:cubicBezTo>
                    <a:pt x="241" y="574"/>
                    <a:pt x="227" y="596"/>
                    <a:pt x="294" y="657"/>
                  </a:cubicBezTo>
                  <a:cubicBezTo>
                    <a:pt x="361" y="718"/>
                    <a:pt x="518" y="845"/>
                    <a:pt x="604" y="887"/>
                  </a:cubicBezTo>
                  <a:cubicBezTo>
                    <a:pt x="690" y="929"/>
                    <a:pt x="730" y="905"/>
                    <a:pt x="808" y="908"/>
                  </a:cubicBezTo>
                  <a:cubicBezTo>
                    <a:pt x="886" y="911"/>
                    <a:pt x="991" y="939"/>
                    <a:pt x="1072" y="908"/>
                  </a:cubicBezTo>
                  <a:cubicBezTo>
                    <a:pt x="1153" y="877"/>
                    <a:pt x="1274" y="797"/>
                    <a:pt x="1296" y="723"/>
                  </a:cubicBezTo>
                  <a:cubicBezTo>
                    <a:pt x="1318" y="649"/>
                    <a:pt x="1270" y="518"/>
                    <a:pt x="1204" y="466"/>
                  </a:cubicBezTo>
                  <a:cubicBezTo>
                    <a:pt x="1138" y="414"/>
                    <a:pt x="967" y="477"/>
                    <a:pt x="901" y="413"/>
                  </a:cubicBezTo>
                  <a:cubicBezTo>
                    <a:pt x="835" y="349"/>
                    <a:pt x="855" y="145"/>
                    <a:pt x="808" y="83"/>
                  </a:cubicBezTo>
                  <a:cubicBezTo>
                    <a:pt x="761" y="21"/>
                    <a:pt x="658" y="48"/>
                    <a:pt x="618" y="39"/>
                  </a:cubicBez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Freeform 3"/>
            <p:cNvSpPr>
              <a:spLocks/>
            </p:cNvSpPr>
            <p:nvPr/>
          </p:nvSpPr>
          <p:spPr bwMode="auto">
            <a:xfrm>
              <a:off x="1757363" y="3071813"/>
              <a:ext cx="509587" cy="214312"/>
            </a:xfrm>
            <a:custGeom>
              <a:avLst/>
              <a:gdLst>
                <a:gd name="T0" fmla="*/ 0 w 294"/>
                <a:gd name="T1" fmla="*/ 0 h 102"/>
                <a:gd name="T2" fmla="*/ 2147483647 w 294"/>
                <a:gd name="T3" fmla="*/ 2147483647 h 102"/>
                <a:gd name="T4" fmla="*/ 0 60000 65536"/>
                <a:gd name="T5" fmla="*/ 0 60000 65536"/>
                <a:gd name="T6" fmla="*/ 0 w 294"/>
                <a:gd name="T7" fmla="*/ 0 h 102"/>
                <a:gd name="T8" fmla="*/ 294 w 294"/>
                <a:gd name="T9" fmla="*/ 102 h 10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94" h="102">
                  <a:moveTo>
                    <a:pt x="0" y="0"/>
                  </a:moveTo>
                  <a:lnTo>
                    <a:pt x="294" y="10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auto">
            <a:xfrm>
              <a:off x="4667250" y="3914775"/>
              <a:ext cx="3773488" cy="1876425"/>
            </a:xfrm>
            <a:custGeom>
              <a:avLst/>
              <a:gdLst>
                <a:gd name="T0" fmla="*/ 2147483647 w 2377"/>
                <a:gd name="T1" fmla="*/ 2147483647 h 1182"/>
                <a:gd name="T2" fmla="*/ 2147483647 w 2377"/>
                <a:gd name="T3" fmla="*/ 2147483647 h 1182"/>
                <a:gd name="T4" fmla="*/ 2147483647 w 2377"/>
                <a:gd name="T5" fmla="*/ 2147483647 h 1182"/>
                <a:gd name="T6" fmla="*/ 2147483647 w 2377"/>
                <a:gd name="T7" fmla="*/ 2147483647 h 1182"/>
                <a:gd name="T8" fmla="*/ 2147483647 w 2377"/>
                <a:gd name="T9" fmla="*/ 2147483647 h 1182"/>
                <a:gd name="T10" fmla="*/ 2147483647 w 2377"/>
                <a:gd name="T11" fmla="*/ 2147483647 h 1182"/>
                <a:gd name="T12" fmla="*/ 2147483647 w 2377"/>
                <a:gd name="T13" fmla="*/ 2147483647 h 1182"/>
                <a:gd name="T14" fmla="*/ 2147483647 w 2377"/>
                <a:gd name="T15" fmla="*/ 2147483647 h 1182"/>
                <a:gd name="T16" fmla="*/ 2147483647 w 2377"/>
                <a:gd name="T17" fmla="*/ 2147483647 h 1182"/>
                <a:gd name="T18" fmla="*/ 2147483647 w 2377"/>
                <a:gd name="T19" fmla="*/ 2147483647 h 1182"/>
                <a:gd name="T20" fmla="*/ 2147483647 w 2377"/>
                <a:gd name="T21" fmla="*/ 2147483647 h 1182"/>
                <a:gd name="T22" fmla="*/ 2147483647 w 2377"/>
                <a:gd name="T23" fmla="*/ 2147483647 h 118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77"/>
                <a:gd name="T37" fmla="*/ 0 h 1182"/>
                <a:gd name="T38" fmla="*/ 2377 w 2377"/>
                <a:gd name="T39" fmla="*/ 1182 h 118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77" h="1182">
                  <a:moveTo>
                    <a:pt x="139" y="442"/>
                  </a:moveTo>
                  <a:cubicBezTo>
                    <a:pt x="93" y="341"/>
                    <a:pt x="0" y="66"/>
                    <a:pt x="159" y="33"/>
                  </a:cubicBezTo>
                  <a:cubicBezTo>
                    <a:pt x="318" y="0"/>
                    <a:pt x="857" y="223"/>
                    <a:pt x="1093" y="245"/>
                  </a:cubicBezTo>
                  <a:cubicBezTo>
                    <a:pt x="1329" y="267"/>
                    <a:pt x="1381" y="135"/>
                    <a:pt x="1577" y="164"/>
                  </a:cubicBezTo>
                  <a:cubicBezTo>
                    <a:pt x="1774" y="194"/>
                    <a:pt x="2167" y="318"/>
                    <a:pt x="2272" y="422"/>
                  </a:cubicBezTo>
                  <a:cubicBezTo>
                    <a:pt x="2377" y="526"/>
                    <a:pt x="2257" y="671"/>
                    <a:pt x="2209" y="785"/>
                  </a:cubicBezTo>
                  <a:cubicBezTo>
                    <a:pt x="2161" y="899"/>
                    <a:pt x="2117" y="1048"/>
                    <a:pt x="1985" y="1108"/>
                  </a:cubicBezTo>
                  <a:cubicBezTo>
                    <a:pt x="1853" y="1168"/>
                    <a:pt x="1552" y="1182"/>
                    <a:pt x="1418" y="1147"/>
                  </a:cubicBezTo>
                  <a:cubicBezTo>
                    <a:pt x="1284" y="1112"/>
                    <a:pt x="1284" y="946"/>
                    <a:pt x="1181" y="897"/>
                  </a:cubicBezTo>
                  <a:cubicBezTo>
                    <a:pt x="1078" y="848"/>
                    <a:pt x="943" y="870"/>
                    <a:pt x="801" y="852"/>
                  </a:cubicBezTo>
                  <a:cubicBezTo>
                    <a:pt x="659" y="834"/>
                    <a:pt x="437" y="860"/>
                    <a:pt x="327" y="792"/>
                  </a:cubicBezTo>
                  <a:cubicBezTo>
                    <a:pt x="217" y="724"/>
                    <a:pt x="178" y="515"/>
                    <a:pt x="139" y="442"/>
                  </a:cubicBez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6567488" y="4849813"/>
              <a:ext cx="303212" cy="3857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35" name="Line 6"/>
            <p:cNvSpPr>
              <a:spLocks noChangeShapeType="1"/>
            </p:cNvSpPr>
            <p:nvPr/>
          </p:nvSpPr>
          <p:spPr bwMode="auto">
            <a:xfrm flipH="1">
              <a:off x="7362825" y="4846638"/>
              <a:ext cx="279400" cy="3921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grpSp>
          <p:nvGrpSpPr>
            <p:cNvPr id="1036" name="Group 10"/>
            <p:cNvGrpSpPr>
              <a:grpSpLocks/>
            </p:cNvGrpSpPr>
            <p:nvPr/>
          </p:nvGrpSpPr>
          <p:grpSpPr bwMode="auto">
            <a:xfrm>
              <a:off x="7462838" y="4433606"/>
              <a:ext cx="501650" cy="481983"/>
              <a:chOff x="3600" y="97"/>
              <a:chExt cx="360" cy="359"/>
            </a:xfrm>
          </p:grpSpPr>
          <p:sp>
            <p:nvSpPr>
              <p:cNvPr id="1171" name="Oval 8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2" name="Line 9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173" name="Line 10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174" name="Rectangle 11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75" name="Oval 12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76" name="Group 13"/>
              <p:cNvGrpSpPr>
                <a:grpSpLocks/>
              </p:cNvGrpSpPr>
              <p:nvPr/>
            </p:nvGrpSpPr>
            <p:grpSpPr bwMode="auto">
              <a:xfrm>
                <a:off x="3666" y="97"/>
                <a:ext cx="176" cy="49"/>
                <a:chOff x="2848" y="848"/>
                <a:chExt cx="140" cy="98"/>
              </a:xfrm>
            </p:grpSpPr>
            <p:sp>
              <p:nvSpPr>
                <p:cNvPr id="1181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82" name="Line 1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83" name="Line 1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  <p:grpSp>
            <p:nvGrpSpPr>
              <p:cNvPr id="1177" name="Group 17"/>
              <p:cNvGrpSpPr>
                <a:grpSpLocks/>
              </p:cNvGrpSpPr>
              <p:nvPr/>
            </p:nvGrpSpPr>
            <p:grpSpPr bwMode="auto">
              <a:xfrm flipV="1">
                <a:off x="3666" y="407"/>
                <a:ext cx="176" cy="49"/>
                <a:chOff x="2848" y="848"/>
                <a:chExt cx="140" cy="98"/>
              </a:xfrm>
            </p:grpSpPr>
            <p:sp>
              <p:nvSpPr>
                <p:cNvPr id="1178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79" name="Line 1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80" name="Line 2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</p:grpSp>
        <p:grpSp>
          <p:nvGrpSpPr>
            <p:cNvPr id="1037" name="Group 21"/>
            <p:cNvGrpSpPr>
              <a:grpSpLocks/>
            </p:cNvGrpSpPr>
            <p:nvPr/>
          </p:nvGrpSpPr>
          <p:grpSpPr bwMode="auto">
            <a:xfrm>
              <a:off x="6862763" y="4933188"/>
              <a:ext cx="500062" cy="478727"/>
              <a:chOff x="3600" y="97"/>
              <a:chExt cx="360" cy="359"/>
            </a:xfrm>
          </p:grpSpPr>
          <p:sp>
            <p:nvSpPr>
              <p:cNvPr id="1158" name="Oval 22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9" name="Line 23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160" name="Line 24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161" name="Rectangle 25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62" name="Oval 26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63" name="Group 27"/>
              <p:cNvGrpSpPr>
                <a:grpSpLocks/>
              </p:cNvGrpSpPr>
              <p:nvPr/>
            </p:nvGrpSpPr>
            <p:grpSpPr bwMode="auto">
              <a:xfrm>
                <a:off x="3666" y="97"/>
                <a:ext cx="176" cy="49"/>
                <a:chOff x="2848" y="848"/>
                <a:chExt cx="140" cy="98"/>
              </a:xfrm>
            </p:grpSpPr>
            <p:sp>
              <p:nvSpPr>
                <p:cNvPr id="1168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69" name="Line 2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70" name="Line 3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  <p:grpSp>
            <p:nvGrpSpPr>
              <p:cNvPr id="1164" name="Group 31"/>
              <p:cNvGrpSpPr>
                <a:grpSpLocks/>
              </p:cNvGrpSpPr>
              <p:nvPr/>
            </p:nvGrpSpPr>
            <p:grpSpPr bwMode="auto">
              <a:xfrm flipV="1">
                <a:off x="3666" y="407"/>
                <a:ext cx="176" cy="49"/>
                <a:chOff x="2848" y="848"/>
                <a:chExt cx="140" cy="98"/>
              </a:xfrm>
            </p:grpSpPr>
            <p:sp>
              <p:nvSpPr>
                <p:cNvPr id="1165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66" name="Line 3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67" name="Line 3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</p:grpSp>
        <p:grpSp>
          <p:nvGrpSpPr>
            <p:cNvPr id="1038" name="Group 35"/>
            <p:cNvGrpSpPr>
              <a:grpSpLocks/>
            </p:cNvGrpSpPr>
            <p:nvPr/>
          </p:nvGrpSpPr>
          <p:grpSpPr bwMode="auto">
            <a:xfrm>
              <a:off x="6059488" y="4556951"/>
              <a:ext cx="501650" cy="478726"/>
              <a:chOff x="3600" y="97"/>
              <a:chExt cx="360" cy="359"/>
            </a:xfrm>
          </p:grpSpPr>
          <p:sp>
            <p:nvSpPr>
              <p:cNvPr id="1145" name="Oval 36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6" name="Line 37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147" name="Line 38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148" name="Rectangle 39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49" name="Oval 40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50" name="Group 41"/>
              <p:cNvGrpSpPr>
                <a:grpSpLocks/>
              </p:cNvGrpSpPr>
              <p:nvPr/>
            </p:nvGrpSpPr>
            <p:grpSpPr bwMode="auto">
              <a:xfrm>
                <a:off x="3666" y="97"/>
                <a:ext cx="176" cy="49"/>
                <a:chOff x="2848" y="848"/>
                <a:chExt cx="140" cy="98"/>
              </a:xfrm>
            </p:grpSpPr>
            <p:sp>
              <p:nvSpPr>
                <p:cNvPr id="1155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56" name="Line 4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57" name="Line 4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  <p:grpSp>
            <p:nvGrpSpPr>
              <p:cNvPr id="1151" name="Group 45"/>
              <p:cNvGrpSpPr>
                <a:grpSpLocks/>
              </p:cNvGrpSpPr>
              <p:nvPr/>
            </p:nvGrpSpPr>
            <p:grpSpPr bwMode="auto">
              <a:xfrm flipV="1">
                <a:off x="3666" y="407"/>
                <a:ext cx="176" cy="49"/>
                <a:chOff x="2848" y="848"/>
                <a:chExt cx="140" cy="98"/>
              </a:xfrm>
            </p:grpSpPr>
            <p:sp>
              <p:nvSpPr>
                <p:cNvPr id="1152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53" name="Line 4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54" name="Line 4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</p:grpSp>
        <p:sp>
          <p:nvSpPr>
            <p:cNvPr id="1039" name="Line 49"/>
            <p:cNvSpPr>
              <a:spLocks noChangeShapeType="1"/>
            </p:cNvSpPr>
            <p:nvPr/>
          </p:nvSpPr>
          <p:spPr bwMode="auto">
            <a:xfrm flipV="1">
              <a:off x="6538913" y="4721225"/>
              <a:ext cx="931862" cy="714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40" name="Freeform 50"/>
            <p:cNvSpPr>
              <a:spLocks/>
            </p:cNvSpPr>
            <p:nvPr/>
          </p:nvSpPr>
          <p:spPr bwMode="auto">
            <a:xfrm>
              <a:off x="2978150" y="3106738"/>
              <a:ext cx="1439863" cy="1166812"/>
            </a:xfrm>
            <a:custGeom>
              <a:avLst/>
              <a:gdLst>
                <a:gd name="T0" fmla="*/ 2147483647 w 907"/>
                <a:gd name="T1" fmla="*/ 0 h 735"/>
                <a:gd name="T2" fmla="*/ 2147483647 w 907"/>
                <a:gd name="T3" fmla="*/ 2147483647 h 735"/>
                <a:gd name="T4" fmla="*/ 2147483647 w 907"/>
                <a:gd name="T5" fmla="*/ 2147483647 h 735"/>
                <a:gd name="T6" fmla="*/ 2147483647 w 907"/>
                <a:gd name="T7" fmla="*/ 2147483647 h 735"/>
                <a:gd name="T8" fmla="*/ 2147483647 w 907"/>
                <a:gd name="T9" fmla="*/ 2147483647 h 735"/>
                <a:gd name="T10" fmla="*/ 2147483647 w 907"/>
                <a:gd name="T11" fmla="*/ 2147483647 h 735"/>
                <a:gd name="T12" fmla="*/ 2147483647 w 907"/>
                <a:gd name="T13" fmla="*/ 2147483647 h 735"/>
                <a:gd name="T14" fmla="*/ 2147483647 w 907"/>
                <a:gd name="T15" fmla="*/ 2147483647 h 735"/>
                <a:gd name="T16" fmla="*/ 2147483647 w 907"/>
                <a:gd name="T17" fmla="*/ 2147483647 h 735"/>
                <a:gd name="T18" fmla="*/ 2147483647 w 907"/>
                <a:gd name="T19" fmla="*/ 2147483647 h 735"/>
                <a:gd name="T20" fmla="*/ 2147483647 w 907"/>
                <a:gd name="T21" fmla="*/ 2147483647 h 735"/>
                <a:gd name="T22" fmla="*/ 2147483647 w 907"/>
                <a:gd name="T23" fmla="*/ 0 h 73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07"/>
                <a:gd name="T37" fmla="*/ 0 h 735"/>
                <a:gd name="T38" fmla="*/ 907 w 907"/>
                <a:gd name="T39" fmla="*/ 735 h 73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07" h="735">
                  <a:moveTo>
                    <a:pt x="210" y="0"/>
                  </a:moveTo>
                  <a:cubicBezTo>
                    <a:pt x="105" y="6"/>
                    <a:pt x="61" y="54"/>
                    <a:pt x="31" y="126"/>
                  </a:cubicBezTo>
                  <a:cubicBezTo>
                    <a:pt x="0" y="198"/>
                    <a:pt x="23" y="340"/>
                    <a:pt x="25" y="434"/>
                  </a:cubicBezTo>
                  <a:cubicBezTo>
                    <a:pt x="28" y="528"/>
                    <a:pt x="14" y="647"/>
                    <a:pt x="46" y="691"/>
                  </a:cubicBezTo>
                  <a:cubicBezTo>
                    <a:pt x="78" y="735"/>
                    <a:pt x="163" y="703"/>
                    <a:pt x="218" y="701"/>
                  </a:cubicBezTo>
                  <a:cubicBezTo>
                    <a:pt x="273" y="699"/>
                    <a:pt x="322" y="683"/>
                    <a:pt x="377" y="677"/>
                  </a:cubicBezTo>
                  <a:cubicBezTo>
                    <a:pt x="432" y="671"/>
                    <a:pt x="478" y="686"/>
                    <a:pt x="551" y="665"/>
                  </a:cubicBezTo>
                  <a:cubicBezTo>
                    <a:pt x="624" y="644"/>
                    <a:pt x="760" y="599"/>
                    <a:pt x="818" y="551"/>
                  </a:cubicBezTo>
                  <a:cubicBezTo>
                    <a:pt x="876" y="503"/>
                    <a:pt x="907" y="432"/>
                    <a:pt x="902" y="377"/>
                  </a:cubicBezTo>
                  <a:cubicBezTo>
                    <a:pt x="897" y="322"/>
                    <a:pt x="837" y="261"/>
                    <a:pt x="785" y="218"/>
                  </a:cubicBezTo>
                  <a:cubicBezTo>
                    <a:pt x="733" y="175"/>
                    <a:pt x="686" y="158"/>
                    <a:pt x="590" y="122"/>
                  </a:cubicBezTo>
                  <a:cubicBezTo>
                    <a:pt x="494" y="86"/>
                    <a:pt x="289" y="25"/>
                    <a:pt x="210" y="0"/>
                  </a:cubicBez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Line 51"/>
            <p:cNvSpPr>
              <a:spLocks noChangeShapeType="1"/>
            </p:cNvSpPr>
            <p:nvPr/>
          </p:nvSpPr>
          <p:spPr bwMode="auto">
            <a:xfrm>
              <a:off x="3584575" y="3433763"/>
              <a:ext cx="347663" cy="2127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42" name="Line 52"/>
            <p:cNvSpPr>
              <a:spLocks noChangeShapeType="1"/>
            </p:cNvSpPr>
            <p:nvPr/>
          </p:nvSpPr>
          <p:spPr bwMode="auto">
            <a:xfrm>
              <a:off x="4230688" y="3765550"/>
              <a:ext cx="658812" cy="5032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43" name="Line 53"/>
            <p:cNvSpPr>
              <a:spLocks noChangeShapeType="1"/>
            </p:cNvSpPr>
            <p:nvPr/>
          </p:nvSpPr>
          <p:spPr bwMode="auto">
            <a:xfrm flipH="1">
              <a:off x="3324225" y="3543300"/>
              <a:ext cx="1588" cy="3063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44" name="Freeform 54"/>
            <p:cNvSpPr>
              <a:spLocks/>
            </p:cNvSpPr>
            <p:nvPr/>
          </p:nvSpPr>
          <p:spPr bwMode="auto">
            <a:xfrm>
              <a:off x="5411788" y="4313238"/>
              <a:ext cx="679450" cy="458787"/>
            </a:xfrm>
            <a:custGeom>
              <a:avLst/>
              <a:gdLst>
                <a:gd name="T0" fmla="*/ 0 w 428"/>
                <a:gd name="T1" fmla="*/ 0 h 289"/>
                <a:gd name="T2" fmla="*/ 2147483647 w 428"/>
                <a:gd name="T3" fmla="*/ 2147483647 h 289"/>
                <a:gd name="T4" fmla="*/ 0 60000 65536"/>
                <a:gd name="T5" fmla="*/ 0 60000 65536"/>
                <a:gd name="T6" fmla="*/ 0 w 428"/>
                <a:gd name="T7" fmla="*/ 0 h 289"/>
                <a:gd name="T8" fmla="*/ 428 w 428"/>
                <a:gd name="T9" fmla="*/ 289 h 2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28" h="289">
                  <a:moveTo>
                    <a:pt x="0" y="0"/>
                  </a:moveTo>
                  <a:lnTo>
                    <a:pt x="428" y="2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" name="Line 55"/>
            <p:cNvSpPr>
              <a:spLocks noChangeShapeType="1"/>
            </p:cNvSpPr>
            <p:nvPr/>
          </p:nvSpPr>
          <p:spPr bwMode="auto">
            <a:xfrm flipH="1">
              <a:off x="3597275" y="3697288"/>
              <a:ext cx="350838" cy="25558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grpSp>
          <p:nvGrpSpPr>
            <p:cNvPr id="1046" name="Group 56"/>
            <p:cNvGrpSpPr>
              <a:grpSpLocks/>
            </p:cNvGrpSpPr>
            <p:nvPr/>
          </p:nvGrpSpPr>
          <p:grpSpPr bwMode="auto">
            <a:xfrm>
              <a:off x="3084513" y="3140901"/>
              <a:ext cx="501650" cy="478726"/>
              <a:chOff x="3600" y="97"/>
              <a:chExt cx="360" cy="359"/>
            </a:xfrm>
          </p:grpSpPr>
          <p:sp>
            <p:nvSpPr>
              <p:cNvPr id="1132" name="Oval 57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" name="Line 58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134" name="Line 59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135" name="Rectangle 60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36" name="Oval 61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37" name="Group 62"/>
              <p:cNvGrpSpPr>
                <a:grpSpLocks/>
              </p:cNvGrpSpPr>
              <p:nvPr/>
            </p:nvGrpSpPr>
            <p:grpSpPr bwMode="auto">
              <a:xfrm>
                <a:off x="3666" y="97"/>
                <a:ext cx="176" cy="49"/>
                <a:chOff x="2848" y="848"/>
                <a:chExt cx="140" cy="98"/>
              </a:xfrm>
            </p:grpSpPr>
            <p:sp>
              <p:nvSpPr>
                <p:cNvPr id="1142" name="Line 6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43" name="Line 6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44" name="Line 6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  <p:grpSp>
            <p:nvGrpSpPr>
              <p:cNvPr id="1138" name="Group 66"/>
              <p:cNvGrpSpPr>
                <a:grpSpLocks/>
              </p:cNvGrpSpPr>
              <p:nvPr/>
            </p:nvGrpSpPr>
            <p:grpSpPr bwMode="auto">
              <a:xfrm flipV="1">
                <a:off x="3666" y="407"/>
                <a:ext cx="176" cy="49"/>
                <a:chOff x="2848" y="848"/>
                <a:chExt cx="140" cy="98"/>
              </a:xfrm>
            </p:grpSpPr>
            <p:sp>
              <p:nvSpPr>
                <p:cNvPr id="1139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40" name="Line 6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41" name="Line 6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</p:grpSp>
        <p:grpSp>
          <p:nvGrpSpPr>
            <p:cNvPr id="1047" name="Group 70"/>
            <p:cNvGrpSpPr>
              <a:grpSpLocks/>
            </p:cNvGrpSpPr>
            <p:nvPr/>
          </p:nvGrpSpPr>
          <p:grpSpPr bwMode="auto">
            <a:xfrm>
              <a:off x="3087688" y="3675888"/>
              <a:ext cx="501650" cy="478727"/>
              <a:chOff x="3600" y="97"/>
              <a:chExt cx="360" cy="359"/>
            </a:xfrm>
          </p:grpSpPr>
          <p:sp>
            <p:nvSpPr>
              <p:cNvPr id="1119" name="Oval 71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0" name="Line 72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121" name="Line 73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122" name="Rectangle 74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23" name="Oval 75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24" name="Group 76"/>
              <p:cNvGrpSpPr>
                <a:grpSpLocks/>
              </p:cNvGrpSpPr>
              <p:nvPr/>
            </p:nvGrpSpPr>
            <p:grpSpPr bwMode="auto">
              <a:xfrm>
                <a:off x="3666" y="97"/>
                <a:ext cx="176" cy="49"/>
                <a:chOff x="2848" y="848"/>
                <a:chExt cx="140" cy="98"/>
              </a:xfrm>
            </p:grpSpPr>
            <p:sp>
              <p:nvSpPr>
                <p:cNvPr id="1129" name="Line 7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30" name="Line 7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31" name="Line 7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  <p:grpSp>
            <p:nvGrpSpPr>
              <p:cNvPr id="1125" name="Group 80"/>
              <p:cNvGrpSpPr>
                <a:grpSpLocks/>
              </p:cNvGrpSpPr>
              <p:nvPr/>
            </p:nvGrpSpPr>
            <p:grpSpPr bwMode="auto">
              <a:xfrm flipV="1">
                <a:off x="3666" y="407"/>
                <a:ext cx="176" cy="49"/>
                <a:chOff x="2848" y="848"/>
                <a:chExt cx="140" cy="98"/>
              </a:xfrm>
            </p:grpSpPr>
            <p:sp>
              <p:nvSpPr>
                <p:cNvPr id="1126" name="Line 8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27" name="Line 8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28" name="Line 8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</p:grpSp>
        <p:grpSp>
          <p:nvGrpSpPr>
            <p:cNvPr id="1048" name="Group 84"/>
            <p:cNvGrpSpPr>
              <a:grpSpLocks/>
            </p:cNvGrpSpPr>
            <p:nvPr/>
          </p:nvGrpSpPr>
          <p:grpSpPr bwMode="auto">
            <a:xfrm>
              <a:off x="3727450" y="3475863"/>
              <a:ext cx="500063" cy="478727"/>
              <a:chOff x="3600" y="97"/>
              <a:chExt cx="360" cy="359"/>
            </a:xfrm>
          </p:grpSpPr>
          <p:sp>
            <p:nvSpPr>
              <p:cNvPr id="1106" name="Oval 85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" name="Line 86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108" name="Line 87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109" name="Rectangle 88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10" name="Oval 89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11" name="Group 90"/>
              <p:cNvGrpSpPr>
                <a:grpSpLocks/>
              </p:cNvGrpSpPr>
              <p:nvPr/>
            </p:nvGrpSpPr>
            <p:grpSpPr bwMode="auto">
              <a:xfrm>
                <a:off x="3666" y="97"/>
                <a:ext cx="176" cy="49"/>
                <a:chOff x="2848" y="848"/>
                <a:chExt cx="140" cy="98"/>
              </a:xfrm>
            </p:grpSpPr>
            <p:sp>
              <p:nvSpPr>
                <p:cNvPr id="1116" name="Line 9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17" name="Line 9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18" name="Line 9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  <p:grpSp>
            <p:nvGrpSpPr>
              <p:cNvPr id="1112" name="Group 94"/>
              <p:cNvGrpSpPr>
                <a:grpSpLocks/>
              </p:cNvGrpSpPr>
              <p:nvPr/>
            </p:nvGrpSpPr>
            <p:grpSpPr bwMode="auto">
              <a:xfrm flipV="1">
                <a:off x="3666" y="407"/>
                <a:ext cx="176" cy="49"/>
                <a:chOff x="2848" y="848"/>
                <a:chExt cx="140" cy="98"/>
              </a:xfrm>
            </p:grpSpPr>
            <p:sp>
              <p:nvSpPr>
                <p:cNvPr id="1113" name="Line 9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14" name="Line 9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15" name="Line 9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</p:grpSp>
        <p:grpSp>
          <p:nvGrpSpPr>
            <p:cNvPr id="1049" name="Group 98"/>
            <p:cNvGrpSpPr>
              <a:grpSpLocks/>
            </p:cNvGrpSpPr>
            <p:nvPr/>
          </p:nvGrpSpPr>
          <p:grpSpPr bwMode="auto">
            <a:xfrm>
              <a:off x="4892675" y="4004501"/>
              <a:ext cx="501650" cy="478726"/>
              <a:chOff x="3600" y="97"/>
              <a:chExt cx="360" cy="359"/>
            </a:xfrm>
          </p:grpSpPr>
          <p:sp>
            <p:nvSpPr>
              <p:cNvPr id="1093" name="Oval 9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4" name="Line 10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095" name="Line 10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096" name="Rectangle 10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97" name="Oval 10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098" name="Group 104"/>
              <p:cNvGrpSpPr>
                <a:grpSpLocks/>
              </p:cNvGrpSpPr>
              <p:nvPr/>
            </p:nvGrpSpPr>
            <p:grpSpPr bwMode="auto">
              <a:xfrm>
                <a:off x="3666" y="97"/>
                <a:ext cx="176" cy="49"/>
                <a:chOff x="2848" y="848"/>
                <a:chExt cx="140" cy="98"/>
              </a:xfrm>
            </p:grpSpPr>
            <p:sp>
              <p:nvSpPr>
                <p:cNvPr id="1103" name="Line 10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04" name="Line 10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05" name="Line 10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  <p:grpSp>
            <p:nvGrpSpPr>
              <p:cNvPr id="1099" name="Group 108"/>
              <p:cNvGrpSpPr>
                <a:grpSpLocks/>
              </p:cNvGrpSpPr>
              <p:nvPr/>
            </p:nvGrpSpPr>
            <p:grpSpPr bwMode="auto">
              <a:xfrm flipV="1">
                <a:off x="3666" y="407"/>
                <a:ext cx="176" cy="49"/>
                <a:chOff x="2848" y="848"/>
                <a:chExt cx="140" cy="98"/>
              </a:xfrm>
            </p:grpSpPr>
            <p:sp>
              <p:nvSpPr>
                <p:cNvPr id="1100" name="Line 10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01" name="Line 11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02" name="Line 11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</p:grpSp>
        <p:sp>
          <p:nvSpPr>
            <p:cNvPr id="1050" name="Line 112"/>
            <p:cNvSpPr>
              <a:spLocks noChangeShapeType="1"/>
            </p:cNvSpPr>
            <p:nvPr/>
          </p:nvSpPr>
          <p:spPr bwMode="auto">
            <a:xfrm>
              <a:off x="2747963" y="3290888"/>
              <a:ext cx="352425" cy="1254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grpSp>
          <p:nvGrpSpPr>
            <p:cNvPr id="1051" name="Group 113"/>
            <p:cNvGrpSpPr>
              <a:grpSpLocks/>
            </p:cNvGrpSpPr>
            <p:nvPr/>
          </p:nvGrpSpPr>
          <p:grpSpPr bwMode="auto">
            <a:xfrm>
              <a:off x="2254250" y="2998026"/>
              <a:ext cx="501650" cy="478726"/>
              <a:chOff x="3600" y="97"/>
              <a:chExt cx="360" cy="359"/>
            </a:xfrm>
          </p:grpSpPr>
          <p:sp>
            <p:nvSpPr>
              <p:cNvPr id="1080" name="Oval 114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Line 115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082" name="Line 116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083" name="Rectangle 117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84" name="Oval 118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085" name="Group 119"/>
              <p:cNvGrpSpPr>
                <a:grpSpLocks/>
              </p:cNvGrpSpPr>
              <p:nvPr/>
            </p:nvGrpSpPr>
            <p:grpSpPr bwMode="auto">
              <a:xfrm>
                <a:off x="3666" y="97"/>
                <a:ext cx="176" cy="49"/>
                <a:chOff x="2848" y="848"/>
                <a:chExt cx="140" cy="98"/>
              </a:xfrm>
            </p:grpSpPr>
            <p:sp>
              <p:nvSpPr>
                <p:cNvPr id="1090" name="Line 12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091" name="Line 12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092" name="Line 12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  <p:grpSp>
            <p:nvGrpSpPr>
              <p:cNvPr id="1086" name="Group 123"/>
              <p:cNvGrpSpPr>
                <a:grpSpLocks/>
              </p:cNvGrpSpPr>
              <p:nvPr/>
            </p:nvGrpSpPr>
            <p:grpSpPr bwMode="auto">
              <a:xfrm flipV="1">
                <a:off x="3666" y="407"/>
                <a:ext cx="176" cy="49"/>
                <a:chOff x="2848" y="848"/>
                <a:chExt cx="140" cy="98"/>
              </a:xfrm>
            </p:grpSpPr>
            <p:sp>
              <p:nvSpPr>
                <p:cNvPr id="1087" name="Line 12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088" name="Line 12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089" name="Line 12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</p:grpSp>
        <p:grpSp>
          <p:nvGrpSpPr>
            <p:cNvPr id="1052" name="Group 128"/>
            <p:cNvGrpSpPr>
              <a:grpSpLocks/>
            </p:cNvGrpSpPr>
            <p:nvPr/>
          </p:nvGrpSpPr>
          <p:grpSpPr bwMode="auto">
            <a:xfrm>
              <a:off x="688975" y="1747838"/>
              <a:ext cx="1800225" cy="561975"/>
              <a:chOff x="3621" y="3265"/>
              <a:chExt cx="1776" cy="744"/>
            </a:xfrm>
          </p:grpSpPr>
          <p:pic>
            <p:nvPicPr>
              <p:cNvPr id="1076" name="Picture 129" descr="reellogo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621" y="3265"/>
                <a:ext cx="1776" cy="7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077" name="Freeform 130"/>
              <p:cNvSpPr>
                <a:spLocks/>
              </p:cNvSpPr>
              <p:nvPr/>
            </p:nvSpPr>
            <p:spPr bwMode="auto">
              <a:xfrm>
                <a:off x="3972" y="3288"/>
                <a:ext cx="1401" cy="438"/>
              </a:xfrm>
              <a:custGeom>
                <a:avLst/>
                <a:gdLst>
                  <a:gd name="T0" fmla="*/ 0 w 1401"/>
                  <a:gd name="T1" fmla="*/ 6 h 438"/>
                  <a:gd name="T2" fmla="*/ 27 w 1401"/>
                  <a:gd name="T3" fmla="*/ 384 h 438"/>
                  <a:gd name="T4" fmla="*/ 114 w 1401"/>
                  <a:gd name="T5" fmla="*/ 381 h 438"/>
                  <a:gd name="T6" fmla="*/ 132 w 1401"/>
                  <a:gd name="T7" fmla="*/ 357 h 438"/>
                  <a:gd name="T8" fmla="*/ 210 w 1401"/>
                  <a:gd name="T9" fmla="*/ 402 h 438"/>
                  <a:gd name="T10" fmla="*/ 450 w 1401"/>
                  <a:gd name="T11" fmla="*/ 384 h 438"/>
                  <a:gd name="T12" fmla="*/ 486 w 1401"/>
                  <a:gd name="T13" fmla="*/ 393 h 438"/>
                  <a:gd name="T14" fmla="*/ 690 w 1401"/>
                  <a:gd name="T15" fmla="*/ 417 h 438"/>
                  <a:gd name="T16" fmla="*/ 1074 w 1401"/>
                  <a:gd name="T17" fmla="*/ 438 h 438"/>
                  <a:gd name="T18" fmla="*/ 1401 w 1401"/>
                  <a:gd name="T19" fmla="*/ 420 h 438"/>
                  <a:gd name="T20" fmla="*/ 1392 w 1401"/>
                  <a:gd name="T21" fmla="*/ 165 h 438"/>
                  <a:gd name="T22" fmla="*/ 291 w 1401"/>
                  <a:gd name="T23" fmla="*/ 0 h 438"/>
                  <a:gd name="T24" fmla="*/ 0 w 1401"/>
                  <a:gd name="T25" fmla="*/ 6 h 43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401"/>
                  <a:gd name="T40" fmla="*/ 0 h 438"/>
                  <a:gd name="T41" fmla="*/ 1401 w 1401"/>
                  <a:gd name="T42" fmla="*/ 438 h 43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401" h="438">
                    <a:moveTo>
                      <a:pt x="0" y="6"/>
                    </a:moveTo>
                    <a:lnTo>
                      <a:pt x="27" y="384"/>
                    </a:lnTo>
                    <a:lnTo>
                      <a:pt x="114" y="381"/>
                    </a:lnTo>
                    <a:lnTo>
                      <a:pt x="132" y="357"/>
                    </a:lnTo>
                    <a:lnTo>
                      <a:pt x="210" y="402"/>
                    </a:lnTo>
                    <a:lnTo>
                      <a:pt x="450" y="384"/>
                    </a:lnTo>
                    <a:lnTo>
                      <a:pt x="486" y="393"/>
                    </a:lnTo>
                    <a:lnTo>
                      <a:pt x="690" y="417"/>
                    </a:lnTo>
                    <a:lnTo>
                      <a:pt x="1074" y="438"/>
                    </a:lnTo>
                    <a:lnTo>
                      <a:pt x="1401" y="420"/>
                    </a:lnTo>
                    <a:lnTo>
                      <a:pt x="1392" y="165"/>
                    </a:lnTo>
                    <a:lnTo>
                      <a:pt x="291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Freeform 131"/>
              <p:cNvSpPr>
                <a:spLocks/>
              </p:cNvSpPr>
              <p:nvPr/>
            </p:nvSpPr>
            <p:spPr bwMode="auto">
              <a:xfrm>
                <a:off x="4242" y="3858"/>
                <a:ext cx="999" cy="123"/>
              </a:xfrm>
              <a:custGeom>
                <a:avLst/>
                <a:gdLst>
                  <a:gd name="T0" fmla="*/ 0 w 999"/>
                  <a:gd name="T1" fmla="*/ 6 h 123"/>
                  <a:gd name="T2" fmla="*/ 717 w 999"/>
                  <a:gd name="T3" fmla="*/ 12 h 123"/>
                  <a:gd name="T4" fmla="*/ 744 w 999"/>
                  <a:gd name="T5" fmla="*/ 36 h 123"/>
                  <a:gd name="T6" fmla="*/ 801 w 999"/>
                  <a:gd name="T7" fmla="*/ 42 h 123"/>
                  <a:gd name="T8" fmla="*/ 876 w 999"/>
                  <a:gd name="T9" fmla="*/ 6 h 123"/>
                  <a:gd name="T10" fmla="*/ 933 w 999"/>
                  <a:gd name="T11" fmla="*/ 0 h 123"/>
                  <a:gd name="T12" fmla="*/ 981 w 999"/>
                  <a:gd name="T13" fmla="*/ 15 h 123"/>
                  <a:gd name="T14" fmla="*/ 999 w 999"/>
                  <a:gd name="T15" fmla="*/ 51 h 123"/>
                  <a:gd name="T16" fmla="*/ 987 w 999"/>
                  <a:gd name="T17" fmla="*/ 123 h 123"/>
                  <a:gd name="T18" fmla="*/ 18 w 999"/>
                  <a:gd name="T19" fmla="*/ 120 h 123"/>
                  <a:gd name="T20" fmla="*/ 0 w 999"/>
                  <a:gd name="T21" fmla="*/ 6 h 123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999"/>
                  <a:gd name="T34" fmla="*/ 0 h 123"/>
                  <a:gd name="T35" fmla="*/ 999 w 999"/>
                  <a:gd name="T36" fmla="*/ 123 h 123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999" h="123">
                    <a:moveTo>
                      <a:pt x="0" y="6"/>
                    </a:moveTo>
                    <a:lnTo>
                      <a:pt x="717" y="12"/>
                    </a:lnTo>
                    <a:lnTo>
                      <a:pt x="744" y="36"/>
                    </a:lnTo>
                    <a:lnTo>
                      <a:pt x="801" y="42"/>
                    </a:lnTo>
                    <a:lnTo>
                      <a:pt x="876" y="6"/>
                    </a:lnTo>
                    <a:lnTo>
                      <a:pt x="933" y="0"/>
                    </a:lnTo>
                    <a:lnTo>
                      <a:pt x="981" y="15"/>
                    </a:lnTo>
                    <a:lnTo>
                      <a:pt x="999" y="51"/>
                    </a:lnTo>
                    <a:lnTo>
                      <a:pt x="987" y="123"/>
                    </a:lnTo>
                    <a:lnTo>
                      <a:pt x="18" y="12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1079" name="Picture 132" descr="video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083" y="3400"/>
                <a:ext cx="889" cy="4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053" name="Group 134"/>
            <p:cNvGrpSpPr>
              <a:grpSpLocks/>
            </p:cNvGrpSpPr>
            <p:nvPr/>
          </p:nvGrpSpPr>
          <p:grpSpPr bwMode="auto">
            <a:xfrm>
              <a:off x="6656388" y="2773366"/>
              <a:ext cx="1457326" cy="1331913"/>
              <a:chOff x="1044" y="2733"/>
              <a:chExt cx="918" cy="839"/>
            </a:xfrm>
          </p:grpSpPr>
          <p:sp>
            <p:nvSpPr>
              <p:cNvPr id="1073" name="Rectangle 135"/>
              <p:cNvSpPr>
                <a:spLocks noChangeArrowheads="1"/>
              </p:cNvSpPr>
              <p:nvPr/>
            </p:nvSpPr>
            <p:spPr bwMode="auto">
              <a:xfrm>
                <a:off x="1044" y="2733"/>
                <a:ext cx="918" cy="744"/>
              </a:xfrm>
              <a:prstGeom prst="rect">
                <a:avLst/>
              </a:prstGeom>
              <a:gradFill rotWithShape="0">
                <a:gsLst>
                  <a:gs pos="0">
                    <a:srgbClr val="475E76"/>
                  </a:gs>
                  <a:gs pos="50000">
                    <a:srgbClr val="99CCFF"/>
                  </a:gs>
                  <a:gs pos="100000">
                    <a:srgbClr val="475E76"/>
                  </a:gs>
                </a:gsLst>
                <a:lin ang="5400000" scaled="1"/>
              </a:gradFill>
              <a:ln w="76200">
                <a:solidFill>
                  <a:srgbClr val="5F5F5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Rectangle 136"/>
              <p:cNvSpPr>
                <a:spLocks noChangeArrowheads="1"/>
              </p:cNvSpPr>
              <p:nvPr/>
            </p:nvSpPr>
            <p:spPr bwMode="auto">
              <a:xfrm>
                <a:off x="1314" y="3480"/>
                <a:ext cx="390" cy="47"/>
              </a:xfrm>
              <a:prstGeom prst="rect">
                <a:avLst/>
              </a:prstGeom>
              <a:solidFill>
                <a:srgbClr val="5F5F5F"/>
              </a:solidFill>
              <a:ln w="9525">
                <a:solidFill>
                  <a:srgbClr val="5F5F5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Rectangle 137"/>
              <p:cNvSpPr>
                <a:spLocks noChangeArrowheads="1"/>
              </p:cNvSpPr>
              <p:nvPr/>
            </p:nvSpPr>
            <p:spPr bwMode="auto">
              <a:xfrm>
                <a:off x="1047" y="3522"/>
                <a:ext cx="903" cy="50"/>
              </a:xfrm>
              <a:prstGeom prst="rect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54" name="Freeform 139"/>
            <p:cNvSpPr>
              <a:spLocks/>
            </p:cNvSpPr>
            <p:nvPr/>
          </p:nvSpPr>
          <p:spPr bwMode="auto">
            <a:xfrm>
              <a:off x="1757363" y="2182813"/>
              <a:ext cx="5795962" cy="2573337"/>
            </a:xfrm>
            <a:custGeom>
              <a:avLst/>
              <a:gdLst>
                <a:gd name="T0" fmla="*/ 0 w 3651"/>
                <a:gd name="T1" fmla="*/ 0 h 1621"/>
                <a:gd name="T2" fmla="*/ 2147483647 w 3651"/>
                <a:gd name="T3" fmla="*/ 2147483647 h 1621"/>
                <a:gd name="T4" fmla="*/ 2147483647 w 3651"/>
                <a:gd name="T5" fmla="*/ 2147483647 h 1621"/>
                <a:gd name="T6" fmla="*/ 2147483647 w 3651"/>
                <a:gd name="T7" fmla="*/ 2147483647 h 1621"/>
                <a:gd name="T8" fmla="*/ 2147483647 w 3651"/>
                <a:gd name="T9" fmla="*/ 2147483647 h 1621"/>
                <a:gd name="T10" fmla="*/ 2147483647 w 3651"/>
                <a:gd name="T11" fmla="*/ 2147483647 h 1621"/>
                <a:gd name="T12" fmla="*/ 2147483647 w 3651"/>
                <a:gd name="T13" fmla="*/ 2147483647 h 1621"/>
                <a:gd name="T14" fmla="*/ 2147483647 w 3651"/>
                <a:gd name="T15" fmla="*/ 2147483647 h 1621"/>
                <a:gd name="T16" fmla="*/ 2147483647 w 3651"/>
                <a:gd name="T17" fmla="*/ 2147483647 h 1621"/>
                <a:gd name="T18" fmla="*/ 2147483647 w 3651"/>
                <a:gd name="T19" fmla="*/ 2147483647 h 1621"/>
                <a:gd name="T20" fmla="*/ 2147483647 w 3651"/>
                <a:gd name="T21" fmla="*/ 2147483647 h 1621"/>
                <a:gd name="T22" fmla="*/ 2147483647 w 3651"/>
                <a:gd name="T23" fmla="*/ 2147483647 h 1621"/>
                <a:gd name="T24" fmla="*/ 2147483647 w 3651"/>
                <a:gd name="T25" fmla="*/ 2147483647 h 162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651"/>
                <a:gd name="T40" fmla="*/ 0 h 1621"/>
                <a:gd name="T41" fmla="*/ 3651 w 3651"/>
                <a:gd name="T42" fmla="*/ 1621 h 162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651" h="1621">
                  <a:moveTo>
                    <a:pt x="0" y="0"/>
                  </a:moveTo>
                  <a:lnTo>
                    <a:pt x="1" y="511"/>
                  </a:lnTo>
                  <a:lnTo>
                    <a:pt x="353" y="665"/>
                  </a:lnTo>
                  <a:lnTo>
                    <a:pt x="669" y="673"/>
                  </a:lnTo>
                  <a:lnTo>
                    <a:pt x="977" y="797"/>
                  </a:lnTo>
                  <a:lnTo>
                    <a:pt x="1157" y="745"/>
                  </a:lnTo>
                  <a:lnTo>
                    <a:pt x="1429" y="909"/>
                  </a:lnTo>
                  <a:lnTo>
                    <a:pt x="1569" y="953"/>
                  </a:lnTo>
                  <a:lnTo>
                    <a:pt x="1969" y="1261"/>
                  </a:lnTo>
                  <a:lnTo>
                    <a:pt x="2317" y="1301"/>
                  </a:lnTo>
                  <a:lnTo>
                    <a:pt x="2797" y="1621"/>
                  </a:lnTo>
                  <a:lnTo>
                    <a:pt x="3651" y="1559"/>
                  </a:lnTo>
                  <a:lnTo>
                    <a:pt x="3651" y="1187"/>
                  </a:lnTo>
                </a:path>
              </a:pathLst>
            </a:cu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278668" name="Object 140"/>
            <p:cNvGraphicFramePr>
              <a:graphicFrameLocks noChangeAspect="1"/>
            </p:cNvGraphicFramePr>
            <p:nvPr/>
          </p:nvGraphicFramePr>
          <p:xfrm>
            <a:off x="1387475" y="2312988"/>
            <a:ext cx="519113" cy="803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3" name="Clip" r:id="rId5" imgW="857160" imgH="1324080" progId="">
                    <p:embed/>
                  </p:oleObj>
                </mc:Choice>
                <mc:Fallback>
                  <p:oleObj name="Clip" r:id="rId5" imgW="857160" imgH="1324080" progId="">
                    <p:embed/>
                    <p:pic>
                      <p:nvPicPr>
                        <p:cNvPr id="0" name="Object 1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87475" y="2312988"/>
                          <a:ext cx="519113" cy="8032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055" name="Group 141"/>
            <p:cNvGrpSpPr>
              <a:grpSpLocks/>
            </p:cNvGrpSpPr>
            <p:nvPr/>
          </p:nvGrpSpPr>
          <p:grpSpPr bwMode="auto">
            <a:xfrm>
              <a:off x="5168900" y="4685538"/>
              <a:ext cx="501650" cy="478727"/>
              <a:chOff x="3600" y="97"/>
              <a:chExt cx="360" cy="359"/>
            </a:xfrm>
          </p:grpSpPr>
          <p:sp>
            <p:nvSpPr>
              <p:cNvPr id="1060" name="Oval 142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Line 143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062" name="Line 144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063" name="Rectangle 145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64" name="Oval 146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065" name="Group 147"/>
              <p:cNvGrpSpPr>
                <a:grpSpLocks/>
              </p:cNvGrpSpPr>
              <p:nvPr/>
            </p:nvGrpSpPr>
            <p:grpSpPr bwMode="auto">
              <a:xfrm>
                <a:off x="3666" y="97"/>
                <a:ext cx="176" cy="49"/>
                <a:chOff x="2848" y="848"/>
                <a:chExt cx="140" cy="98"/>
              </a:xfrm>
            </p:grpSpPr>
            <p:sp>
              <p:nvSpPr>
                <p:cNvPr id="1070" name="Line 14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071" name="Line 14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072" name="Line 15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  <p:grpSp>
            <p:nvGrpSpPr>
              <p:cNvPr id="1066" name="Group 151"/>
              <p:cNvGrpSpPr>
                <a:grpSpLocks/>
              </p:cNvGrpSpPr>
              <p:nvPr/>
            </p:nvGrpSpPr>
            <p:grpSpPr bwMode="auto">
              <a:xfrm flipV="1">
                <a:off x="3666" y="407"/>
                <a:ext cx="176" cy="49"/>
                <a:chOff x="2848" y="848"/>
                <a:chExt cx="140" cy="98"/>
              </a:xfrm>
            </p:grpSpPr>
            <p:sp>
              <p:nvSpPr>
                <p:cNvPr id="1067" name="Line 15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068" name="Line 15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069" name="Line 15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</p:grpSp>
        <p:sp>
          <p:nvSpPr>
            <p:cNvPr id="1056" name="Freeform 155"/>
            <p:cNvSpPr>
              <a:spLocks/>
            </p:cNvSpPr>
            <p:nvPr/>
          </p:nvSpPr>
          <p:spPr bwMode="auto">
            <a:xfrm>
              <a:off x="5197475" y="4394200"/>
              <a:ext cx="193675" cy="473075"/>
            </a:xfrm>
            <a:custGeom>
              <a:avLst/>
              <a:gdLst>
                <a:gd name="T0" fmla="*/ 0 w 428"/>
                <a:gd name="T1" fmla="*/ 0 h 289"/>
                <a:gd name="T2" fmla="*/ 2147483647 w 428"/>
                <a:gd name="T3" fmla="*/ 2147483647 h 289"/>
                <a:gd name="T4" fmla="*/ 0 60000 65536"/>
                <a:gd name="T5" fmla="*/ 0 60000 65536"/>
                <a:gd name="T6" fmla="*/ 0 w 428"/>
                <a:gd name="T7" fmla="*/ 0 h 289"/>
                <a:gd name="T8" fmla="*/ 428 w 428"/>
                <a:gd name="T9" fmla="*/ 289 h 2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28" h="289">
                  <a:moveTo>
                    <a:pt x="0" y="0"/>
                  </a:moveTo>
                  <a:lnTo>
                    <a:pt x="428" y="2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7" name="Freeform 156"/>
            <p:cNvSpPr>
              <a:spLocks/>
            </p:cNvSpPr>
            <p:nvPr/>
          </p:nvSpPr>
          <p:spPr bwMode="auto">
            <a:xfrm flipV="1">
              <a:off x="5668963" y="4867275"/>
              <a:ext cx="379412" cy="93663"/>
            </a:xfrm>
            <a:custGeom>
              <a:avLst/>
              <a:gdLst>
                <a:gd name="T0" fmla="*/ 0 w 428"/>
                <a:gd name="T1" fmla="*/ 0 h 289"/>
                <a:gd name="T2" fmla="*/ 2147483647 w 428"/>
                <a:gd name="T3" fmla="*/ 2147483647 h 289"/>
                <a:gd name="T4" fmla="*/ 0 60000 65536"/>
                <a:gd name="T5" fmla="*/ 0 60000 65536"/>
                <a:gd name="T6" fmla="*/ 0 w 428"/>
                <a:gd name="T7" fmla="*/ 0 h 289"/>
                <a:gd name="T8" fmla="*/ 428 w 428"/>
                <a:gd name="T9" fmla="*/ 289 h 2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28" h="289">
                  <a:moveTo>
                    <a:pt x="0" y="0"/>
                  </a:moveTo>
                  <a:lnTo>
                    <a:pt x="428" y="2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8" name="Freeform 158"/>
            <p:cNvSpPr>
              <a:spLocks/>
            </p:cNvSpPr>
            <p:nvPr/>
          </p:nvSpPr>
          <p:spPr bwMode="auto">
            <a:xfrm>
              <a:off x="5445125" y="5080000"/>
              <a:ext cx="107950" cy="292100"/>
            </a:xfrm>
            <a:custGeom>
              <a:avLst/>
              <a:gdLst>
                <a:gd name="T0" fmla="*/ 0 w 428"/>
                <a:gd name="T1" fmla="*/ 0 h 289"/>
                <a:gd name="T2" fmla="*/ 2147483647 w 428"/>
                <a:gd name="T3" fmla="*/ 2147483647 h 289"/>
                <a:gd name="T4" fmla="*/ 0 60000 65536"/>
                <a:gd name="T5" fmla="*/ 0 60000 65536"/>
                <a:gd name="T6" fmla="*/ 0 w 428"/>
                <a:gd name="T7" fmla="*/ 0 h 289"/>
                <a:gd name="T8" fmla="*/ 428 w 428"/>
                <a:gd name="T9" fmla="*/ 289 h 2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28" h="289">
                  <a:moveTo>
                    <a:pt x="0" y="0"/>
                  </a:moveTo>
                  <a:lnTo>
                    <a:pt x="428" y="2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9" name="Line 162"/>
            <p:cNvSpPr>
              <a:spLocks noChangeShapeType="1"/>
            </p:cNvSpPr>
            <p:nvPr/>
          </p:nvSpPr>
          <p:spPr bwMode="auto">
            <a:xfrm flipH="1">
              <a:off x="7686675" y="4210050"/>
              <a:ext cx="1588" cy="4206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305800" y="6400800"/>
            <a:ext cx="625475" cy="457200"/>
          </a:xfrm>
          <a:noFill/>
        </p:spPr>
        <p:txBody>
          <a:bodyPr/>
          <a:lstStyle/>
          <a:p>
            <a:fld id="{EB55DF7E-0C8B-4A92-8A04-E782FB855CC7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Course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2"/>
                </a:solidFill>
              </a:rPr>
              <a:t>Format: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lectures will be given in English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All written reports, assignments, and slides must be in English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Students are encouraged to give oral presentations in English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In-class discussion, questions, and comments can be in Mandarin</a:t>
            </a:r>
          </a:p>
          <a:p>
            <a:pPr>
              <a:lnSpc>
                <a:spcPct val="90000"/>
              </a:lnSpc>
            </a:pPr>
            <a:endParaRPr lang="en-US" dirty="0">
              <a:solidFill>
                <a:schemeClr val="accent2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Course </a:t>
            </a:r>
            <a:r>
              <a:rPr lang="en-US" dirty="0" smtClean="0">
                <a:solidFill>
                  <a:srgbClr val="0000FF"/>
                </a:solidFill>
              </a:rPr>
              <a:t>Website, please read carefully: </a:t>
            </a:r>
            <a:endParaRPr lang="en-US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b="1" dirty="0"/>
              <a:t>    </a:t>
            </a:r>
            <a:r>
              <a:rPr lang="en-US" b="1" dirty="0">
                <a:solidFill>
                  <a:srgbClr val="FF0000"/>
                </a:solidFill>
              </a:rPr>
              <a:t>http://</a:t>
            </a:r>
            <a:r>
              <a:rPr lang="en-US" b="1" dirty="0" err="1">
                <a:solidFill>
                  <a:srgbClr val="FF0000"/>
                </a:solidFill>
              </a:rPr>
              <a:t>nmsl.cs.nthu.edu.tw</a:t>
            </a:r>
            <a:r>
              <a:rPr lang="en-US" b="1" dirty="0">
                <a:solidFill>
                  <a:srgbClr val="FF0000"/>
                </a:solidFill>
              </a:rPr>
              <a:t>/</a:t>
            </a:r>
            <a:r>
              <a:rPr lang="en-US" b="1" dirty="0" err="1">
                <a:solidFill>
                  <a:srgbClr val="FF0000"/>
                </a:solidFill>
              </a:rPr>
              <a:t>index.php</a:t>
            </a:r>
            <a:r>
              <a:rPr lang="en-US" b="1" dirty="0">
                <a:solidFill>
                  <a:srgbClr val="FF0000"/>
                </a:solidFill>
              </a:rPr>
              <a:t>/</a:t>
            </a:r>
            <a:r>
              <a:rPr lang="en-US" b="1" dirty="0" smtClean="0">
                <a:solidFill>
                  <a:srgbClr val="FF0000"/>
                </a:solidFill>
              </a:rPr>
              <a:t>courses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219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5463298-6E2F-4D52-9234-4838FF629205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8435" name="Rectangle 127"/>
          <p:cNvSpPr>
            <a:spLocks noGrp="1" noChangeArrowheads="1"/>
          </p:cNvSpPr>
          <p:nvPr>
            <p:ph type="title"/>
          </p:nvPr>
        </p:nvSpPr>
        <p:spPr>
          <a:xfrm>
            <a:off x="623888" y="179388"/>
            <a:ext cx="7772400" cy="1143000"/>
          </a:xfrm>
        </p:spPr>
        <p:txBody>
          <a:bodyPr/>
          <a:lstStyle/>
          <a:p>
            <a:pPr algn="l"/>
            <a:r>
              <a:rPr lang="en-US" sz="2800" smtClean="0">
                <a:solidFill>
                  <a:srgbClr val="0033CC"/>
                </a:solidFill>
              </a:rPr>
              <a:t>QoS Layers </a:t>
            </a:r>
            <a:endParaRPr lang="en-US" smtClean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2211388" y="1438275"/>
            <a:ext cx="2916237" cy="57785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/>
          <a:lstStyle/>
          <a:p>
            <a:pPr algn="ctr">
              <a:defRPr/>
            </a:pPr>
            <a:r>
              <a:rPr lang="en-US" sz="2800" dirty="0">
                <a:solidFill>
                  <a:schemeClr val="tx1"/>
                </a:solidFill>
              </a:rPr>
              <a:t>User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2232025" y="2446338"/>
            <a:ext cx="2879725" cy="53498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/>
          <a:lstStyle/>
          <a:p>
            <a:pPr algn="ctr">
              <a:defRPr/>
            </a:pPr>
            <a:r>
              <a:rPr lang="en-US" sz="2800" dirty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2203450" y="3497263"/>
            <a:ext cx="2938463" cy="53498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/>
          <a:lstStyle/>
          <a:p>
            <a:pPr algn="ctr">
              <a:defRPr/>
            </a:pPr>
            <a:r>
              <a:rPr lang="en-US" sz="2800" dirty="0">
                <a:solidFill>
                  <a:schemeClr val="tx1"/>
                </a:solidFill>
              </a:rPr>
              <a:t>System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430213" y="5037138"/>
            <a:ext cx="2492375" cy="53498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/>
          <a:lstStyle/>
          <a:p>
            <a:pPr algn="ctr">
              <a:defRPr/>
            </a:pPr>
            <a:r>
              <a:rPr lang="en-US" sz="2800" dirty="0">
                <a:solidFill>
                  <a:schemeClr val="tx1"/>
                </a:solidFill>
              </a:rPr>
              <a:t>Local Devices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3903663" y="5002213"/>
            <a:ext cx="2493962" cy="53498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/>
          <a:lstStyle/>
          <a:p>
            <a:pPr algn="ctr">
              <a:defRPr/>
            </a:pPr>
            <a:r>
              <a:rPr lang="en-US" sz="2800" dirty="0">
                <a:solidFill>
                  <a:schemeClr val="tx1"/>
                </a:solidFill>
              </a:rPr>
              <a:t>Network</a:t>
            </a:r>
          </a:p>
        </p:txBody>
      </p:sp>
      <p:cxnSp>
        <p:nvCxnSpPr>
          <p:cNvPr id="18" name="Elbow Connector 17"/>
          <p:cNvCxnSpPr>
            <a:stCxn id="5" idx="2"/>
            <a:endCxn id="7" idx="0"/>
          </p:cNvCxnSpPr>
          <p:nvPr/>
        </p:nvCxnSpPr>
        <p:spPr bwMode="auto">
          <a:xfrm rot="16200000" flipH="1">
            <a:off x="3455194" y="2229644"/>
            <a:ext cx="430213" cy="3175"/>
          </a:xfrm>
          <a:prstGeom prst="bentConnector3">
            <a:avLst>
              <a:gd name="adj1" fmla="val 50000"/>
            </a:avLst>
          </a:prstGeom>
          <a:ln w="25400"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442" name="Elbow Connector 23"/>
          <p:cNvCxnSpPr>
            <a:cxnSpLocks noChangeShapeType="1"/>
            <a:stCxn id="7" idx="2"/>
            <a:endCxn id="10" idx="0"/>
          </p:cNvCxnSpPr>
          <p:nvPr/>
        </p:nvCxnSpPr>
        <p:spPr bwMode="auto">
          <a:xfrm rot="16200000" flipH="1">
            <a:off x="3414713" y="3238500"/>
            <a:ext cx="515938" cy="1587"/>
          </a:xfrm>
          <a:prstGeom prst="bentConnector3">
            <a:avLst>
              <a:gd name="adj1" fmla="val 50000"/>
            </a:avLst>
          </a:prstGeom>
          <a:noFill/>
          <a:ln w="25400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18443" name="Straight Arrow Connector 30"/>
          <p:cNvCxnSpPr>
            <a:cxnSpLocks noChangeShapeType="1"/>
            <a:endCxn id="12" idx="0"/>
          </p:cNvCxnSpPr>
          <p:nvPr/>
        </p:nvCxnSpPr>
        <p:spPr bwMode="auto">
          <a:xfrm>
            <a:off x="4071938" y="4032250"/>
            <a:ext cx="1077912" cy="969963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18444" name="Straight Arrow Connector 32"/>
          <p:cNvCxnSpPr>
            <a:cxnSpLocks noChangeShapeType="1"/>
            <a:endCxn id="11" idx="0"/>
          </p:cNvCxnSpPr>
          <p:nvPr/>
        </p:nvCxnSpPr>
        <p:spPr bwMode="auto">
          <a:xfrm rot="10800000" flipV="1">
            <a:off x="1676400" y="4040188"/>
            <a:ext cx="1379538" cy="99695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18445" name="TextBox 38"/>
          <p:cNvSpPr txBox="1">
            <a:spLocks noChangeArrowheads="1"/>
          </p:cNvSpPr>
          <p:nvPr/>
        </p:nvSpPr>
        <p:spPr bwMode="auto">
          <a:xfrm>
            <a:off x="5438775" y="1304925"/>
            <a:ext cx="3213002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>
            <a:spAutoFit/>
          </a:bodyPr>
          <a:lstStyle/>
          <a:p>
            <a:r>
              <a:rPr lang="en-US" dirty="0"/>
              <a:t>Perceptual</a:t>
            </a:r>
          </a:p>
          <a:p>
            <a:r>
              <a:rPr lang="en-US" dirty="0"/>
              <a:t>(e.g., window size, security)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Subjective Quality Metrics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18446" name="TextBox 39"/>
          <p:cNvSpPr txBox="1">
            <a:spLocks noChangeArrowheads="1"/>
          </p:cNvSpPr>
          <p:nvPr/>
        </p:nvSpPr>
        <p:spPr bwMode="auto">
          <a:xfrm>
            <a:off x="5381625" y="2365375"/>
            <a:ext cx="3508375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>
            <a:spAutoFit/>
          </a:bodyPr>
          <a:lstStyle/>
          <a:p>
            <a:r>
              <a:rPr lang="en-US" dirty="0"/>
              <a:t>Media Quality</a:t>
            </a:r>
          </a:p>
          <a:p>
            <a:r>
              <a:rPr lang="en-US" dirty="0"/>
              <a:t>(e.g., frame rate, adaptation rules</a:t>
            </a:r>
            <a:r>
              <a:rPr lang="en-US" dirty="0" smtClean="0"/>
              <a:t>)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Objective Quality Metrics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18447" name="TextBox 40"/>
          <p:cNvSpPr txBox="1">
            <a:spLocks noChangeArrowheads="1"/>
          </p:cNvSpPr>
          <p:nvPr/>
        </p:nvSpPr>
        <p:spPr bwMode="auto">
          <a:xfrm>
            <a:off x="6546850" y="4846638"/>
            <a:ext cx="2284413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>
            <a:spAutoFit/>
          </a:bodyPr>
          <a:lstStyle/>
          <a:p>
            <a:r>
              <a:rPr lang="en-US"/>
              <a:t>Traffic</a:t>
            </a:r>
          </a:p>
          <a:p>
            <a:r>
              <a:rPr lang="en-US"/>
              <a:t>(e.g., bit rate, loss, </a:t>
            </a:r>
          </a:p>
          <a:p>
            <a:r>
              <a:rPr lang="en-US"/>
              <a:t>delay, jitter)</a:t>
            </a:r>
          </a:p>
          <a:p>
            <a:endParaRPr lang="en-US"/>
          </a:p>
        </p:txBody>
      </p:sp>
      <p:sp>
        <p:nvSpPr>
          <p:cNvPr id="18448" name="TextBox 41"/>
          <p:cNvSpPr txBox="1">
            <a:spLocks noChangeArrowheads="1"/>
          </p:cNvSpPr>
          <p:nvPr/>
        </p:nvSpPr>
        <p:spPr bwMode="auto">
          <a:xfrm>
            <a:off x="488950" y="5657850"/>
            <a:ext cx="33274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/>
              <a:t>Processing</a:t>
            </a:r>
          </a:p>
          <a:p>
            <a:r>
              <a:rPr lang="en-US"/>
              <a:t>(e.g., CPU scheduling, memory, hard drive)</a:t>
            </a:r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>
    <p:cover dir="r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QoS Layers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533400" y="1296988"/>
            <a:ext cx="7772400" cy="4951412"/>
          </a:xfrm>
        </p:spPr>
        <p:txBody>
          <a:bodyPr/>
          <a:lstStyle/>
          <a:p>
            <a:r>
              <a:rPr lang="en-US" dirty="0" err="1" smtClean="0"/>
              <a:t>QoS</a:t>
            </a:r>
            <a:r>
              <a:rPr lang="en-US" dirty="0" smtClean="0"/>
              <a:t> </a:t>
            </a:r>
            <a:r>
              <a:rPr lang="en-US" u="sng" dirty="0" smtClean="0"/>
              <a:t>Specification</a:t>
            </a:r>
            <a:r>
              <a:rPr lang="en-US" dirty="0" smtClean="0"/>
              <a:t> Languages</a:t>
            </a:r>
          </a:p>
          <a:p>
            <a:pPr lvl="1"/>
            <a:r>
              <a:rPr lang="en-US" dirty="0" smtClean="0"/>
              <a:t>Mostly application specific</a:t>
            </a:r>
          </a:p>
          <a:p>
            <a:pPr lvl="1"/>
            <a:r>
              <a:rPr lang="en-US" dirty="0" smtClean="0"/>
              <a:t>XML based</a:t>
            </a:r>
          </a:p>
          <a:p>
            <a:pPr lvl="1"/>
            <a:r>
              <a:rPr lang="en-US" dirty="0" smtClean="0"/>
              <a:t>See: Jin &amp; </a:t>
            </a:r>
            <a:r>
              <a:rPr lang="en-US" dirty="0" err="1" smtClean="0"/>
              <a:t>Nahrstedt</a:t>
            </a:r>
            <a:r>
              <a:rPr lang="en-US" b="1" dirty="0" smtClean="0"/>
              <a:t>, </a:t>
            </a:r>
            <a:r>
              <a:rPr lang="en-US" i="1" dirty="0" err="1" smtClean="0"/>
              <a:t>QoS</a:t>
            </a:r>
            <a:r>
              <a:rPr lang="en-US" i="1" dirty="0" smtClean="0"/>
              <a:t> Specification Languages for Distributed Multimedia Applications: A Survey and Taxonomy</a:t>
            </a:r>
            <a:r>
              <a:rPr lang="en-US" b="1" dirty="0" smtClean="0"/>
              <a:t>, </a:t>
            </a:r>
            <a:r>
              <a:rPr lang="en-US" dirty="0" smtClean="0"/>
              <a:t>IEEE </a:t>
            </a:r>
            <a:r>
              <a:rPr lang="en-US" dirty="0" err="1" smtClean="0"/>
              <a:t>MultiMedia</a:t>
            </a:r>
            <a:r>
              <a:rPr lang="en-US" dirty="0" smtClean="0"/>
              <a:t>, 11(3), July 2004</a:t>
            </a:r>
          </a:p>
          <a:p>
            <a:r>
              <a:rPr lang="en-US" dirty="0" err="1" smtClean="0"/>
              <a:t>QoS</a:t>
            </a:r>
            <a:r>
              <a:rPr lang="en-US" dirty="0" smtClean="0"/>
              <a:t> </a:t>
            </a:r>
            <a:r>
              <a:rPr lang="en-US" u="sng" dirty="0" smtClean="0"/>
              <a:t>mapping</a:t>
            </a:r>
            <a:r>
              <a:rPr lang="en-US" dirty="0" smtClean="0"/>
              <a:t> between layers</a:t>
            </a:r>
          </a:p>
          <a:p>
            <a:pPr lvl="1"/>
            <a:r>
              <a:rPr lang="en-US" dirty="0" smtClean="0"/>
              <a:t>Map user requirements to Network and Device requirements</a:t>
            </a:r>
          </a:p>
          <a:p>
            <a:pPr lvl="1"/>
            <a:r>
              <a:rPr lang="en-US" dirty="0" smtClean="0"/>
              <a:t>Some (but not all) aspects can be automated</a:t>
            </a:r>
          </a:p>
          <a:p>
            <a:pPr lvl="1"/>
            <a:r>
              <a:rPr lang="en-US" dirty="0" smtClean="0"/>
              <a:t>For others, use profiles and rule-of-thumb experience</a:t>
            </a:r>
          </a:p>
          <a:p>
            <a:pPr lvl="1"/>
            <a:r>
              <a:rPr lang="en-US" dirty="0" smtClean="0"/>
              <a:t>Several frameworks have been proposed in the literature</a:t>
            </a:r>
          </a:p>
          <a:p>
            <a:pPr lvl="1"/>
            <a:r>
              <a:rPr lang="en-US" dirty="0" smtClean="0"/>
              <a:t>See: </a:t>
            </a:r>
            <a:r>
              <a:rPr lang="en-US" dirty="0" err="1" smtClean="0"/>
              <a:t>Nahrstedt</a:t>
            </a:r>
            <a:r>
              <a:rPr lang="en-US" dirty="0" smtClean="0"/>
              <a:t> et al., </a:t>
            </a:r>
            <a:r>
              <a:rPr lang="en-US" i="1" dirty="0" smtClean="0"/>
              <a:t>Distributed </a:t>
            </a:r>
            <a:r>
              <a:rPr lang="en-US" i="1" dirty="0" err="1" smtClean="0"/>
              <a:t>QoS</a:t>
            </a:r>
            <a:r>
              <a:rPr lang="en-US" i="1" dirty="0" smtClean="0"/>
              <a:t> Compilation and Runtime Instantiation</a:t>
            </a:r>
            <a:r>
              <a:rPr lang="en-US" dirty="0" smtClean="0"/>
              <a:t>, </a:t>
            </a:r>
            <a:r>
              <a:rPr lang="en-US" dirty="0" err="1" smtClean="0"/>
              <a:t>IWQoS</a:t>
            </a:r>
            <a:r>
              <a:rPr lang="en-US" dirty="0" smtClean="0"/>
              <a:t> 2000</a:t>
            </a:r>
          </a:p>
          <a:p>
            <a:endParaRPr lang="en-US" b="1" dirty="0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17DE2EB-25A6-4DB9-9FE4-2278A4F641CF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QoS Layers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125538"/>
            <a:ext cx="7772400" cy="5122862"/>
          </a:xfrm>
        </p:spPr>
        <p:txBody>
          <a:bodyPr/>
          <a:lstStyle/>
          <a:p>
            <a:r>
              <a:rPr lang="en-US" smtClean="0"/>
              <a:t>QoS </a:t>
            </a:r>
            <a:r>
              <a:rPr lang="en-US" u="sng" smtClean="0"/>
              <a:t>enforcement</a:t>
            </a:r>
            <a:r>
              <a:rPr lang="en-US" smtClean="0"/>
              <a:t> methods</a:t>
            </a:r>
          </a:p>
          <a:p>
            <a:pPr lvl="1"/>
            <a:r>
              <a:rPr lang="en-US" smtClean="0"/>
              <a:t>The most important/challenging aspect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How do we make the network and local devices </a:t>
            </a:r>
            <a:r>
              <a:rPr lang="en-US" i="1" smtClean="0">
                <a:solidFill>
                  <a:srgbClr val="FF0000"/>
                </a:solidFill>
              </a:rPr>
              <a:t>implement</a:t>
            </a:r>
            <a:r>
              <a:rPr lang="en-US" smtClean="0">
                <a:solidFill>
                  <a:srgbClr val="FF0000"/>
                </a:solidFill>
              </a:rPr>
              <a:t> the QoS requirements of MM applications?</a:t>
            </a:r>
          </a:p>
          <a:p>
            <a:r>
              <a:rPr lang="en-US" smtClean="0"/>
              <a:t>We will study (briefly) </a:t>
            </a:r>
          </a:p>
          <a:p>
            <a:pPr lvl="1"/>
            <a:r>
              <a:rPr lang="en-US" smtClean="0"/>
              <a:t>Enforcing QoS in the Network (models/protocols)</a:t>
            </a:r>
          </a:p>
          <a:p>
            <a:pPr lvl="1"/>
            <a:r>
              <a:rPr lang="en-US" smtClean="0"/>
              <a:t>Enforcing QoS in the Processor (CPU scheduling for MM)</a:t>
            </a:r>
          </a:p>
          <a:p>
            <a:pPr lvl="1"/>
            <a:r>
              <a:rPr lang="en-US" smtClean="0"/>
              <a:t>When we combine them, we get end-to-end QoS </a:t>
            </a:r>
          </a:p>
          <a:p>
            <a:r>
              <a:rPr lang="en-US" smtClean="0"/>
              <a:t>Notice:</a:t>
            </a:r>
            <a:endParaRPr lang="en-US" b="1" smtClean="0"/>
          </a:p>
          <a:p>
            <a:pPr lvl="1"/>
            <a:r>
              <a:rPr lang="en-US" smtClean="0"/>
              <a:t>This is enforcing application requirements, if the resources are available</a:t>
            </a:r>
          </a:p>
          <a:p>
            <a:pPr lvl="1"/>
            <a:r>
              <a:rPr lang="en-US" smtClean="0"/>
              <a:t>If not enough resources, we have to adapt (or scale) the MM content (e.g., use smaller resolution, frame rate, drop a layer, etc)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9D86461-737A-414F-9065-79601DEA4568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C542018-8651-44E7-9B31-B7947C87D1BB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u="none" dirty="0" err="1" smtClean="0">
                <a:solidFill>
                  <a:srgbClr val="C00000"/>
                </a:solidFill>
              </a:rPr>
              <a:t>QoS</a:t>
            </a:r>
            <a:r>
              <a:rPr lang="en-US" sz="4000" u="none" dirty="0" smtClean="0">
                <a:solidFill>
                  <a:srgbClr val="C00000"/>
                </a:solidFill>
              </a:rPr>
              <a:t> Support in IP Networks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Principles</a:t>
            </a:r>
          </a:p>
          <a:p>
            <a:endParaRPr lang="en-US" dirty="0" smtClean="0"/>
          </a:p>
          <a:p>
            <a:r>
              <a:rPr lang="en-US" dirty="0" err="1" smtClean="0"/>
              <a:t>IntServ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DiffServ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Multimedia Protocols</a:t>
            </a:r>
          </a:p>
          <a:p>
            <a:endParaRPr lang="en-US" dirty="0" smtClean="0"/>
          </a:p>
          <a:p>
            <a:r>
              <a:rPr lang="en-US" dirty="0" smtClean="0"/>
              <a:t>Reading: Ch. 7 in [KR08]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EA2B3C4-76DF-44B8-817B-214C7E460949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QoS in IP Networks: Two Models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4513" y="1198563"/>
            <a:ext cx="8208962" cy="5186362"/>
          </a:xfrm>
        </p:spPr>
        <p:txBody>
          <a:bodyPr/>
          <a:lstStyle/>
          <a:p>
            <a:r>
              <a:rPr lang="en-US" smtClean="0"/>
              <a:t>Guaranteed QoS</a:t>
            </a:r>
          </a:p>
          <a:p>
            <a:pPr lvl="1"/>
            <a:r>
              <a:rPr lang="en-US" smtClean="0"/>
              <a:t>Need to reserve resources</a:t>
            </a:r>
          </a:p>
          <a:p>
            <a:endParaRPr lang="en-US" smtClean="0"/>
          </a:p>
          <a:p>
            <a:r>
              <a:rPr lang="en-US" smtClean="0"/>
              <a:t>Statistical (or Differential) QoS</a:t>
            </a:r>
          </a:p>
          <a:p>
            <a:pPr lvl="1"/>
            <a:r>
              <a:rPr lang="en-US" smtClean="0"/>
              <a:t>Multiple traffic classes with different priorities</a:t>
            </a:r>
          </a:p>
          <a:p>
            <a:pPr lvl="1">
              <a:buFont typeface="ZapfDingbats" pitchFamily="82" charset="2"/>
              <a:buNone/>
            </a:pPr>
            <a:endParaRPr lang="en-US" smtClean="0"/>
          </a:p>
          <a:p>
            <a:r>
              <a:rPr lang="en-US" smtClean="0"/>
              <a:t>In both models, network devices (routers)  should be able to perform certain functions (in addition to forwarding data packets)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44C46C7-CB8E-4049-AFAE-3579A0E9FAB1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Principles for QoS Guarantees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039813"/>
            <a:ext cx="8191500" cy="1890712"/>
          </a:xfrm>
        </p:spPr>
        <p:txBody>
          <a:bodyPr/>
          <a:lstStyle/>
          <a:p>
            <a:r>
              <a:rPr lang="en-US" smtClean="0"/>
              <a:t>Let us explore these functions using a simple example</a:t>
            </a:r>
          </a:p>
          <a:p>
            <a:pPr lvl="1"/>
            <a:r>
              <a:rPr lang="en-US" smtClean="0"/>
              <a:t>1Mbps IP phone, FTP share 1.5 Mbps link. </a:t>
            </a:r>
          </a:p>
          <a:p>
            <a:pPr lvl="1"/>
            <a:r>
              <a:rPr lang="en-US" smtClean="0"/>
              <a:t>bursts of FTP can congest router, cause audio loss</a:t>
            </a:r>
          </a:p>
          <a:p>
            <a:pPr lvl="1"/>
            <a:r>
              <a:rPr lang="en-US" smtClean="0"/>
              <a:t>want to give priority to audio over FTP</a:t>
            </a:r>
          </a:p>
        </p:txBody>
      </p:sp>
      <p:pic>
        <p:nvPicPr>
          <p:cNvPr id="22533" name="Picture 4" descr="652 Audio and FTP App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87575" y="2819400"/>
            <a:ext cx="4710113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4" name="Text Box 5"/>
          <p:cNvSpPr txBox="1">
            <a:spLocks noChangeArrowheads="1"/>
          </p:cNvSpPr>
          <p:nvPr/>
        </p:nvSpPr>
        <p:spPr bwMode="auto">
          <a:xfrm>
            <a:off x="681038" y="5219700"/>
            <a:ext cx="72993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accent2"/>
                </a:solidFill>
              </a:rPr>
              <a:t>packet </a:t>
            </a:r>
            <a:r>
              <a:rPr lang="en-US" sz="2400" u="sng">
                <a:solidFill>
                  <a:schemeClr val="accent2"/>
                </a:solidFill>
              </a:rPr>
              <a:t>marking</a:t>
            </a:r>
            <a:r>
              <a:rPr lang="en-US" sz="2400">
                <a:solidFill>
                  <a:schemeClr val="accent2"/>
                </a:solidFill>
              </a:rPr>
              <a:t> needed for router to distinguish between different classes; and new </a:t>
            </a:r>
            <a:r>
              <a:rPr lang="en-US" sz="2400" u="sng">
                <a:solidFill>
                  <a:schemeClr val="accent2"/>
                </a:solidFill>
              </a:rPr>
              <a:t>router policy</a:t>
            </a:r>
            <a:r>
              <a:rPr lang="en-US" sz="2400">
                <a:solidFill>
                  <a:schemeClr val="accent2"/>
                </a:solidFill>
              </a:rPr>
              <a:t> to treat packets accordingly</a:t>
            </a:r>
            <a:endParaRPr lang="en-US" sz="240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22535" name="Rectangle 6"/>
          <p:cNvSpPr>
            <a:spLocks noChangeArrowheads="1"/>
          </p:cNvSpPr>
          <p:nvPr/>
        </p:nvSpPr>
        <p:spPr bwMode="auto">
          <a:xfrm>
            <a:off x="566738" y="5118100"/>
            <a:ext cx="7577137" cy="1444625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Text Box 7"/>
          <p:cNvSpPr txBox="1">
            <a:spLocks noChangeArrowheads="1"/>
          </p:cNvSpPr>
          <p:nvPr/>
        </p:nvSpPr>
        <p:spPr bwMode="auto">
          <a:xfrm>
            <a:off x="736600" y="4845050"/>
            <a:ext cx="16192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Principle 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106C8D6-7440-44ED-9505-4120F384408D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Principles for QoS Guarantees (more)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131888"/>
            <a:ext cx="8159750" cy="1812925"/>
          </a:xfrm>
        </p:spPr>
        <p:txBody>
          <a:bodyPr/>
          <a:lstStyle/>
          <a:p>
            <a:r>
              <a:rPr lang="en-US" smtClean="0"/>
              <a:t>what if applications misbehave (audio sends higher than declared rate)</a:t>
            </a:r>
          </a:p>
          <a:p>
            <a:pPr lvl="1"/>
            <a:r>
              <a:rPr lang="en-US" smtClean="0"/>
              <a:t>policing: force source adherence to bandwidth allocations</a:t>
            </a:r>
          </a:p>
          <a:p>
            <a:r>
              <a:rPr lang="en-US" smtClean="0"/>
              <a:t>marking and policing at network edge:</a:t>
            </a:r>
            <a:endParaRPr lang="en-US" sz="2000" smtClean="0"/>
          </a:p>
        </p:txBody>
      </p:sp>
      <p:pic>
        <p:nvPicPr>
          <p:cNvPr id="23557" name="Picture 4" descr="653 Policing and Marking at Edg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90725" y="3362325"/>
            <a:ext cx="4956175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584200" y="5894388"/>
            <a:ext cx="855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accent2"/>
                </a:solidFill>
              </a:rPr>
              <a:t>provide protection (</a:t>
            </a:r>
            <a:r>
              <a:rPr lang="en-US" sz="2400" i="1">
                <a:solidFill>
                  <a:schemeClr val="accent2"/>
                </a:solidFill>
              </a:rPr>
              <a:t>isolation</a:t>
            </a:r>
            <a:r>
              <a:rPr lang="en-US" sz="2400">
                <a:solidFill>
                  <a:schemeClr val="accent2"/>
                </a:solidFill>
              </a:rPr>
              <a:t>) for one class from others</a:t>
            </a:r>
            <a:endParaRPr lang="en-US" sz="2000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23559" name="Rectangle 6"/>
          <p:cNvSpPr>
            <a:spLocks noChangeArrowheads="1"/>
          </p:cNvSpPr>
          <p:nvPr/>
        </p:nvSpPr>
        <p:spPr bwMode="auto">
          <a:xfrm>
            <a:off x="334963" y="5746750"/>
            <a:ext cx="8645525" cy="763588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Text Box 7"/>
          <p:cNvSpPr txBox="1">
            <a:spLocks noChangeArrowheads="1"/>
          </p:cNvSpPr>
          <p:nvPr/>
        </p:nvSpPr>
        <p:spPr bwMode="auto">
          <a:xfrm>
            <a:off x="515938" y="5484813"/>
            <a:ext cx="1668462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Principle 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8379EC6-2542-4CFB-B787-05C997ECD16C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Principles for QoS Guarantees (more)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338" y="1190625"/>
            <a:ext cx="7772400" cy="1214438"/>
          </a:xfrm>
        </p:spPr>
        <p:txBody>
          <a:bodyPr/>
          <a:lstStyle/>
          <a:p>
            <a:r>
              <a:rPr lang="en-US" smtClean="0"/>
              <a:t>Allocating </a:t>
            </a:r>
            <a:r>
              <a:rPr lang="en-US" i="1" smtClean="0"/>
              <a:t>fixed </a:t>
            </a:r>
            <a:r>
              <a:rPr lang="en-US" smtClean="0"/>
              <a:t>(non-sharable) bandwidth to flow: </a:t>
            </a:r>
            <a:r>
              <a:rPr lang="en-US" i="1" smtClean="0"/>
              <a:t>inefficient</a:t>
            </a:r>
            <a:r>
              <a:rPr lang="en-US" smtClean="0"/>
              <a:t> use of bandwidth if flows doesn’t use its allocation</a:t>
            </a:r>
            <a:endParaRPr lang="en-US" b="1" smtClean="0"/>
          </a:p>
        </p:txBody>
      </p:sp>
      <p:pic>
        <p:nvPicPr>
          <p:cNvPr id="24581" name="Picture 4" descr="654 Logical Isolation Through Bandwidth Alloca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81213" y="2620963"/>
            <a:ext cx="5568950" cy="239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Text Box 5"/>
          <p:cNvSpPr txBox="1">
            <a:spLocks noChangeArrowheads="1"/>
          </p:cNvSpPr>
          <p:nvPr/>
        </p:nvSpPr>
        <p:spPr bwMode="auto">
          <a:xfrm>
            <a:off x="1373188" y="5653088"/>
            <a:ext cx="68468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</a:rPr>
              <a:t>While providing isolation, it is desirable to use </a:t>
            </a:r>
          </a:p>
          <a:p>
            <a:r>
              <a:rPr lang="en-US" sz="2400">
                <a:solidFill>
                  <a:schemeClr val="accent2"/>
                </a:solidFill>
              </a:rPr>
              <a:t>resources as efficiently as possible</a:t>
            </a:r>
            <a:endParaRPr lang="en-US" sz="2400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24583" name="Rectangle 6"/>
          <p:cNvSpPr>
            <a:spLocks noChangeArrowheads="1"/>
          </p:cNvSpPr>
          <p:nvPr/>
        </p:nvSpPr>
        <p:spPr bwMode="auto">
          <a:xfrm>
            <a:off x="1308100" y="5422900"/>
            <a:ext cx="6959600" cy="1150938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Text Box 7"/>
          <p:cNvSpPr txBox="1">
            <a:spLocks noChangeArrowheads="1"/>
          </p:cNvSpPr>
          <p:nvPr/>
        </p:nvSpPr>
        <p:spPr bwMode="auto">
          <a:xfrm>
            <a:off x="1539875" y="5160963"/>
            <a:ext cx="166846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Principle 3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A9EBD1B-FB74-4A19-84B2-3F80825ED7DA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Principles for QoS Guarantees (more)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39850"/>
            <a:ext cx="7772400" cy="855663"/>
          </a:xfrm>
        </p:spPr>
        <p:txBody>
          <a:bodyPr/>
          <a:lstStyle/>
          <a:p>
            <a:r>
              <a:rPr lang="en-US" i="1" smtClean="0"/>
              <a:t>Basic fact of life:</a:t>
            </a:r>
            <a:r>
              <a:rPr lang="en-US" smtClean="0"/>
              <a:t> can not support traffic demands beyond link capacity</a:t>
            </a:r>
            <a:endParaRPr lang="en-US" smtClean="0">
              <a:solidFill>
                <a:schemeClr val="accent2"/>
              </a:solidFill>
            </a:endParaRPr>
          </a:p>
        </p:txBody>
      </p:sp>
      <p:pic>
        <p:nvPicPr>
          <p:cNvPr id="25605" name="Picture 4" descr="655 Overloaded Lin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8225" y="2185988"/>
            <a:ext cx="4416425" cy="255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847725" y="5368925"/>
            <a:ext cx="77247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</a:rPr>
              <a:t>Call Admission: flow declares its needs, network may </a:t>
            </a:r>
          </a:p>
          <a:p>
            <a:r>
              <a:rPr lang="en-US" sz="2400">
                <a:solidFill>
                  <a:schemeClr val="accent2"/>
                </a:solidFill>
              </a:rPr>
              <a:t>block call (e.g., busy signal) if it cannot meet needs</a:t>
            </a:r>
            <a:endParaRPr lang="en-US" sz="240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25607" name="Rectangle 6"/>
          <p:cNvSpPr>
            <a:spLocks noChangeArrowheads="1"/>
          </p:cNvSpPr>
          <p:nvPr/>
        </p:nvSpPr>
        <p:spPr bwMode="auto">
          <a:xfrm>
            <a:off x="763588" y="5140325"/>
            <a:ext cx="7829550" cy="1150938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Text Box 7"/>
          <p:cNvSpPr txBox="1">
            <a:spLocks noChangeArrowheads="1"/>
          </p:cNvSpPr>
          <p:nvPr/>
        </p:nvSpPr>
        <p:spPr bwMode="auto">
          <a:xfrm>
            <a:off x="1036638" y="4919663"/>
            <a:ext cx="1668462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Principle 4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734A15A-134C-4E54-AE04-6DDFB4BCF9C7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615950" y="363538"/>
            <a:ext cx="7772400" cy="871537"/>
          </a:xfrm>
        </p:spPr>
        <p:txBody>
          <a:bodyPr/>
          <a:lstStyle/>
          <a:p>
            <a:pPr algn="l"/>
            <a:r>
              <a:rPr lang="en-US" smtClean="0"/>
              <a:t>Summary of QoS Principles </a:t>
            </a:r>
          </a:p>
        </p:txBody>
      </p:sp>
      <p:pic>
        <p:nvPicPr>
          <p:cNvPr id="26628" name="Picture 3" descr="656 Four Pilla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68438" y="1377950"/>
            <a:ext cx="5756275" cy="373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881063" y="5630863"/>
            <a:ext cx="7370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Let’s next look at mechanisms for achieving this ….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305800" y="6400800"/>
            <a:ext cx="625475" cy="457200"/>
          </a:xfrm>
          <a:noFill/>
        </p:spPr>
        <p:txBody>
          <a:bodyPr/>
          <a:lstStyle/>
          <a:p>
            <a:fld id="{F8732BC4-4CA1-4AAF-8206-863F83BCADA4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Course Objectives	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39850"/>
            <a:ext cx="8085138" cy="4908550"/>
          </a:xfrm>
        </p:spPr>
        <p:txBody>
          <a:bodyPr/>
          <a:lstStyle/>
          <a:p>
            <a:r>
              <a:rPr lang="en-US" dirty="0" smtClean="0"/>
              <a:t>Understand fundamentals of networked multimedia systems</a:t>
            </a:r>
          </a:p>
          <a:p>
            <a:endParaRPr lang="en-US" dirty="0" smtClean="0"/>
          </a:p>
          <a:p>
            <a:r>
              <a:rPr lang="en-US" dirty="0" smtClean="0"/>
              <a:t>Know current research issues in multimedia systems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Develop research skills through hands-on experiences (term projects)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dirty="0" smtClean="0"/>
              <a:t>Have fun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31A83B3-FE7D-46E3-A5E9-2B367DA688BD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Scheduling And Policing Mechanisms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39850"/>
            <a:ext cx="8262938" cy="1887538"/>
          </a:xfrm>
        </p:spPr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scheduling:</a:t>
            </a:r>
            <a:r>
              <a:rPr lang="en-US" smtClean="0"/>
              <a:t> choose next packet to send on link</a:t>
            </a:r>
          </a:p>
          <a:p>
            <a:r>
              <a:rPr lang="en-US" smtClean="0">
                <a:solidFill>
                  <a:srgbClr val="FF0000"/>
                </a:solidFill>
              </a:rPr>
              <a:t>FIFO (first in first out) scheduling:</a:t>
            </a:r>
            <a:r>
              <a:rPr lang="en-US" smtClean="0"/>
              <a:t> send in order of arrival to queue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discard policy:</a:t>
            </a:r>
            <a:r>
              <a:rPr lang="en-US" smtClean="0"/>
              <a:t> if packet arrives to full queue: who to discard?</a:t>
            </a:r>
          </a:p>
          <a:p>
            <a:pPr lvl="2"/>
            <a:r>
              <a:rPr lang="en-US" smtClean="0"/>
              <a:t>Tail drop: drop arriving packet</a:t>
            </a:r>
          </a:p>
          <a:p>
            <a:pPr lvl="2"/>
            <a:r>
              <a:rPr lang="en-US" smtClean="0"/>
              <a:t>priority: drop/remove on priority basis</a:t>
            </a:r>
          </a:p>
          <a:p>
            <a:pPr lvl="2"/>
            <a:r>
              <a:rPr lang="en-US" smtClean="0"/>
              <a:t>random: drop/remove randomly</a:t>
            </a:r>
          </a:p>
        </p:txBody>
      </p:sp>
      <p:pic>
        <p:nvPicPr>
          <p:cNvPr id="27653" name="Picture 4" descr="661 FIF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85988" y="4716463"/>
            <a:ext cx="4816475" cy="167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653AF0E-D695-4A00-BC8D-8B1B3CF80422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Scheduling Policies: more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6263" y="1289050"/>
            <a:ext cx="7772400" cy="2114550"/>
          </a:xfrm>
        </p:spPr>
        <p:txBody>
          <a:bodyPr/>
          <a:lstStyle/>
          <a:p>
            <a:pPr>
              <a:buFont typeface="ZapfDingbats" pitchFamily="82" charset="2"/>
              <a:buNone/>
            </a:pPr>
            <a:r>
              <a:rPr lang="en-US" smtClean="0">
                <a:solidFill>
                  <a:srgbClr val="FF0000"/>
                </a:solidFill>
              </a:rPr>
              <a:t>Priority scheduling:</a:t>
            </a:r>
            <a:r>
              <a:rPr lang="en-US" smtClean="0"/>
              <a:t> transmit highest-priority queued packet </a:t>
            </a:r>
          </a:p>
          <a:p>
            <a:r>
              <a:rPr lang="en-US" smtClean="0"/>
              <a:t>multiple </a:t>
            </a:r>
            <a:r>
              <a:rPr lang="en-US" i="1" smtClean="0"/>
              <a:t>classes</a:t>
            </a:r>
            <a:r>
              <a:rPr lang="en-US" smtClean="0"/>
              <a:t>, with different priorities</a:t>
            </a:r>
          </a:p>
          <a:p>
            <a:pPr lvl="1"/>
            <a:r>
              <a:rPr lang="en-US" smtClean="0"/>
              <a:t>class may depend on marking or other header info, e.g. IP source/dest, port numbers, etc..</a:t>
            </a:r>
          </a:p>
        </p:txBody>
      </p:sp>
      <p:pic>
        <p:nvPicPr>
          <p:cNvPr id="28677" name="Picture 4" descr="663  2-Priority Queu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93938" y="3910013"/>
            <a:ext cx="363855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488CC07-8356-4D13-A17C-9519B6CDF60B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Scheduling Policies: still more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76350"/>
            <a:ext cx="7772400" cy="4908550"/>
          </a:xfrm>
          <a:noFill/>
        </p:spPr>
        <p:txBody>
          <a:bodyPr/>
          <a:lstStyle/>
          <a:p>
            <a:pPr>
              <a:buFont typeface="ZapfDingbats" pitchFamily="82" charset="2"/>
              <a:buNone/>
            </a:pPr>
            <a:r>
              <a:rPr lang="en-US" smtClean="0">
                <a:solidFill>
                  <a:srgbClr val="FF0000"/>
                </a:solidFill>
              </a:rPr>
              <a:t>Weighted Fair Queuing</a:t>
            </a:r>
            <a:r>
              <a:rPr lang="en-US" smtClean="0"/>
              <a:t>: </a:t>
            </a:r>
          </a:p>
          <a:p>
            <a:r>
              <a:rPr lang="en-US" smtClean="0"/>
              <a:t>generalized Round Robin</a:t>
            </a:r>
          </a:p>
          <a:p>
            <a:r>
              <a:rPr lang="en-US" smtClean="0"/>
              <a:t>each class gets weighted amount of service in each cycle</a:t>
            </a:r>
          </a:p>
        </p:txBody>
      </p:sp>
      <p:pic>
        <p:nvPicPr>
          <p:cNvPr id="29701" name="Picture 4" descr="666 WF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63" y="3859213"/>
            <a:ext cx="6719887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B4BDE67-62EB-41BB-AB8D-5FD6FE6D2C6C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Policing Mechanisms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9738" y="1339850"/>
            <a:ext cx="8280400" cy="4494213"/>
          </a:xfrm>
        </p:spPr>
        <p:txBody>
          <a:bodyPr/>
          <a:lstStyle/>
          <a:p>
            <a:pPr>
              <a:buFont typeface="ZapfDingbats" pitchFamily="82" charset="2"/>
              <a:buNone/>
            </a:pPr>
            <a:r>
              <a:rPr lang="en-US" sz="2800" u="sng" dirty="0" smtClean="0">
                <a:solidFill>
                  <a:srgbClr val="FF0000"/>
                </a:solidFill>
              </a:rPr>
              <a:t>Goal:</a:t>
            </a:r>
            <a:r>
              <a:rPr lang="en-US" dirty="0" smtClean="0"/>
              <a:t> limit traffic to not exceed declared parameters</a:t>
            </a:r>
          </a:p>
          <a:p>
            <a:pPr>
              <a:buFont typeface="ZapfDingbats" pitchFamily="82" charset="2"/>
              <a:buNone/>
            </a:pPr>
            <a:r>
              <a:rPr lang="en-US" dirty="0" smtClean="0"/>
              <a:t>Three common-used criteria: </a:t>
            </a:r>
          </a:p>
          <a:p>
            <a:r>
              <a:rPr lang="en-US" i="1" dirty="0" smtClean="0">
                <a:solidFill>
                  <a:schemeClr val="accent2"/>
                </a:solidFill>
              </a:rPr>
              <a:t>(Long term) Average Rate:</a:t>
            </a:r>
            <a:r>
              <a:rPr lang="en-US" b="1" dirty="0" smtClean="0"/>
              <a:t> </a:t>
            </a:r>
            <a:r>
              <a:rPr lang="en-US" dirty="0" smtClean="0"/>
              <a:t>how many </a:t>
            </a:r>
            <a:r>
              <a:rPr lang="en-US" dirty="0" err="1" smtClean="0"/>
              <a:t>pkts</a:t>
            </a:r>
            <a:r>
              <a:rPr lang="en-US" dirty="0" smtClean="0"/>
              <a:t> can be sent per unit time (in the long run)</a:t>
            </a:r>
          </a:p>
          <a:p>
            <a:pPr lvl="1"/>
            <a:r>
              <a:rPr lang="en-US" dirty="0" smtClean="0"/>
              <a:t>crucial question: what is the interval length: 100 packets per sec and 6000 packets per min (ppm)  have same average!</a:t>
            </a:r>
          </a:p>
          <a:p>
            <a:r>
              <a:rPr lang="en-US" i="1" dirty="0" smtClean="0">
                <a:solidFill>
                  <a:schemeClr val="accent2"/>
                </a:solidFill>
              </a:rPr>
              <a:t>Peak Rate:</a:t>
            </a:r>
            <a:r>
              <a:rPr lang="en-US" dirty="0" smtClean="0"/>
              <a:t> e.g., </a:t>
            </a:r>
          </a:p>
          <a:p>
            <a:pPr lvl="1"/>
            <a:r>
              <a:rPr lang="en-US" dirty="0" err="1" smtClean="0"/>
              <a:t>Avg</a:t>
            </a:r>
            <a:r>
              <a:rPr lang="en-US" dirty="0" smtClean="0"/>
              <a:t> rate: 6000 ppm </a:t>
            </a:r>
          </a:p>
          <a:p>
            <a:pPr lvl="1"/>
            <a:r>
              <a:rPr lang="en-US" dirty="0" smtClean="0"/>
              <a:t>Peak rate: 25 </a:t>
            </a:r>
            <a:r>
              <a:rPr lang="en-US" dirty="0" err="1" smtClean="0"/>
              <a:t>pps</a:t>
            </a:r>
            <a:r>
              <a:rPr lang="en-US" dirty="0" smtClean="0"/>
              <a:t> (= 1500 ppm) </a:t>
            </a:r>
          </a:p>
          <a:p>
            <a:r>
              <a:rPr lang="en-US" i="1" dirty="0" smtClean="0">
                <a:solidFill>
                  <a:schemeClr val="accent2"/>
                </a:solidFill>
              </a:rPr>
              <a:t>(Max.) Burst Size:</a:t>
            </a:r>
            <a:r>
              <a:rPr lang="en-US" dirty="0" smtClean="0"/>
              <a:t> max. number of </a:t>
            </a:r>
            <a:r>
              <a:rPr lang="en-US" dirty="0" err="1" smtClean="0"/>
              <a:t>pkts</a:t>
            </a:r>
            <a:r>
              <a:rPr lang="en-US" dirty="0" smtClean="0"/>
              <a:t> sent consecutively (with no intervening idle)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31AFBC3-EDF5-4345-8399-E5268ACCFBC5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Policing Mechanisms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01725"/>
            <a:ext cx="8043863" cy="5146675"/>
          </a:xfrm>
        </p:spPr>
        <p:txBody>
          <a:bodyPr/>
          <a:lstStyle/>
          <a:p>
            <a:pPr>
              <a:buFont typeface="ZapfDingbats" pitchFamily="82" charset="2"/>
              <a:buNone/>
            </a:pPr>
            <a:r>
              <a:rPr lang="en-US" sz="2800" u="sng" smtClean="0">
                <a:solidFill>
                  <a:srgbClr val="FF0000"/>
                </a:solidFill>
              </a:rPr>
              <a:t>Leaky Bucket:</a:t>
            </a:r>
            <a:r>
              <a:rPr lang="en-US" smtClean="0"/>
              <a:t> limit input to specified </a:t>
            </a:r>
            <a:r>
              <a:rPr lang="en-US" u="sng" smtClean="0"/>
              <a:t>Burst Size </a:t>
            </a:r>
            <a:r>
              <a:rPr lang="en-US" smtClean="0"/>
              <a:t>and </a:t>
            </a:r>
            <a:r>
              <a:rPr lang="en-US" u="sng" smtClean="0"/>
              <a:t>Average Rate</a:t>
            </a:r>
            <a:r>
              <a:rPr lang="en-US" smtClean="0"/>
              <a:t>. </a:t>
            </a:r>
          </a:p>
          <a:p>
            <a:pPr>
              <a:buFont typeface="ZapfDingbats" pitchFamily="82" charset="2"/>
              <a:buNone/>
            </a:pPr>
            <a:endParaRPr lang="en-US" smtClean="0"/>
          </a:p>
          <a:p>
            <a:pPr>
              <a:buFont typeface="ZapfDingbats" pitchFamily="82" charset="2"/>
              <a:buNone/>
            </a:pPr>
            <a:endParaRPr lang="en-US" smtClean="0"/>
          </a:p>
          <a:p>
            <a:pPr>
              <a:buFont typeface="ZapfDingbats" pitchFamily="82" charset="2"/>
              <a:buNone/>
            </a:pPr>
            <a:endParaRPr lang="en-US" smtClean="0"/>
          </a:p>
          <a:p>
            <a:pPr>
              <a:buFont typeface="ZapfDingbats" pitchFamily="82" charset="2"/>
              <a:buNone/>
            </a:pPr>
            <a:endParaRPr lang="en-US" smtClean="0"/>
          </a:p>
          <a:p>
            <a:pPr>
              <a:buFont typeface="ZapfDingbats" pitchFamily="82" charset="2"/>
              <a:buNone/>
            </a:pPr>
            <a:endParaRPr lang="en-US" smtClean="0"/>
          </a:p>
          <a:p>
            <a:r>
              <a:rPr lang="en-US" smtClean="0"/>
              <a:t>bucket can hold b tokens</a:t>
            </a:r>
          </a:p>
          <a:p>
            <a:r>
              <a:rPr lang="en-US" smtClean="0"/>
              <a:t>tokens generated at rate </a:t>
            </a:r>
            <a:r>
              <a:rPr lang="en-US" i="1" smtClean="0"/>
              <a:t>r token/sec</a:t>
            </a:r>
            <a:r>
              <a:rPr lang="en-US" smtClean="0"/>
              <a:t> unless bucket full</a:t>
            </a:r>
          </a:p>
          <a:p>
            <a:r>
              <a:rPr lang="en-US" smtClean="0">
                <a:solidFill>
                  <a:srgbClr val="FF0000"/>
                </a:solidFill>
              </a:rPr>
              <a:t>over interval of length t: number of packets admitted less than or equal to  (r t + b).</a:t>
            </a:r>
            <a:endParaRPr lang="en-US" smtClean="0"/>
          </a:p>
          <a:p>
            <a:endParaRPr lang="en-US" smtClean="0"/>
          </a:p>
        </p:txBody>
      </p:sp>
      <p:pic>
        <p:nvPicPr>
          <p:cNvPr id="31749" name="Picture 4" descr="667 Token buck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94075" y="1774825"/>
            <a:ext cx="4746625" cy="235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26CCD3F-FD46-47E0-88C8-AB16CB2AFA6B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Policing Mechanisms (more)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9913" y="1230313"/>
            <a:ext cx="7550150" cy="1708150"/>
          </a:xfrm>
        </p:spPr>
        <p:txBody>
          <a:bodyPr/>
          <a:lstStyle/>
          <a:p>
            <a:r>
              <a:rPr lang="en-US" sz="2000" smtClean="0"/>
              <a:t>Leaky bucket + WFQ </a:t>
            </a:r>
            <a:r>
              <a:rPr lang="en-US" sz="2000" smtClean="0">
                <a:sym typeface="Wingdings" pitchFamily="2" charset="2"/>
              </a:rPr>
              <a:t> </a:t>
            </a:r>
            <a:r>
              <a:rPr lang="en-US" sz="2000" smtClean="0"/>
              <a:t>provide guaranteed upper bound on delay, i.e., </a:t>
            </a:r>
            <a:r>
              <a:rPr lang="en-US" sz="2000" i="1" smtClean="0">
                <a:solidFill>
                  <a:srgbClr val="FF0000"/>
                </a:solidFill>
              </a:rPr>
              <a:t>QoS guarantee!  </a:t>
            </a:r>
            <a:r>
              <a:rPr lang="en-US" sz="2000" smtClean="0">
                <a:solidFill>
                  <a:srgbClr val="FF0000"/>
                </a:solidFill>
              </a:rPr>
              <a:t>How?</a:t>
            </a:r>
            <a:endParaRPr lang="en-US" sz="2000" smtClean="0"/>
          </a:p>
          <a:p>
            <a:pPr lvl="1"/>
            <a:r>
              <a:rPr lang="en-US" sz="1800" smtClean="0"/>
              <a:t>WFQ: guaranteed share of bandwidth</a:t>
            </a:r>
          </a:p>
          <a:p>
            <a:pPr lvl="1"/>
            <a:r>
              <a:rPr lang="en-US" sz="1800" smtClean="0"/>
              <a:t>Leaky bucket: limit max number of packets in queue  (burst)</a:t>
            </a:r>
          </a:p>
        </p:txBody>
      </p:sp>
      <p:pic>
        <p:nvPicPr>
          <p:cNvPr id="244740" name="Picture 4" descr="668 WFQ_and_tok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2650" y="2887663"/>
            <a:ext cx="3744913" cy="264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44789" name="Object 53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83038827"/>
              </p:ext>
            </p:extLst>
          </p:nvPr>
        </p:nvGraphicFramePr>
        <p:xfrm>
          <a:off x="5387975" y="3795713"/>
          <a:ext cx="2490788" cy="157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Equation" r:id="rId4" imgW="1003300" imgH="635000" progId="Equation.3">
                  <p:embed/>
                </p:oleObj>
              </mc:Choice>
              <mc:Fallback>
                <p:oleObj name="Equation" r:id="rId4" imgW="1003300" imgH="635000" progId="Equation.3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7975" y="3795713"/>
                        <a:ext cx="2490788" cy="1576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44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44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AF90F30-BBD4-4A8B-A224-D26B361BFEBB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657225" y="631825"/>
            <a:ext cx="7772400" cy="871538"/>
          </a:xfrm>
        </p:spPr>
        <p:txBody>
          <a:bodyPr/>
          <a:lstStyle/>
          <a:p>
            <a:pPr algn="l"/>
            <a:r>
              <a:rPr lang="en-US" smtClean="0"/>
              <a:t>IETF Integrated Services (IntServ)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9288" y="1766888"/>
            <a:ext cx="7772400" cy="1887537"/>
          </a:xfrm>
        </p:spPr>
        <p:txBody>
          <a:bodyPr/>
          <a:lstStyle/>
          <a:p>
            <a:r>
              <a:rPr lang="en-US" smtClean="0"/>
              <a:t>architecture for providing QoS </a:t>
            </a:r>
            <a:r>
              <a:rPr lang="en-US" u="sng" smtClean="0"/>
              <a:t>guarantees</a:t>
            </a:r>
            <a:r>
              <a:rPr lang="en-US" smtClean="0"/>
              <a:t> in IP networks for individual application sessions</a:t>
            </a:r>
          </a:p>
          <a:p>
            <a:r>
              <a:rPr lang="en-US" smtClean="0"/>
              <a:t>resource reservation: routers maintain state info of allocated resources, QoS req’s</a:t>
            </a:r>
          </a:p>
          <a:p>
            <a:r>
              <a:rPr lang="en-US" smtClean="0"/>
              <a:t>admit/deny new call setup requests: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55B8B56-DBB9-44B0-A85D-341F8CB9422F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3076" name="Freeform 2"/>
          <p:cNvSpPr>
            <a:spLocks/>
          </p:cNvSpPr>
          <p:nvPr/>
        </p:nvSpPr>
        <p:spPr bwMode="auto">
          <a:xfrm>
            <a:off x="3187700" y="3295650"/>
            <a:ext cx="1798638" cy="1674813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title"/>
          </p:nvPr>
        </p:nvSpPr>
        <p:spPr>
          <a:xfrm>
            <a:off x="400050" y="228600"/>
            <a:ext cx="8143875" cy="1143000"/>
          </a:xfrm>
        </p:spPr>
        <p:txBody>
          <a:bodyPr/>
          <a:lstStyle/>
          <a:p>
            <a:pPr algn="l"/>
            <a:r>
              <a:rPr lang="en-US" smtClean="0"/>
              <a:t>IntServ: QoS guarantee scenario</a:t>
            </a:r>
          </a:p>
        </p:txBody>
      </p:sp>
      <p:sp>
        <p:nvSpPr>
          <p:cNvPr id="3078" name="Freeform 4"/>
          <p:cNvSpPr>
            <a:spLocks/>
          </p:cNvSpPr>
          <p:nvPr/>
        </p:nvSpPr>
        <p:spPr bwMode="auto">
          <a:xfrm>
            <a:off x="746125" y="2162175"/>
            <a:ext cx="2381250" cy="1922463"/>
          </a:xfrm>
          <a:custGeom>
            <a:avLst/>
            <a:gdLst>
              <a:gd name="T0" fmla="*/ 2147483647 w 1340"/>
              <a:gd name="T1" fmla="*/ 2147483647 h 1191"/>
              <a:gd name="T2" fmla="*/ 2147483647 w 1340"/>
              <a:gd name="T3" fmla="*/ 2147483647 h 1191"/>
              <a:gd name="T4" fmla="*/ 2147483647 w 1340"/>
              <a:gd name="T5" fmla="*/ 2147483647 h 1191"/>
              <a:gd name="T6" fmla="*/ 2147483647 w 1340"/>
              <a:gd name="T7" fmla="*/ 2147483647 h 1191"/>
              <a:gd name="T8" fmla="*/ 2147483647 w 1340"/>
              <a:gd name="T9" fmla="*/ 2147483647 h 1191"/>
              <a:gd name="T10" fmla="*/ 2147483647 w 1340"/>
              <a:gd name="T11" fmla="*/ 2147483647 h 1191"/>
              <a:gd name="T12" fmla="*/ 2147483647 w 1340"/>
              <a:gd name="T13" fmla="*/ 2147483647 h 1191"/>
              <a:gd name="T14" fmla="*/ 2147483647 w 1340"/>
              <a:gd name="T15" fmla="*/ 2147483647 h 1191"/>
              <a:gd name="T16" fmla="*/ 2147483647 w 1340"/>
              <a:gd name="T17" fmla="*/ 2147483647 h 1191"/>
              <a:gd name="T18" fmla="*/ 2147483647 w 1340"/>
              <a:gd name="T19" fmla="*/ 2147483647 h 1191"/>
              <a:gd name="T20" fmla="*/ 2147483647 w 1340"/>
              <a:gd name="T21" fmla="*/ 2147483647 h 1191"/>
              <a:gd name="T22" fmla="*/ 2147483647 w 1340"/>
              <a:gd name="T23" fmla="*/ 2147483647 h 119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340"/>
              <a:gd name="T37" fmla="*/ 0 h 1191"/>
              <a:gd name="T38" fmla="*/ 1340 w 1340"/>
              <a:gd name="T39" fmla="*/ 1191 h 1191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00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Rectangle 5"/>
          <p:cNvSpPr>
            <a:spLocks noChangeArrowheads="1"/>
          </p:cNvSpPr>
          <p:nvPr/>
        </p:nvSpPr>
        <p:spPr bwMode="auto">
          <a:xfrm>
            <a:off x="1339850" y="4554538"/>
            <a:ext cx="6350" cy="2159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080" name="Group 6"/>
          <p:cNvGrpSpPr>
            <a:grpSpLocks/>
          </p:cNvGrpSpPr>
          <p:nvPr/>
        </p:nvGrpSpPr>
        <p:grpSpPr bwMode="auto">
          <a:xfrm rot="-5400000">
            <a:off x="2376487" y="3482976"/>
            <a:ext cx="98425" cy="298450"/>
            <a:chOff x="3842" y="406"/>
            <a:chExt cx="51" cy="167"/>
          </a:xfrm>
        </p:grpSpPr>
        <p:sp>
          <p:nvSpPr>
            <p:cNvPr id="3470" name="Oval 7"/>
            <p:cNvSpPr>
              <a:spLocks noChangeArrowheads="1"/>
            </p:cNvSpPr>
            <p:nvPr/>
          </p:nvSpPr>
          <p:spPr bwMode="auto">
            <a:xfrm>
              <a:off x="3842" y="406"/>
              <a:ext cx="47" cy="4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71" name="Oval 8"/>
            <p:cNvSpPr>
              <a:spLocks noChangeArrowheads="1"/>
            </p:cNvSpPr>
            <p:nvPr/>
          </p:nvSpPr>
          <p:spPr bwMode="auto">
            <a:xfrm>
              <a:off x="3844" y="466"/>
              <a:ext cx="47" cy="4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72" name="Oval 9"/>
            <p:cNvSpPr>
              <a:spLocks noChangeArrowheads="1"/>
            </p:cNvSpPr>
            <p:nvPr/>
          </p:nvSpPr>
          <p:spPr bwMode="auto">
            <a:xfrm>
              <a:off x="3846" y="526"/>
              <a:ext cx="47" cy="4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81" name="Line 10"/>
          <p:cNvSpPr>
            <a:spLocks noChangeShapeType="1"/>
          </p:cNvSpPr>
          <p:nvPr/>
        </p:nvSpPr>
        <p:spPr bwMode="auto">
          <a:xfrm>
            <a:off x="2149475" y="3286125"/>
            <a:ext cx="631825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082" name="Line 11"/>
          <p:cNvSpPr>
            <a:spLocks noChangeShapeType="1"/>
          </p:cNvSpPr>
          <p:nvPr/>
        </p:nvSpPr>
        <p:spPr bwMode="auto">
          <a:xfrm>
            <a:off x="2152650" y="3281363"/>
            <a:ext cx="3175" cy="1158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083" name="Line 12"/>
          <p:cNvSpPr>
            <a:spLocks noChangeShapeType="1"/>
          </p:cNvSpPr>
          <p:nvPr/>
        </p:nvSpPr>
        <p:spPr bwMode="auto">
          <a:xfrm>
            <a:off x="2784475" y="3279775"/>
            <a:ext cx="3175" cy="100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084" name="Line 13"/>
          <p:cNvSpPr>
            <a:spLocks noChangeShapeType="1"/>
          </p:cNvSpPr>
          <p:nvPr/>
        </p:nvSpPr>
        <p:spPr bwMode="auto">
          <a:xfrm>
            <a:off x="1377950" y="2620963"/>
            <a:ext cx="757238" cy="3317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085" name="Line 14"/>
          <p:cNvSpPr>
            <a:spLocks noChangeShapeType="1"/>
          </p:cNvSpPr>
          <p:nvPr/>
        </p:nvSpPr>
        <p:spPr bwMode="auto">
          <a:xfrm flipV="1">
            <a:off x="1406525" y="2978150"/>
            <a:ext cx="715963" cy="2619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086" name="Line 15"/>
          <p:cNvSpPr>
            <a:spLocks noChangeShapeType="1"/>
          </p:cNvSpPr>
          <p:nvPr/>
        </p:nvSpPr>
        <p:spPr bwMode="auto">
          <a:xfrm flipV="1">
            <a:off x="2455863" y="3081338"/>
            <a:ext cx="1587" cy="198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087" name="Freeform 16"/>
          <p:cNvSpPr>
            <a:spLocks/>
          </p:cNvSpPr>
          <p:nvPr/>
        </p:nvSpPr>
        <p:spPr bwMode="auto">
          <a:xfrm>
            <a:off x="5343525" y="4041775"/>
            <a:ext cx="2974975" cy="2219325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00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8" name="Line 17"/>
          <p:cNvSpPr>
            <a:spLocks noChangeShapeType="1"/>
          </p:cNvSpPr>
          <p:nvPr/>
        </p:nvSpPr>
        <p:spPr bwMode="auto">
          <a:xfrm>
            <a:off x="6567488" y="4849813"/>
            <a:ext cx="303212" cy="3857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089" name="Line 18"/>
          <p:cNvSpPr>
            <a:spLocks noChangeShapeType="1"/>
          </p:cNvSpPr>
          <p:nvPr/>
        </p:nvSpPr>
        <p:spPr bwMode="auto">
          <a:xfrm flipH="1">
            <a:off x="7362825" y="4846638"/>
            <a:ext cx="279400" cy="392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090" name="Oval 19"/>
          <p:cNvSpPr>
            <a:spLocks noChangeArrowheads="1"/>
          </p:cNvSpPr>
          <p:nvPr/>
        </p:nvSpPr>
        <p:spPr bwMode="auto">
          <a:xfrm rot="-5400000">
            <a:off x="6157119" y="5330031"/>
            <a:ext cx="63500" cy="65088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1" name="Oval 20"/>
          <p:cNvSpPr>
            <a:spLocks noChangeArrowheads="1"/>
          </p:cNvSpPr>
          <p:nvPr/>
        </p:nvSpPr>
        <p:spPr bwMode="auto">
          <a:xfrm rot="-5400000">
            <a:off x="6242051" y="5327650"/>
            <a:ext cx="63500" cy="66675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2" name="Oval 21"/>
          <p:cNvSpPr>
            <a:spLocks noChangeArrowheads="1"/>
          </p:cNvSpPr>
          <p:nvPr/>
        </p:nvSpPr>
        <p:spPr bwMode="auto">
          <a:xfrm rot="-5400000">
            <a:off x="6319837" y="5332413"/>
            <a:ext cx="61913" cy="65088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3" name="Line 22"/>
          <p:cNvSpPr>
            <a:spLocks noChangeShapeType="1"/>
          </p:cNvSpPr>
          <p:nvPr/>
        </p:nvSpPr>
        <p:spPr bwMode="auto">
          <a:xfrm rot="-5400000">
            <a:off x="6579394" y="5212557"/>
            <a:ext cx="60325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094" name="Line 23"/>
          <p:cNvSpPr>
            <a:spLocks noChangeShapeType="1"/>
          </p:cNvSpPr>
          <p:nvPr/>
        </p:nvSpPr>
        <p:spPr bwMode="auto">
          <a:xfrm rot="5400000" flipH="1">
            <a:off x="5953125" y="5203825"/>
            <a:ext cx="635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095" name="Line 24"/>
          <p:cNvSpPr>
            <a:spLocks noChangeShapeType="1"/>
          </p:cNvSpPr>
          <p:nvPr/>
        </p:nvSpPr>
        <p:spPr bwMode="auto">
          <a:xfrm rot="16200000" flipV="1">
            <a:off x="6299994" y="4864894"/>
            <a:ext cx="0" cy="627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096" name="Line 25"/>
          <p:cNvSpPr>
            <a:spLocks noChangeShapeType="1"/>
          </p:cNvSpPr>
          <p:nvPr/>
        </p:nvSpPr>
        <p:spPr bwMode="auto">
          <a:xfrm>
            <a:off x="6297613" y="4975225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097" name="Line 26"/>
          <p:cNvSpPr>
            <a:spLocks noChangeShapeType="1"/>
          </p:cNvSpPr>
          <p:nvPr/>
        </p:nvSpPr>
        <p:spPr bwMode="auto">
          <a:xfrm rot="5400000" flipH="1">
            <a:off x="7555706" y="5125244"/>
            <a:ext cx="6111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098" name="Line 27"/>
          <p:cNvSpPr>
            <a:spLocks noChangeShapeType="1"/>
          </p:cNvSpPr>
          <p:nvPr/>
        </p:nvSpPr>
        <p:spPr bwMode="auto">
          <a:xfrm rot="-5400000">
            <a:off x="7909719" y="5377656"/>
            <a:ext cx="0" cy="1031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099" name="Line 28"/>
          <p:cNvSpPr>
            <a:spLocks noChangeShapeType="1"/>
          </p:cNvSpPr>
          <p:nvPr/>
        </p:nvSpPr>
        <p:spPr bwMode="auto">
          <a:xfrm rot="-5400000">
            <a:off x="7899400" y="4908550"/>
            <a:ext cx="0" cy="8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grpSp>
        <p:nvGrpSpPr>
          <p:cNvPr id="3100" name="Group 29"/>
          <p:cNvGrpSpPr>
            <a:grpSpLocks/>
          </p:cNvGrpSpPr>
          <p:nvPr/>
        </p:nvGrpSpPr>
        <p:grpSpPr bwMode="auto">
          <a:xfrm>
            <a:off x="7472363" y="4606925"/>
            <a:ext cx="501650" cy="234950"/>
            <a:chOff x="3600" y="219"/>
            <a:chExt cx="360" cy="175"/>
          </a:xfrm>
        </p:grpSpPr>
        <p:sp>
          <p:nvSpPr>
            <p:cNvPr id="3457" name="Oval 30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8" name="Line 31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459" name="Line 32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460" name="Rectangle 33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fol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461" name="Oval 34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462" name="Group 35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3467" name="Line 3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68" name="Line 3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69" name="Line 3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grpSp>
          <p:nvGrpSpPr>
            <p:cNvPr id="3463" name="Group 39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3464" name="Line 4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65" name="Line 4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66" name="Line 4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</p:grpSp>
      <p:sp>
        <p:nvSpPr>
          <p:cNvPr id="3101" name="Line 43"/>
          <p:cNvSpPr>
            <a:spLocks noChangeShapeType="1"/>
          </p:cNvSpPr>
          <p:nvPr/>
        </p:nvSpPr>
        <p:spPr bwMode="auto">
          <a:xfrm flipV="1">
            <a:off x="6548438" y="4730750"/>
            <a:ext cx="931862" cy="714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102" name="Line 44"/>
          <p:cNvSpPr>
            <a:spLocks noChangeShapeType="1"/>
          </p:cNvSpPr>
          <p:nvPr/>
        </p:nvSpPr>
        <p:spPr bwMode="auto">
          <a:xfrm rot="-5400000">
            <a:off x="7446169" y="5584032"/>
            <a:ext cx="60325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103" name="Line 45"/>
          <p:cNvSpPr>
            <a:spLocks noChangeShapeType="1"/>
          </p:cNvSpPr>
          <p:nvPr/>
        </p:nvSpPr>
        <p:spPr bwMode="auto">
          <a:xfrm rot="5400000" flipH="1">
            <a:off x="6819900" y="5575300"/>
            <a:ext cx="635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104" name="Line 46"/>
          <p:cNvSpPr>
            <a:spLocks noChangeShapeType="1"/>
          </p:cNvSpPr>
          <p:nvPr/>
        </p:nvSpPr>
        <p:spPr bwMode="auto">
          <a:xfrm rot="16200000" flipV="1">
            <a:off x="7166769" y="5236369"/>
            <a:ext cx="0" cy="627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105" name="Line 47"/>
          <p:cNvSpPr>
            <a:spLocks noChangeShapeType="1"/>
          </p:cNvSpPr>
          <p:nvPr/>
        </p:nvSpPr>
        <p:spPr bwMode="auto">
          <a:xfrm>
            <a:off x="7164388" y="5346700"/>
            <a:ext cx="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106" name="Line 48"/>
          <p:cNvSpPr>
            <a:spLocks noChangeShapeType="1"/>
          </p:cNvSpPr>
          <p:nvPr/>
        </p:nvSpPr>
        <p:spPr bwMode="auto">
          <a:xfrm>
            <a:off x="3836988" y="3576638"/>
            <a:ext cx="485775" cy="207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107" name="Line 49"/>
          <p:cNvSpPr>
            <a:spLocks noChangeShapeType="1"/>
          </p:cNvSpPr>
          <p:nvPr/>
        </p:nvSpPr>
        <p:spPr bwMode="auto">
          <a:xfrm flipH="1">
            <a:off x="4356100" y="3913188"/>
            <a:ext cx="241300" cy="6810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108" name="Line 50"/>
          <p:cNvSpPr>
            <a:spLocks noChangeShapeType="1"/>
          </p:cNvSpPr>
          <p:nvPr/>
        </p:nvSpPr>
        <p:spPr bwMode="auto">
          <a:xfrm>
            <a:off x="3586163" y="3689350"/>
            <a:ext cx="0" cy="431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109" name="Line 51"/>
          <p:cNvSpPr>
            <a:spLocks noChangeShapeType="1"/>
          </p:cNvSpPr>
          <p:nvPr/>
        </p:nvSpPr>
        <p:spPr bwMode="auto">
          <a:xfrm>
            <a:off x="3611563" y="4337050"/>
            <a:ext cx="534987" cy="3683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110" name="Line 52"/>
          <p:cNvSpPr>
            <a:spLocks noChangeShapeType="1"/>
          </p:cNvSpPr>
          <p:nvPr/>
        </p:nvSpPr>
        <p:spPr bwMode="auto">
          <a:xfrm>
            <a:off x="4795838" y="4754563"/>
            <a:ext cx="1295400" cy="174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111" name="Line 53"/>
          <p:cNvSpPr>
            <a:spLocks noChangeShapeType="1"/>
          </p:cNvSpPr>
          <p:nvPr/>
        </p:nvSpPr>
        <p:spPr bwMode="auto">
          <a:xfrm flipH="1">
            <a:off x="3844925" y="3881438"/>
            <a:ext cx="560388" cy="384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112" name="Line 54"/>
          <p:cNvSpPr>
            <a:spLocks noChangeShapeType="1"/>
          </p:cNvSpPr>
          <p:nvPr/>
        </p:nvSpPr>
        <p:spPr bwMode="auto">
          <a:xfrm flipH="1">
            <a:off x="3854450" y="3321050"/>
            <a:ext cx="350838" cy="255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113" name="Line 55"/>
          <p:cNvSpPr>
            <a:spLocks noChangeShapeType="1"/>
          </p:cNvSpPr>
          <p:nvPr/>
        </p:nvSpPr>
        <p:spPr bwMode="auto">
          <a:xfrm flipH="1">
            <a:off x="4572000" y="3497263"/>
            <a:ext cx="201613" cy="176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114" name="Line 56"/>
          <p:cNvSpPr>
            <a:spLocks noChangeShapeType="1"/>
          </p:cNvSpPr>
          <p:nvPr/>
        </p:nvSpPr>
        <p:spPr bwMode="auto">
          <a:xfrm>
            <a:off x="2720975" y="2981325"/>
            <a:ext cx="601663" cy="5635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46841" name="Rectangle 57"/>
          <p:cNvSpPr>
            <a:spLocks noGrp="1" noChangeArrowheads="1"/>
          </p:cNvSpPr>
          <p:nvPr>
            <p:ph type="body" sz="half" idx="1"/>
          </p:nvPr>
        </p:nvSpPr>
        <p:spPr>
          <a:xfrm>
            <a:off x="3657600" y="1344613"/>
            <a:ext cx="5219700" cy="1828800"/>
          </a:xfrm>
          <a:noFill/>
        </p:spPr>
        <p:txBody>
          <a:bodyPr/>
          <a:lstStyle/>
          <a:p>
            <a:r>
              <a:rPr lang="en-US" sz="2400" smtClean="0">
                <a:solidFill>
                  <a:srgbClr val="FF0000"/>
                </a:solidFill>
              </a:rPr>
              <a:t>Resource reservation</a:t>
            </a:r>
            <a:endParaRPr lang="en-US" sz="2000" smtClean="0"/>
          </a:p>
          <a:p>
            <a:pPr lvl="1"/>
            <a:r>
              <a:rPr lang="en-US" sz="2000" smtClean="0"/>
              <a:t>call setup, signaling (RSVP)</a:t>
            </a:r>
          </a:p>
          <a:p>
            <a:pPr lvl="1"/>
            <a:r>
              <a:rPr lang="en-US" sz="2000" smtClean="0"/>
              <a:t>traffic, QoS declaration</a:t>
            </a:r>
          </a:p>
          <a:p>
            <a:pPr lvl="1"/>
            <a:r>
              <a:rPr lang="en-US" sz="2000" smtClean="0"/>
              <a:t>per-element admission control</a:t>
            </a:r>
            <a:endParaRPr lang="en-US" sz="1800" smtClean="0">
              <a:solidFill>
                <a:srgbClr val="FF0000"/>
              </a:solidFill>
            </a:endParaRPr>
          </a:p>
        </p:txBody>
      </p:sp>
      <p:grpSp>
        <p:nvGrpSpPr>
          <p:cNvPr id="3116" name="Group 58"/>
          <p:cNvGrpSpPr>
            <a:grpSpLocks/>
          </p:cNvGrpSpPr>
          <p:nvPr/>
        </p:nvGrpSpPr>
        <p:grpSpPr bwMode="auto">
          <a:xfrm>
            <a:off x="2117725" y="2820988"/>
            <a:ext cx="639763" cy="282575"/>
            <a:chOff x="1070" y="3199"/>
            <a:chExt cx="403" cy="178"/>
          </a:xfrm>
        </p:grpSpPr>
        <p:sp>
          <p:nvSpPr>
            <p:cNvPr id="3444" name="Oval 59"/>
            <p:cNvSpPr>
              <a:spLocks noChangeArrowheads="1"/>
            </p:cNvSpPr>
            <p:nvPr/>
          </p:nvSpPr>
          <p:spPr bwMode="auto">
            <a:xfrm>
              <a:off x="1073" y="3278"/>
              <a:ext cx="400" cy="9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5" name="Line 60"/>
            <p:cNvSpPr>
              <a:spLocks noChangeShapeType="1"/>
            </p:cNvSpPr>
            <p:nvPr/>
          </p:nvSpPr>
          <p:spPr bwMode="auto">
            <a:xfrm>
              <a:off x="10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446" name="Line 61"/>
            <p:cNvSpPr>
              <a:spLocks noChangeShapeType="1"/>
            </p:cNvSpPr>
            <p:nvPr/>
          </p:nvSpPr>
          <p:spPr bwMode="auto">
            <a:xfrm>
              <a:off x="14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447" name="Rectangle 62"/>
            <p:cNvSpPr>
              <a:spLocks noChangeArrowheads="1"/>
            </p:cNvSpPr>
            <p:nvPr/>
          </p:nvSpPr>
          <p:spPr bwMode="auto">
            <a:xfrm>
              <a:off x="1073" y="3270"/>
              <a:ext cx="397" cy="60"/>
            </a:xfrm>
            <a:prstGeom prst="rect">
              <a:avLst/>
            </a:prstGeom>
            <a:solidFill>
              <a:srgbClr val="FF0000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448" name="Oval 63"/>
            <p:cNvSpPr>
              <a:spLocks noChangeArrowheads="1"/>
            </p:cNvSpPr>
            <p:nvPr/>
          </p:nvSpPr>
          <p:spPr bwMode="auto">
            <a:xfrm>
              <a:off x="1070" y="3199"/>
              <a:ext cx="400" cy="11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449" name="Group 64"/>
            <p:cNvGrpSpPr>
              <a:grpSpLocks/>
            </p:cNvGrpSpPr>
            <p:nvPr/>
          </p:nvGrpSpPr>
          <p:grpSpPr bwMode="auto">
            <a:xfrm>
              <a:off x="1166" y="3224"/>
              <a:ext cx="198" cy="68"/>
              <a:chOff x="2848" y="848"/>
              <a:chExt cx="140" cy="98"/>
            </a:xfrm>
          </p:grpSpPr>
          <p:sp>
            <p:nvSpPr>
              <p:cNvPr id="3454" name="Line 6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55" name="Line 6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56" name="Line 6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grpSp>
          <p:nvGrpSpPr>
            <p:cNvPr id="3450" name="Group 68"/>
            <p:cNvGrpSpPr>
              <a:grpSpLocks/>
            </p:cNvGrpSpPr>
            <p:nvPr/>
          </p:nvGrpSpPr>
          <p:grpSpPr bwMode="auto">
            <a:xfrm flipV="1">
              <a:off x="1166" y="3223"/>
              <a:ext cx="198" cy="68"/>
              <a:chOff x="2848" y="848"/>
              <a:chExt cx="140" cy="98"/>
            </a:xfrm>
          </p:grpSpPr>
          <p:sp>
            <p:nvSpPr>
              <p:cNvPr id="3451" name="Line 6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52" name="Line 7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53" name="Line 7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</p:grpSp>
      <p:grpSp>
        <p:nvGrpSpPr>
          <p:cNvPr id="3117" name="Group 72"/>
          <p:cNvGrpSpPr>
            <a:grpSpLocks/>
          </p:cNvGrpSpPr>
          <p:nvPr/>
        </p:nvGrpSpPr>
        <p:grpSpPr bwMode="auto">
          <a:xfrm>
            <a:off x="3251200" y="3402013"/>
            <a:ext cx="639763" cy="282575"/>
            <a:chOff x="1070" y="3199"/>
            <a:chExt cx="403" cy="178"/>
          </a:xfrm>
        </p:grpSpPr>
        <p:sp>
          <p:nvSpPr>
            <p:cNvPr id="3431" name="Oval 73"/>
            <p:cNvSpPr>
              <a:spLocks noChangeArrowheads="1"/>
            </p:cNvSpPr>
            <p:nvPr/>
          </p:nvSpPr>
          <p:spPr bwMode="auto">
            <a:xfrm>
              <a:off x="1073" y="3278"/>
              <a:ext cx="400" cy="9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2" name="Line 74"/>
            <p:cNvSpPr>
              <a:spLocks noChangeShapeType="1"/>
            </p:cNvSpPr>
            <p:nvPr/>
          </p:nvSpPr>
          <p:spPr bwMode="auto">
            <a:xfrm>
              <a:off x="10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433" name="Line 75"/>
            <p:cNvSpPr>
              <a:spLocks noChangeShapeType="1"/>
            </p:cNvSpPr>
            <p:nvPr/>
          </p:nvSpPr>
          <p:spPr bwMode="auto">
            <a:xfrm>
              <a:off x="14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434" name="Rectangle 76"/>
            <p:cNvSpPr>
              <a:spLocks noChangeArrowheads="1"/>
            </p:cNvSpPr>
            <p:nvPr/>
          </p:nvSpPr>
          <p:spPr bwMode="auto">
            <a:xfrm>
              <a:off x="1073" y="3270"/>
              <a:ext cx="397" cy="60"/>
            </a:xfrm>
            <a:prstGeom prst="rect">
              <a:avLst/>
            </a:prstGeom>
            <a:solidFill>
              <a:srgbClr val="FF0000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435" name="Oval 77"/>
            <p:cNvSpPr>
              <a:spLocks noChangeArrowheads="1"/>
            </p:cNvSpPr>
            <p:nvPr/>
          </p:nvSpPr>
          <p:spPr bwMode="auto">
            <a:xfrm>
              <a:off x="1070" y="3199"/>
              <a:ext cx="400" cy="11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436" name="Group 78"/>
            <p:cNvGrpSpPr>
              <a:grpSpLocks/>
            </p:cNvGrpSpPr>
            <p:nvPr/>
          </p:nvGrpSpPr>
          <p:grpSpPr bwMode="auto">
            <a:xfrm>
              <a:off x="1166" y="3224"/>
              <a:ext cx="198" cy="68"/>
              <a:chOff x="2848" y="848"/>
              <a:chExt cx="140" cy="98"/>
            </a:xfrm>
          </p:grpSpPr>
          <p:sp>
            <p:nvSpPr>
              <p:cNvPr id="3441" name="Line 7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42" name="Line 8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43" name="Line 8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grpSp>
          <p:nvGrpSpPr>
            <p:cNvPr id="3437" name="Group 82"/>
            <p:cNvGrpSpPr>
              <a:grpSpLocks/>
            </p:cNvGrpSpPr>
            <p:nvPr/>
          </p:nvGrpSpPr>
          <p:grpSpPr bwMode="auto">
            <a:xfrm flipV="1">
              <a:off x="1166" y="3223"/>
              <a:ext cx="198" cy="68"/>
              <a:chOff x="2848" y="848"/>
              <a:chExt cx="140" cy="98"/>
            </a:xfrm>
          </p:grpSpPr>
          <p:sp>
            <p:nvSpPr>
              <p:cNvPr id="3438" name="Line 8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39" name="Line 8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40" name="Line 8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</p:grpSp>
      <p:grpSp>
        <p:nvGrpSpPr>
          <p:cNvPr id="3118" name="Group 86"/>
          <p:cNvGrpSpPr>
            <a:grpSpLocks/>
          </p:cNvGrpSpPr>
          <p:nvPr/>
        </p:nvGrpSpPr>
        <p:grpSpPr bwMode="auto">
          <a:xfrm>
            <a:off x="3270250" y="4116388"/>
            <a:ext cx="639763" cy="282575"/>
            <a:chOff x="1070" y="3199"/>
            <a:chExt cx="403" cy="178"/>
          </a:xfrm>
        </p:grpSpPr>
        <p:sp>
          <p:nvSpPr>
            <p:cNvPr id="3418" name="Oval 87"/>
            <p:cNvSpPr>
              <a:spLocks noChangeArrowheads="1"/>
            </p:cNvSpPr>
            <p:nvPr/>
          </p:nvSpPr>
          <p:spPr bwMode="auto">
            <a:xfrm>
              <a:off x="1073" y="3278"/>
              <a:ext cx="400" cy="9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19" name="Line 88"/>
            <p:cNvSpPr>
              <a:spLocks noChangeShapeType="1"/>
            </p:cNvSpPr>
            <p:nvPr/>
          </p:nvSpPr>
          <p:spPr bwMode="auto">
            <a:xfrm>
              <a:off x="10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420" name="Line 89"/>
            <p:cNvSpPr>
              <a:spLocks noChangeShapeType="1"/>
            </p:cNvSpPr>
            <p:nvPr/>
          </p:nvSpPr>
          <p:spPr bwMode="auto">
            <a:xfrm>
              <a:off x="14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421" name="Rectangle 90"/>
            <p:cNvSpPr>
              <a:spLocks noChangeArrowheads="1"/>
            </p:cNvSpPr>
            <p:nvPr/>
          </p:nvSpPr>
          <p:spPr bwMode="auto">
            <a:xfrm>
              <a:off x="1073" y="3270"/>
              <a:ext cx="397" cy="60"/>
            </a:xfrm>
            <a:prstGeom prst="rect">
              <a:avLst/>
            </a:prstGeom>
            <a:solidFill>
              <a:srgbClr val="FF0000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422" name="Oval 91"/>
            <p:cNvSpPr>
              <a:spLocks noChangeArrowheads="1"/>
            </p:cNvSpPr>
            <p:nvPr/>
          </p:nvSpPr>
          <p:spPr bwMode="auto">
            <a:xfrm>
              <a:off x="1070" y="3199"/>
              <a:ext cx="400" cy="11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423" name="Group 92"/>
            <p:cNvGrpSpPr>
              <a:grpSpLocks/>
            </p:cNvGrpSpPr>
            <p:nvPr/>
          </p:nvGrpSpPr>
          <p:grpSpPr bwMode="auto">
            <a:xfrm>
              <a:off x="1166" y="3224"/>
              <a:ext cx="198" cy="68"/>
              <a:chOff x="2848" y="848"/>
              <a:chExt cx="140" cy="98"/>
            </a:xfrm>
          </p:grpSpPr>
          <p:sp>
            <p:nvSpPr>
              <p:cNvPr id="3428" name="Line 9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29" name="Line 9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30" name="Line 9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grpSp>
          <p:nvGrpSpPr>
            <p:cNvPr id="3424" name="Group 96"/>
            <p:cNvGrpSpPr>
              <a:grpSpLocks/>
            </p:cNvGrpSpPr>
            <p:nvPr/>
          </p:nvGrpSpPr>
          <p:grpSpPr bwMode="auto">
            <a:xfrm flipV="1">
              <a:off x="1166" y="3223"/>
              <a:ext cx="198" cy="68"/>
              <a:chOff x="2848" y="848"/>
              <a:chExt cx="140" cy="98"/>
            </a:xfrm>
          </p:grpSpPr>
          <p:sp>
            <p:nvSpPr>
              <p:cNvPr id="3425" name="Line 9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26" name="Line 9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27" name="Line 9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</p:grpSp>
      <p:grpSp>
        <p:nvGrpSpPr>
          <p:cNvPr id="3119" name="Group 100"/>
          <p:cNvGrpSpPr>
            <a:grpSpLocks/>
          </p:cNvGrpSpPr>
          <p:nvPr/>
        </p:nvGrpSpPr>
        <p:grpSpPr bwMode="auto">
          <a:xfrm>
            <a:off x="4117975" y="4592638"/>
            <a:ext cx="639763" cy="282575"/>
            <a:chOff x="1070" y="3199"/>
            <a:chExt cx="403" cy="178"/>
          </a:xfrm>
        </p:grpSpPr>
        <p:sp>
          <p:nvSpPr>
            <p:cNvPr id="3405" name="Oval 101"/>
            <p:cNvSpPr>
              <a:spLocks noChangeArrowheads="1"/>
            </p:cNvSpPr>
            <p:nvPr/>
          </p:nvSpPr>
          <p:spPr bwMode="auto">
            <a:xfrm>
              <a:off x="1073" y="3278"/>
              <a:ext cx="400" cy="9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06" name="Line 102"/>
            <p:cNvSpPr>
              <a:spLocks noChangeShapeType="1"/>
            </p:cNvSpPr>
            <p:nvPr/>
          </p:nvSpPr>
          <p:spPr bwMode="auto">
            <a:xfrm>
              <a:off x="10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407" name="Line 103"/>
            <p:cNvSpPr>
              <a:spLocks noChangeShapeType="1"/>
            </p:cNvSpPr>
            <p:nvPr/>
          </p:nvSpPr>
          <p:spPr bwMode="auto">
            <a:xfrm>
              <a:off x="14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408" name="Rectangle 104"/>
            <p:cNvSpPr>
              <a:spLocks noChangeArrowheads="1"/>
            </p:cNvSpPr>
            <p:nvPr/>
          </p:nvSpPr>
          <p:spPr bwMode="auto">
            <a:xfrm>
              <a:off x="1073" y="3270"/>
              <a:ext cx="397" cy="60"/>
            </a:xfrm>
            <a:prstGeom prst="rect">
              <a:avLst/>
            </a:prstGeom>
            <a:solidFill>
              <a:srgbClr val="FF0000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409" name="Oval 105"/>
            <p:cNvSpPr>
              <a:spLocks noChangeArrowheads="1"/>
            </p:cNvSpPr>
            <p:nvPr/>
          </p:nvSpPr>
          <p:spPr bwMode="auto">
            <a:xfrm>
              <a:off x="1070" y="3199"/>
              <a:ext cx="400" cy="11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410" name="Group 106"/>
            <p:cNvGrpSpPr>
              <a:grpSpLocks/>
            </p:cNvGrpSpPr>
            <p:nvPr/>
          </p:nvGrpSpPr>
          <p:grpSpPr bwMode="auto">
            <a:xfrm>
              <a:off x="1166" y="3224"/>
              <a:ext cx="198" cy="68"/>
              <a:chOff x="2848" y="848"/>
              <a:chExt cx="140" cy="98"/>
            </a:xfrm>
          </p:grpSpPr>
          <p:sp>
            <p:nvSpPr>
              <p:cNvPr id="3415" name="Line 10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16" name="Line 10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17" name="Line 10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grpSp>
          <p:nvGrpSpPr>
            <p:cNvPr id="3411" name="Group 110"/>
            <p:cNvGrpSpPr>
              <a:grpSpLocks/>
            </p:cNvGrpSpPr>
            <p:nvPr/>
          </p:nvGrpSpPr>
          <p:grpSpPr bwMode="auto">
            <a:xfrm flipV="1">
              <a:off x="1166" y="3223"/>
              <a:ext cx="198" cy="68"/>
              <a:chOff x="2848" y="848"/>
              <a:chExt cx="140" cy="98"/>
            </a:xfrm>
          </p:grpSpPr>
          <p:sp>
            <p:nvSpPr>
              <p:cNvPr id="3412" name="Line 1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13" name="Line 1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14" name="Line 1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</p:grpSp>
      <p:grpSp>
        <p:nvGrpSpPr>
          <p:cNvPr id="3120" name="Group 114"/>
          <p:cNvGrpSpPr>
            <a:grpSpLocks/>
          </p:cNvGrpSpPr>
          <p:nvPr/>
        </p:nvGrpSpPr>
        <p:grpSpPr bwMode="auto">
          <a:xfrm>
            <a:off x="5918200" y="4697413"/>
            <a:ext cx="639763" cy="282575"/>
            <a:chOff x="1070" y="3199"/>
            <a:chExt cx="403" cy="178"/>
          </a:xfrm>
        </p:grpSpPr>
        <p:sp>
          <p:nvSpPr>
            <p:cNvPr id="3392" name="Oval 115"/>
            <p:cNvSpPr>
              <a:spLocks noChangeArrowheads="1"/>
            </p:cNvSpPr>
            <p:nvPr/>
          </p:nvSpPr>
          <p:spPr bwMode="auto">
            <a:xfrm>
              <a:off x="1073" y="3278"/>
              <a:ext cx="400" cy="9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93" name="Line 116"/>
            <p:cNvSpPr>
              <a:spLocks noChangeShapeType="1"/>
            </p:cNvSpPr>
            <p:nvPr/>
          </p:nvSpPr>
          <p:spPr bwMode="auto">
            <a:xfrm>
              <a:off x="10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394" name="Line 117"/>
            <p:cNvSpPr>
              <a:spLocks noChangeShapeType="1"/>
            </p:cNvSpPr>
            <p:nvPr/>
          </p:nvSpPr>
          <p:spPr bwMode="auto">
            <a:xfrm>
              <a:off x="14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395" name="Rectangle 118"/>
            <p:cNvSpPr>
              <a:spLocks noChangeArrowheads="1"/>
            </p:cNvSpPr>
            <p:nvPr/>
          </p:nvSpPr>
          <p:spPr bwMode="auto">
            <a:xfrm>
              <a:off x="1073" y="3270"/>
              <a:ext cx="397" cy="60"/>
            </a:xfrm>
            <a:prstGeom prst="rect">
              <a:avLst/>
            </a:prstGeom>
            <a:solidFill>
              <a:srgbClr val="FF0000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396" name="Oval 119"/>
            <p:cNvSpPr>
              <a:spLocks noChangeArrowheads="1"/>
            </p:cNvSpPr>
            <p:nvPr/>
          </p:nvSpPr>
          <p:spPr bwMode="auto">
            <a:xfrm>
              <a:off x="1070" y="3199"/>
              <a:ext cx="400" cy="11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397" name="Group 120"/>
            <p:cNvGrpSpPr>
              <a:grpSpLocks/>
            </p:cNvGrpSpPr>
            <p:nvPr/>
          </p:nvGrpSpPr>
          <p:grpSpPr bwMode="auto">
            <a:xfrm>
              <a:off x="1166" y="3224"/>
              <a:ext cx="198" cy="68"/>
              <a:chOff x="2848" y="848"/>
              <a:chExt cx="140" cy="98"/>
            </a:xfrm>
          </p:grpSpPr>
          <p:sp>
            <p:nvSpPr>
              <p:cNvPr id="3402" name="Line 12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03" name="Line 12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04" name="Line 12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grpSp>
          <p:nvGrpSpPr>
            <p:cNvPr id="3398" name="Group 124"/>
            <p:cNvGrpSpPr>
              <a:grpSpLocks/>
            </p:cNvGrpSpPr>
            <p:nvPr/>
          </p:nvGrpSpPr>
          <p:grpSpPr bwMode="auto">
            <a:xfrm flipV="1">
              <a:off x="1166" y="3223"/>
              <a:ext cx="198" cy="68"/>
              <a:chOff x="2848" y="848"/>
              <a:chExt cx="140" cy="98"/>
            </a:xfrm>
          </p:grpSpPr>
          <p:sp>
            <p:nvSpPr>
              <p:cNvPr id="3399" name="Line 12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00" name="Line 12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01" name="Line 12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</p:grpSp>
      <p:grpSp>
        <p:nvGrpSpPr>
          <p:cNvPr id="3121" name="Group 128"/>
          <p:cNvGrpSpPr>
            <a:grpSpLocks/>
          </p:cNvGrpSpPr>
          <p:nvPr/>
        </p:nvGrpSpPr>
        <p:grpSpPr bwMode="auto">
          <a:xfrm>
            <a:off x="6775450" y="5087938"/>
            <a:ext cx="639763" cy="282575"/>
            <a:chOff x="1070" y="3199"/>
            <a:chExt cx="403" cy="178"/>
          </a:xfrm>
        </p:grpSpPr>
        <p:sp>
          <p:nvSpPr>
            <p:cNvPr id="3379" name="Oval 129"/>
            <p:cNvSpPr>
              <a:spLocks noChangeArrowheads="1"/>
            </p:cNvSpPr>
            <p:nvPr/>
          </p:nvSpPr>
          <p:spPr bwMode="auto">
            <a:xfrm>
              <a:off x="1073" y="3278"/>
              <a:ext cx="400" cy="9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" name="Line 130"/>
            <p:cNvSpPr>
              <a:spLocks noChangeShapeType="1"/>
            </p:cNvSpPr>
            <p:nvPr/>
          </p:nvSpPr>
          <p:spPr bwMode="auto">
            <a:xfrm>
              <a:off x="10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381" name="Line 131"/>
            <p:cNvSpPr>
              <a:spLocks noChangeShapeType="1"/>
            </p:cNvSpPr>
            <p:nvPr/>
          </p:nvSpPr>
          <p:spPr bwMode="auto">
            <a:xfrm>
              <a:off x="14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382" name="Rectangle 132"/>
            <p:cNvSpPr>
              <a:spLocks noChangeArrowheads="1"/>
            </p:cNvSpPr>
            <p:nvPr/>
          </p:nvSpPr>
          <p:spPr bwMode="auto">
            <a:xfrm>
              <a:off x="1073" y="3270"/>
              <a:ext cx="397" cy="60"/>
            </a:xfrm>
            <a:prstGeom prst="rect">
              <a:avLst/>
            </a:prstGeom>
            <a:solidFill>
              <a:srgbClr val="FF0000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383" name="Oval 133"/>
            <p:cNvSpPr>
              <a:spLocks noChangeArrowheads="1"/>
            </p:cNvSpPr>
            <p:nvPr/>
          </p:nvSpPr>
          <p:spPr bwMode="auto">
            <a:xfrm>
              <a:off x="1070" y="3199"/>
              <a:ext cx="400" cy="11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384" name="Group 134"/>
            <p:cNvGrpSpPr>
              <a:grpSpLocks/>
            </p:cNvGrpSpPr>
            <p:nvPr/>
          </p:nvGrpSpPr>
          <p:grpSpPr bwMode="auto">
            <a:xfrm>
              <a:off x="1166" y="3224"/>
              <a:ext cx="198" cy="68"/>
              <a:chOff x="2848" y="848"/>
              <a:chExt cx="140" cy="98"/>
            </a:xfrm>
          </p:grpSpPr>
          <p:sp>
            <p:nvSpPr>
              <p:cNvPr id="3389" name="Line 13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390" name="Line 13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391" name="Line 13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grpSp>
          <p:nvGrpSpPr>
            <p:cNvPr id="3385" name="Group 138"/>
            <p:cNvGrpSpPr>
              <a:grpSpLocks/>
            </p:cNvGrpSpPr>
            <p:nvPr/>
          </p:nvGrpSpPr>
          <p:grpSpPr bwMode="auto">
            <a:xfrm flipV="1">
              <a:off x="1166" y="3223"/>
              <a:ext cx="198" cy="68"/>
              <a:chOff x="2848" y="848"/>
              <a:chExt cx="140" cy="98"/>
            </a:xfrm>
          </p:grpSpPr>
          <p:sp>
            <p:nvSpPr>
              <p:cNvPr id="3386" name="Line 13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387" name="Line 14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388" name="Line 14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</p:grpSp>
      <p:grpSp>
        <p:nvGrpSpPr>
          <p:cNvPr id="3122" name="Group 142"/>
          <p:cNvGrpSpPr>
            <a:grpSpLocks/>
          </p:cNvGrpSpPr>
          <p:nvPr/>
        </p:nvGrpSpPr>
        <p:grpSpPr bwMode="auto">
          <a:xfrm>
            <a:off x="4252913" y="3629025"/>
            <a:ext cx="604837" cy="347663"/>
            <a:chOff x="3600" y="219"/>
            <a:chExt cx="360" cy="175"/>
          </a:xfrm>
        </p:grpSpPr>
        <p:sp>
          <p:nvSpPr>
            <p:cNvPr id="3366" name="Oval 143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67" name="Line 144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368" name="Line 145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369" name="Rectangle 146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fol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370" name="Oval 147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371" name="Group 148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3376" name="Line 14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377" name="Line 15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378" name="Line 15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grpSp>
          <p:nvGrpSpPr>
            <p:cNvPr id="3372" name="Group 152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3373" name="Line 15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374" name="Line 15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375" name="Line 15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</p:grpSp>
      <p:grpSp>
        <p:nvGrpSpPr>
          <p:cNvPr id="27" name="Group 156"/>
          <p:cNvGrpSpPr>
            <a:grpSpLocks/>
          </p:cNvGrpSpPr>
          <p:nvPr/>
        </p:nvGrpSpPr>
        <p:grpSpPr bwMode="auto">
          <a:xfrm>
            <a:off x="1390650" y="2305050"/>
            <a:ext cx="5895975" cy="3190875"/>
            <a:chOff x="876" y="1452"/>
            <a:chExt cx="3714" cy="2010"/>
          </a:xfrm>
        </p:grpSpPr>
        <p:sp>
          <p:nvSpPr>
            <p:cNvPr id="3360" name="Freeform 157"/>
            <p:cNvSpPr>
              <a:spLocks/>
            </p:cNvSpPr>
            <p:nvPr/>
          </p:nvSpPr>
          <p:spPr bwMode="auto">
            <a:xfrm>
              <a:off x="876" y="1452"/>
              <a:ext cx="3714" cy="2010"/>
            </a:xfrm>
            <a:custGeom>
              <a:avLst/>
              <a:gdLst>
                <a:gd name="T0" fmla="*/ 0 w 3666"/>
                <a:gd name="T1" fmla="*/ 0 h 1884"/>
                <a:gd name="T2" fmla="*/ 430 w 3666"/>
                <a:gd name="T3" fmla="*/ 211 h 1884"/>
                <a:gd name="T4" fmla="*/ 817 w 3666"/>
                <a:gd name="T5" fmla="*/ 211 h 1884"/>
                <a:gd name="T6" fmla="*/ 1173 w 3666"/>
                <a:gd name="T7" fmla="*/ 656 h 1884"/>
                <a:gd name="T8" fmla="*/ 1479 w 3666"/>
                <a:gd name="T9" fmla="*/ 656 h 1884"/>
                <a:gd name="T10" fmla="*/ 1485 w 3666"/>
                <a:gd name="T11" fmla="*/ 1202 h 1884"/>
                <a:gd name="T12" fmla="*/ 1797 w 3666"/>
                <a:gd name="T13" fmla="*/ 1509 h 1884"/>
                <a:gd name="T14" fmla="*/ 3325 w 3666"/>
                <a:gd name="T15" fmla="*/ 1501 h 1884"/>
                <a:gd name="T16" fmla="*/ 3562 w 3666"/>
                <a:gd name="T17" fmla="*/ 1857 h 1884"/>
                <a:gd name="T18" fmla="*/ 3812 w 3666"/>
                <a:gd name="T19" fmla="*/ 1857 h 1884"/>
                <a:gd name="T20" fmla="*/ 3812 w 3666"/>
                <a:gd name="T21" fmla="*/ 2287 h 188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666"/>
                <a:gd name="T34" fmla="*/ 0 h 1884"/>
                <a:gd name="T35" fmla="*/ 3666 w 3666"/>
                <a:gd name="T36" fmla="*/ 1884 h 188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666" h="1884">
                  <a:moveTo>
                    <a:pt x="0" y="0"/>
                  </a:moveTo>
                  <a:lnTo>
                    <a:pt x="414" y="174"/>
                  </a:lnTo>
                  <a:lnTo>
                    <a:pt x="786" y="174"/>
                  </a:lnTo>
                  <a:lnTo>
                    <a:pt x="1128" y="540"/>
                  </a:lnTo>
                  <a:lnTo>
                    <a:pt x="1422" y="540"/>
                  </a:lnTo>
                  <a:lnTo>
                    <a:pt x="1428" y="990"/>
                  </a:lnTo>
                  <a:lnTo>
                    <a:pt x="1728" y="1242"/>
                  </a:lnTo>
                  <a:lnTo>
                    <a:pt x="3198" y="1236"/>
                  </a:lnTo>
                  <a:lnTo>
                    <a:pt x="3426" y="1530"/>
                  </a:lnTo>
                  <a:lnTo>
                    <a:pt x="3666" y="1530"/>
                  </a:lnTo>
                  <a:lnTo>
                    <a:pt x="3666" y="1884"/>
                  </a:lnTo>
                </a:path>
              </a:pathLst>
            </a:custGeom>
            <a:noFill/>
            <a:ln w="57150">
              <a:solidFill>
                <a:schemeClr val="accent2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61" name="Line 158"/>
            <p:cNvSpPr>
              <a:spLocks noChangeShapeType="1"/>
            </p:cNvSpPr>
            <p:nvPr/>
          </p:nvSpPr>
          <p:spPr bwMode="auto">
            <a:xfrm flipH="1">
              <a:off x="1524" y="1614"/>
              <a:ext cx="6" cy="25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362" name="Line 159"/>
            <p:cNvSpPr>
              <a:spLocks noChangeShapeType="1"/>
            </p:cNvSpPr>
            <p:nvPr/>
          </p:nvSpPr>
          <p:spPr bwMode="auto">
            <a:xfrm flipH="1">
              <a:off x="2202" y="2028"/>
              <a:ext cx="6" cy="25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363" name="Line 160"/>
            <p:cNvSpPr>
              <a:spLocks noChangeShapeType="1"/>
            </p:cNvSpPr>
            <p:nvPr/>
          </p:nvSpPr>
          <p:spPr bwMode="auto">
            <a:xfrm flipH="1">
              <a:off x="2766" y="2778"/>
              <a:ext cx="6" cy="25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364" name="Line 161"/>
            <p:cNvSpPr>
              <a:spLocks noChangeShapeType="1"/>
            </p:cNvSpPr>
            <p:nvPr/>
          </p:nvSpPr>
          <p:spPr bwMode="auto">
            <a:xfrm flipH="1">
              <a:off x="3900" y="2790"/>
              <a:ext cx="6" cy="25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365" name="Line 162"/>
            <p:cNvSpPr>
              <a:spLocks noChangeShapeType="1"/>
            </p:cNvSpPr>
            <p:nvPr/>
          </p:nvSpPr>
          <p:spPr bwMode="auto">
            <a:xfrm flipH="1">
              <a:off x="4458" y="3072"/>
              <a:ext cx="6" cy="25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CA"/>
            </a:p>
          </p:txBody>
        </p:sp>
      </p:grpSp>
      <p:grpSp>
        <p:nvGrpSpPr>
          <p:cNvPr id="28" name="Group 163"/>
          <p:cNvGrpSpPr>
            <a:grpSpLocks/>
          </p:cNvGrpSpPr>
          <p:nvPr/>
        </p:nvGrpSpPr>
        <p:grpSpPr bwMode="auto">
          <a:xfrm>
            <a:off x="2401888" y="4624388"/>
            <a:ext cx="3284537" cy="1204912"/>
            <a:chOff x="1566" y="2913"/>
            <a:chExt cx="2016" cy="759"/>
          </a:xfrm>
        </p:grpSpPr>
        <p:sp>
          <p:nvSpPr>
            <p:cNvPr id="3353" name="Rectangle 164"/>
            <p:cNvSpPr>
              <a:spLocks noChangeArrowheads="1"/>
            </p:cNvSpPr>
            <p:nvPr/>
          </p:nvSpPr>
          <p:spPr bwMode="auto">
            <a:xfrm rot="-5401360">
              <a:off x="3004" y="2885"/>
              <a:ext cx="126" cy="186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54" name="Line 165"/>
            <p:cNvSpPr>
              <a:spLocks noChangeShapeType="1"/>
            </p:cNvSpPr>
            <p:nvPr/>
          </p:nvSpPr>
          <p:spPr bwMode="auto">
            <a:xfrm rot="-5401360">
              <a:off x="2954" y="2979"/>
              <a:ext cx="123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355" name="Line 166"/>
            <p:cNvSpPr>
              <a:spLocks noChangeShapeType="1"/>
            </p:cNvSpPr>
            <p:nvPr/>
          </p:nvSpPr>
          <p:spPr bwMode="auto">
            <a:xfrm rot="-5401360">
              <a:off x="2986" y="2976"/>
              <a:ext cx="123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356" name="Line 167"/>
            <p:cNvSpPr>
              <a:spLocks noChangeShapeType="1"/>
            </p:cNvSpPr>
            <p:nvPr/>
          </p:nvSpPr>
          <p:spPr bwMode="auto">
            <a:xfrm rot="-5401360">
              <a:off x="3022" y="2975"/>
              <a:ext cx="123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357" name="Line 168"/>
            <p:cNvSpPr>
              <a:spLocks noChangeShapeType="1"/>
            </p:cNvSpPr>
            <p:nvPr/>
          </p:nvSpPr>
          <p:spPr bwMode="auto">
            <a:xfrm rot="-5401360">
              <a:off x="3058" y="2975"/>
              <a:ext cx="123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358" name="Line 169"/>
            <p:cNvSpPr>
              <a:spLocks noChangeShapeType="1"/>
            </p:cNvSpPr>
            <p:nvPr/>
          </p:nvSpPr>
          <p:spPr bwMode="auto">
            <a:xfrm rot="-1213478">
              <a:off x="3167" y="2947"/>
              <a:ext cx="183" cy="69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359" name="Rectangle 170"/>
            <p:cNvSpPr>
              <a:spLocks noChangeArrowheads="1"/>
            </p:cNvSpPr>
            <p:nvPr/>
          </p:nvSpPr>
          <p:spPr bwMode="auto">
            <a:xfrm>
              <a:off x="1566" y="3108"/>
              <a:ext cx="2016" cy="5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742950" lvl="1" indent="-285750" algn="ctr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pitchFamily="82" charset="2"/>
                <a:buChar char="m"/>
              </a:pPr>
              <a:r>
                <a:rPr lang="en-US" sz="2000"/>
                <a:t>QoS-sensitive scheduling (e.g., WFQ)</a:t>
              </a:r>
              <a:endParaRPr 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3125" name="Group 171"/>
          <p:cNvGrpSpPr>
            <a:grpSpLocks/>
          </p:cNvGrpSpPr>
          <p:nvPr/>
        </p:nvGrpSpPr>
        <p:grpSpPr bwMode="auto">
          <a:xfrm>
            <a:off x="604838" y="1809750"/>
            <a:ext cx="1257300" cy="415925"/>
            <a:chOff x="3621" y="3265"/>
            <a:chExt cx="1776" cy="744"/>
          </a:xfrm>
        </p:grpSpPr>
        <p:pic>
          <p:nvPicPr>
            <p:cNvPr id="3349" name="Picture 172" descr="reel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621" y="3265"/>
              <a:ext cx="1776" cy="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50" name="Freeform 173"/>
            <p:cNvSpPr>
              <a:spLocks/>
            </p:cNvSpPr>
            <p:nvPr/>
          </p:nvSpPr>
          <p:spPr bwMode="auto">
            <a:xfrm>
              <a:off x="3972" y="3288"/>
              <a:ext cx="1401" cy="438"/>
            </a:xfrm>
            <a:custGeom>
              <a:avLst/>
              <a:gdLst>
                <a:gd name="T0" fmla="*/ 0 w 1401"/>
                <a:gd name="T1" fmla="*/ 6 h 438"/>
                <a:gd name="T2" fmla="*/ 27 w 1401"/>
                <a:gd name="T3" fmla="*/ 384 h 438"/>
                <a:gd name="T4" fmla="*/ 114 w 1401"/>
                <a:gd name="T5" fmla="*/ 381 h 438"/>
                <a:gd name="T6" fmla="*/ 132 w 1401"/>
                <a:gd name="T7" fmla="*/ 357 h 438"/>
                <a:gd name="T8" fmla="*/ 210 w 1401"/>
                <a:gd name="T9" fmla="*/ 402 h 438"/>
                <a:gd name="T10" fmla="*/ 450 w 1401"/>
                <a:gd name="T11" fmla="*/ 384 h 438"/>
                <a:gd name="T12" fmla="*/ 486 w 1401"/>
                <a:gd name="T13" fmla="*/ 393 h 438"/>
                <a:gd name="T14" fmla="*/ 690 w 1401"/>
                <a:gd name="T15" fmla="*/ 417 h 438"/>
                <a:gd name="T16" fmla="*/ 1074 w 1401"/>
                <a:gd name="T17" fmla="*/ 438 h 438"/>
                <a:gd name="T18" fmla="*/ 1401 w 1401"/>
                <a:gd name="T19" fmla="*/ 420 h 438"/>
                <a:gd name="T20" fmla="*/ 1392 w 1401"/>
                <a:gd name="T21" fmla="*/ 165 h 438"/>
                <a:gd name="T22" fmla="*/ 291 w 1401"/>
                <a:gd name="T23" fmla="*/ 0 h 438"/>
                <a:gd name="T24" fmla="*/ 0 w 1401"/>
                <a:gd name="T25" fmla="*/ 6 h 43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401"/>
                <a:gd name="T40" fmla="*/ 0 h 438"/>
                <a:gd name="T41" fmla="*/ 1401 w 1401"/>
                <a:gd name="T42" fmla="*/ 438 h 43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401" h="438">
                  <a:moveTo>
                    <a:pt x="0" y="6"/>
                  </a:moveTo>
                  <a:lnTo>
                    <a:pt x="27" y="384"/>
                  </a:lnTo>
                  <a:lnTo>
                    <a:pt x="114" y="381"/>
                  </a:lnTo>
                  <a:lnTo>
                    <a:pt x="132" y="357"/>
                  </a:lnTo>
                  <a:lnTo>
                    <a:pt x="210" y="402"/>
                  </a:lnTo>
                  <a:lnTo>
                    <a:pt x="450" y="384"/>
                  </a:lnTo>
                  <a:lnTo>
                    <a:pt x="486" y="393"/>
                  </a:lnTo>
                  <a:lnTo>
                    <a:pt x="690" y="417"/>
                  </a:lnTo>
                  <a:lnTo>
                    <a:pt x="1074" y="438"/>
                  </a:lnTo>
                  <a:lnTo>
                    <a:pt x="1401" y="420"/>
                  </a:lnTo>
                  <a:lnTo>
                    <a:pt x="1392" y="165"/>
                  </a:lnTo>
                  <a:lnTo>
                    <a:pt x="291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51" name="Freeform 174"/>
            <p:cNvSpPr>
              <a:spLocks/>
            </p:cNvSpPr>
            <p:nvPr/>
          </p:nvSpPr>
          <p:spPr bwMode="auto">
            <a:xfrm>
              <a:off x="4242" y="3858"/>
              <a:ext cx="999" cy="123"/>
            </a:xfrm>
            <a:custGeom>
              <a:avLst/>
              <a:gdLst>
                <a:gd name="T0" fmla="*/ 0 w 999"/>
                <a:gd name="T1" fmla="*/ 6 h 123"/>
                <a:gd name="T2" fmla="*/ 717 w 999"/>
                <a:gd name="T3" fmla="*/ 12 h 123"/>
                <a:gd name="T4" fmla="*/ 744 w 999"/>
                <a:gd name="T5" fmla="*/ 36 h 123"/>
                <a:gd name="T6" fmla="*/ 801 w 999"/>
                <a:gd name="T7" fmla="*/ 42 h 123"/>
                <a:gd name="T8" fmla="*/ 876 w 999"/>
                <a:gd name="T9" fmla="*/ 6 h 123"/>
                <a:gd name="T10" fmla="*/ 933 w 999"/>
                <a:gd name="T11" fmla="*/ 0 h 123"/>
                <a:gd name="T12" fmla="*/ 981 w 999"/>
                <a:gd name="T13" fmla="*/ 15 h 123"/>
                <a:gd name="T14" fmla="*/ 999 w 999"/>
                <a:gd name="T15" fmla="*/ 51 h 123"/>
                <a:gd name="T16" fmla="*/ 987 w 999"/>
                <a:gd name="T17" fmla="*/ 123 h 123"/>
                <a:gd name="T18" fmla="*/ 18 w 999"/>
                <a:gd name="T19" fmla="*/ 120 h 123"/>
                <a:gd name="T20" fmla="*/ 0 w 999"/>
                <a:gd name="T21" fmla="*/ 6 h 12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999"/>
                <a:gd name="T34" fmla="*/ 0 h 123"/>
                <a:gd name="T35" fmla="*/ 999 w 999"/>
                <a:gd name="T36" fmla="*/ 123 h 12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999" h="123">
                  <a:moveTo>
                    <a:pt x="0" y="6"/>
                  </a:moveTo>
                  <a:lnTo>
                    <a:pt x="717" y="12"/>
                  </a:lnTo>
                  <a:lnTo>
                    <a:pt x="744" y="36"/>
                  </a:lnTo>
                  <a:lnTo>
                    <a:pt x="801" y="42"/>
                  </a:lnTo>
                  <a:lnTo>
                    <a:pt x="876" y="6"/>
                  </a:lnTo>
                  <a:lnTo>
                    <a:pt x="933" y="0"/>
                  </a:lnTo>
                  <a:lnTo>
                    <a:pt x="981" y="15"/>
                  </a:lnTo>
                  <a:lnTo>
                    <a:pt x="999" y="51"/>
                  </a:lnTo>
                  <a:lnTo>
                    <a:pt x="987" y="123"/>
                  </a:lnTo>
                  <a:lnTo>
                    <a:pt x="18" y="12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3352" name="Picture 175" descr="video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83" y="3400"/>
              <a:ext cx="889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3074" name="Object 176"/>
          <p:cNvGraphicFramePr>
            <a:graphicFrameLocks noChangeAspect="1"/>
          </p:cNvGraphicFramePr>
          <p:nvPr/>
        </p:nvGraphicFramePr>
        <p:xfrm>
          <a:off x="1065213" y="2084388"/>
          <a:ext cx="404812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Clip" r:id="rId5" imgW="857160" imgH="1324080" progId="">
                  <p:embed/>
                </p:oleObj>
              </mc:Choice>
              <mc:Fallback>
                <p:oleObj name="Clip" r:id="rId5" imgW="857160" imgH="1324080" progId="">
                  <p:embed/>
                  <p:pic>
                    <p:nvPicPr>
                      <p:cNvPr id="0" name="Object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2084388"/>
                        <a:ext cx="404812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26" name="Group 177"/>
          <p:cNvGrpSpPr>
            <a:grpSpLocks/>
          </p:cNvGrpSpPr>
          <p:nvPr/>
        </p:nvGrpSpPr>
        <p:grpSpPr bwMode="auto">
          <a:xfrm>
            <a:off x="1939925" y="3343275"/>
            <a:ext cx="314325" cy="542925"/>
            <a:chOff x="1054" y="3290"/>
            <a:chExt cx="238" cy="366"/>
          </a:xfrm>
        </p:grpSpPr>
        <p:sp>
          <p:nvSpPr>
            <p:cNvPr id="3300" name="Freeform 178"/>
            <p:cNvSpPr>
              <a:spLocks/>
            </p:cNvSpPr>
            <p:nvPr/>
          </p:nvSpPr>
          <p:spPr bwMode="auto">
            <a:xfrm>
              <a:off x="1172" y="3574"/>
              <a:ext cx="120" cy="82"/>
            </a:xfrm>
            <a:custGeom>
              <a:avLst/>
              <a:gdLst>
                <a:gd name="T0" fmla="*/ 0 w 720"/>
                <a:gd name="T1" fmla="*/ 2 h 490"/>
                <a:gd name="T2" fmla="*/ 0 w 720"/>
                <a:gd name="T3" fmla="*/ 2 h 490"/>
                <a:gd name="T4" fmla="*/ 0 w 720"/>
                <a:gd name="T5" fmla="*/ 2 h 490"/>
                <a:gd name="T6" fmla="*/ 0 w 720"/>
                <a:gd name="T7" fmla="*/ 2 h 490"/>
                <a:gd name="T8" fmla="*/ 0 w 720"/>
                <a:gd name="T9" fmla="*/ 2 h 490"/>
                <a:gd name="T10" fmla="*/ 1 w 720"/>
                <a:gd name="T11" fmla="*/ 2 h 490"/>
                <a:gd name="T12" fmla="*/ 1 w 720"/>
                <a:gd name="T13" fmla="*/ 2 h 490"/>
                <a:gd name="T14" fmla="*/ 1 w 720"/>
                <a:gd name="T15" fmla="*/ 2 h 490"/>
                <a:gd name="T16" fmla="*/ 1 w 720"/>
                <a:gd name="T17" fmla="*/ 2 h 490"/>
                <a:gd name="T18" fmla="*/ 2 w 720"/>
                <a:gd name="T19" fmla="*/ 2 h 490"/>
                <a:gd name="T20" fmla="*/ 2 w 720"/>
                <a:gd name="T21" fmla="*/ 2 h 490"/>
                <a:gd name="T22" fmla="*/ 3 w 720"/>
                <a:gd name="T23" fmla="*/ 2 h 490"/>
                <a:gd name="T24" fmla="*/ 3 w 720"/>
                <a:gd name="T25" fmla="*/ 1 h 490"/>
                <a:gd name="T26" fmla="*/ 3 w 720"/>
                <a:gd name="T27" fmla="*/ 1 h 490"/>
                <a:gd name="T28" fmla="*/ 3 w 720"/>
                <a:gd name="T29" fmla="*/ 1 h 490"/>
                <a:gd name="T30" fmla="*/ 3 w 720"/>
                <a:gd name="T31" fmla="*/ 1 h 490"/>
                <a:gd name="T32" fmla="*/ 3 w 720"/>
                <a:gd name="T33" fmla="*/ 1 h 490"/>
                <a:gd name="T34" fmla="*/ 3 w 720"/>
                <a:gd name="T35" fmla="*/ 1 h 490"/>
                <a:gd name="T36" fmla="*/ 3 w 720"/>
                <a:gd name="T37" fmla="*/ 1 h 490"/>
                <a:gd name="T38" fmla="*/ 3 w 720"/>
                <a:gd name="T39" fmla="*/ 1 h 490"/>
                <a:gd name="T40" fmla="*/ 3 w 720"/>
                <a:gd name="T41" fmla="*/ 1 h 490"/>
                <a:gd name="T42" fmla="*/ 3 w 720"/>
                <a:gd name="T43" fmla="*/ 1 h 490"/>
                <a:gd name="T44" fmla="*/ 3 w 720"/>
                <a:gd name="T45" fmla="*/ 1 h 490"/>
                <a:gd name="T46" fmla="*/ 2 w 720"/>
                <a:gd name="T47" fmla="*/ 0 h 490"/>
                <a:gd name="T48" fmla="*/ 2 w 720"/>
                <a:gd name="T49" fmla="*/ 0 h 490"/>
                <a:gd name="T50" fmla="*/ 2 w 720"/>
                <a:gd name="T51" fmla="*/ 0 h 490"/>
                <a:gd name="T52" fmla="*/ 2 w 720"/>
                <a:gd name="T53" fmla="*/ 0 h 490"/>
                <a:gd name="T54" fmla="*/ 2 w 720"/>
                <a:gd name="T55" fmla="*/ 0 h 490"/>
                <a:gd name="T56" fmla="*/ 2 w 720"/>
                <a:gd name="T57" fmla="*/ 0 h 490"/>
                <a:gd name="T58" fmla="*/ 2 w 720"/>
                <a:gd name="T59" fmla="*/ 0 h 490"/>
                <a:gd name="T60" fmla="*/ 2 w 720"/>
                <a:gd name="T61" fmla="*/ 0 h 490"/>
                <a:gd name="T62" fmla="*/ 2 w 720"/>
                <a:gd name="T63" fmla="*/ 0 h 490"/>
                <a:gd name="T64" fmla="*/ 2 w 720"/>
                <a:gd name="T65" fmla="*/ 0 h 490"/>
                <a:gd name="T66" fmla="*/ 2 w 720"/>
                <a:gd name="T67" fmla="*/ 0 h 490"/>
                <a:gd name="T68" fmla="*/ 2 w 720"/>
                <a:gd name="T69" fmla="*/ 0 h 490"/>
                <a:gd name="T70" fmla="*/ 1 w 720"/>
                <a:gd name="T71" fmla="*/ 1 h 490"/>
                <a:gd name="T72" fmla="*/ 1 w 720"/>
                <a:gd name="T73" fmla="*/ 1 h 490"/>
                <a:gd name="T74" fmla="*/ 1 w 720"/>
                <a:gd name="T75" fmla="*/ 1 h 490"/>
                <a:gd name="T76" fmla="*/ 1 w 720"/>
                <a:gd name="T77" fmla="*/ 1 h 490"/>
                <a:gd name="T78" fmla="*/ 0 w 720"/>
                <a:gd name="T79" fmla="*/ 1 h 490"/>
                <a:gd name="T80" fmla="*/ 0 w 720"/>
                <a:gd name="T81" fmla="*/ 1 h 490"/>
                <a:gd name="T82" fmla="*/ 0 w 720"/>
                <a:gd name="T83" fmla="*/ 1 h 490"/>
                <a:gd name="T84" fmla="*/ 0 w 720"/>
                <a:gd name="T85" fmla="*/ 1 h 490"/>
                <a:gd name="T86" fmla="*/ 0 w 720"/>
                <a:gd name="T87" fmla="*/ 2 h 49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720"/>
                <a:gd name="T133" fmla="*/ 0 h 490"/>
                <a:gd name="T134" fmla="*/ 720 w 720"/>
                <a:gd name="T135" fmla="*/ 490 h 490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720" h="490">
                  <a:moveTo>
                    <a:pt x="55" y="382"/>
                  </a:moveTo>
                  <a:lnTo>
                    <a:pt x="54" y="389"/>
                  </a:lnTo>
                  <a:lnTo>
                    <a:pt x="52" y="395"/>
                  </a:lnTo>
                  <a:lnTo>
                    <a:pt x="47" y="401"/>
                  </a:lnTo>
                  <a:lnTo>
                    <a:pt x="41" y="405"/>
                  </a:lnTo>
                  <a:lnTo>
                    <a:pt x="37" y="409"/>
                  </a:lnTo>
                  <a:lnTo>
                    <a:pt x="26" y="414"/>
                  </a:lnTo>
                  <a:lnTo>
                    <a:pt x="14" y="421"/>
                  </a:lnTo>
                  <a:lnTo>
                    <a:pt x="10" y="425"/>
                  </a:lnTo>
                  <a:lnTo>
                    <a:pt x="4" y="429"/>
                  </a:lnTo>
                  <a:lnTo>
                    <a:pt x="1" y="434"/>
                  </a:lnTo>
                  <a:lnTo>
                    <a:pt x="0" y="437"/>
                  </a:lnTo>
                  <a:lnTo>
                    <a:pt x="0" y="440"/>
                  </a:lnTo>
                  <a:lnTo>
                    <a:pt x="1" y="444"/>
                  </a:lnTo>
                  <a:lnTo>
                    <a:pt x="3" y="446"/>
                  </a:lnTo>
                  <a:lnTo>
                    <a:pt x="8" y="449"/>
                  </a:lnTo>
                  <a:lnTo>
                    <a:pt x="14" y="450"/>
                  </a:lnTo>
                  <a:lnTo>
                    <a:pt x="254" y="489"/>
                  </a:lnTo>
                  <a:lnTo>
                    <a:pt x="258" y="490"/>
                  </a:lnTo>
                  <a:lnTo>
                    <a:pt x="264" y="490"/>
                  </a:lnTo>
                  <a:lnTo>
                    <a:pt x="269" y="489"/>
                  </a:lnTo>
                  <a:lnTo>
                    <a:pt x="275" y="489"/>
                  </a:lnTo>
                  <a:lnTo>
                    <a:pt x="281" y="488"/>
                  </a:lnTo>
                  <a:lnTo>
                    <a:pt x="286" y="485"/>
                  </a:lnTo>
                  <a:lnTo>
                    <a:pt x="291" y="484"/>
                  </a:lnTo>
                  <a:lnTo>
                    <a:pt x="295" y="482"/>
                  </a:lnTo>
                  <a:lnTo>
                    <a:pt x="300" y="480"/>
                  </a:lnTo>
                  <a:lnTo>
                    <a:pt x="312" y="473"/>
                  </a:lnTo>
                  <a:lnTo>
                    <a:pt x="333" y="463"/>
                  </a:lnTo>
                  <a:lnTo>
                    <a:pt x="359" y="448"/>
                  </a:lnTo>
                  <a:lnTo>
                    <a:pt x="389" y="432"/>
                  </a:lnTo>
                  <a:lnTo>
                    <a:pt x="423" y="414"/>
                  </a:lnTo>
                  <a:lnTo>
                    <a:pt x="460" y="395"/>
                  </a:lnTo>
                  <a:lnTo>
                    <a:pt x="497" y="375"/>
                  </a:lnTo>
                  <a:lnTo>
                    <a:pt x="535" y="356"/>
                  </a:lnTo>
                  <a:lnTo>
                    <a:pt x="572" y="337"/>
                  </a:lnTo>
                  <a:lnTo>
                    <a:pt x="606" y="319"/>
                  </a:lnTo>
                  <a:lnTo>
                    <a:pt x="636" y="303"/>
                  </a:lnTo>
                  <a:lnTo>
                    <a:pt x="662" y="288"/>
                  </a:lnTo>
                  <a:lnTo>
                    <a:pt x="683" y="278"/>
                  </a:lnTo>
                  <a:lnTo>
                    <a:pt x="695" y="272"/>
                  </a:lnTo>
                  <a:lnTo>
                    <a:pt x="700" y="269"/>
                  </a:lnTo>
                  <a:lnTo>
                    <a:pt x="709" y="263"/>
                  </a:lnTo>
                  <a:lnTo>
                    <a:pt x="715" y="254"/>
                  </a:lnTo>
                  <a:lnTo>
                    <a:pt x="719" y="243"/>
                  </a:lnTo>
                  <a:lnTo>
                    <a:pt x="720" y="233"/>
                  </a:lnTo>
                  <a:lnTo>
                    <a:pt x="720" y="230"/>
                  </a:lnTo>
                  <a:lnTo>
                    <a:pt x="720" y="224"/>
                  </a:lnTo>
                  <a:lnTo>
                    <a:pt x="720" y="218"/>
                  </a:lnTo>
                  <a:lnTo>
                    <a:pt x="720" y="215"/>
                  </a:lnTo>
                  <a:lnTo>
                    <a:pt x="718" y="205"/>
                  </a:lnTo>
                  <a:lnTo>
                    <a:pt x="712" y="196"/>
                  </a:lnTo>
                  <a:lnTo>
                    <a:pt x="704" y="189"/>
                  </a:lnTo>
                  <a:lnTo>
                    <a:pt x="694" y="186"/>
                  </a:lnTo>
                  <a:lnTo>
                    <a:pt x="692" y="186"/>
                  </a:lnTo>
                  <a:lnTo>
                    <a:pt x="686" y="185"/>
                  </a:lnTo>
                  <a:lnTo>
                    <a:pt x="677" y="183"/>
                  </a:lnTo>
                  <a:lnTo>
                    <a:pt x="668" y="182"/>
                  </a:lnTo>
                  <a:lnTo>
                    <a:pt x="658" y="180"/>
                  </a:lnTo>
                  <a:lnTo>
                    <a:pt x="649" y="178"/>
                  </a:lnTo>
                  <a:lnTo>
                    <a:pt x="643" y="177"/>
                  </a:lnTo>
                  <a:lnTo>
                    <a:pt x="641" y="177"/>
                  </a:lnTo>
                  <a:lnTo>
                    <a:pt x="634" y="175"/>
                  </a:lnTo>
                  <a:lnTo>
                    <a:pt x="627" y="170"/>
                  </a:lnTo>
                  <a:lnTo>
                    <a:pt x="622" y="166"/>
                  </a:lnTo>
                  <a:lnTo>
                    <a:pt x="617" y="160"/>
                  </a:lnTo>
                  <a:lnTo>
                    <a:pt x="614" y="155"/>
                  </a:lnTo>
                  <a:lnTo>
                    <a:pt x="607" y="141"/>
                  </a:lnTo>
                  <a:lnTo>
                    <a:pt x="596" y="122"/>
                  </a:lnTo>
                  <a:lnTo>
                    <a:pt x="583" y="98"/>
                  </a:lnTo>
                  <a:lnTo>
                    <a:pt x="571" y="76"/>
                  </a:lnTo>
                  <a:lnTo>
                    <a:pt x="560" y="57"/>
                  </a:lnTo>
                  <a:lnTo>
                    <a:pt x="553" y="43"/>
                  </a:lnTo>
                  <a:lnTo>
                    <a:pt x="549" y="38"/>
                  </a:lnTo>
                  <a:lnTo>
                    <a:pt x="546" y="33"/>
                  </a:lnTo>
                  <a:lnTo>
                    <a:pt x="543" y="30"/>
                  </a:lnTo>
                  <a:lnTo>
                    <a:pt x="539" y="25"/>
                  </a:lnTo>
                  <a:lnTo>
                    <a:pt x="535" y="22"/>
                  </a:lnTo>
                  <a:lnTo>
                    <a:pt x="530" y="18"/>
                  </a:lnTo>
                  <a:lnTo>
                    <a:pt x="525" y="16"/>
                  </a:lnTo>
                  <a:lnTo>
                    <a:pt x="520" y="14"/>
                  </a:lnTo>
                  <a:lnTo>
                    <a:pt x="516" y="13"/>
                  </a:lnTo>
                  <a:lnTo>
                    <a:pt x="513" y="13"/>
                  </a:lnTo>
                  <a:lnTo>
                    <a:pt x="508" y="11"/>
                  </a:lnTo>
                  <a:lnTo>
                    <a:pt x="500" y="9"/>
                  </a:lnTo>
                  <a:lnTo>
                    <a:pt x="492" y="7"/>
                  </a:lnTo>
                  <a:lnTo>
                    <a:pt x="483" y="5"/>
                  </a:lnTo>
                  <a:lnTo>
                    <a:pt x="475" y="4"/>
                  </a:lnTo>
                  <a:lnTo>
                    <a:pt x="469" y="2"/>
                  </a:lnTo>
                  <a:lnTo>
                    <a:pt x="467" y="2"/>
                  </a:lnTo>
                  <a:lnTo>
                    <a:pt x="462" y="0"/>
                  </a:lnTo>
                  <a:lnTo>
                    <a:pt x="457" y="0"/>
                  </a:lnTo>
                  <a:lnTo>
                    <a:pt x="452" y="0"/>
                  </a:lnTo>
                  <a:lnTo>
                    <a:pt x="447" y="0"/>
                  </a:lnTo>
                  <a:lnTo>
                    <a:pt x="440" y="2"/>
                  </a:lnTo>
                  <a:lnTo>
                    <a:pt x="435" y="2"/>
                  </a:lnTo>
                  <a:lnTo>
                    <a:pt x="430" y="4"/>
                  </a:lnTo>
                  <a:lnTo>
                    <a:pt x="425" y="5"/>
                  </a:lnTo>
                  <a:lnTo>
                    <a:pt x="382" y="24"/>
                  </a:lnTo>
                  <a:lnTo>
                    <a:pt x="381" y="25"/>
                  </a:lnTo>
                  <a:lnTo>
                    <a:pt x="377" y="26"/>
                  </a:lnTo>
                  <a:lnTo>
                    <a:pt x="371" y="29"/>
                  </a:lnTo>
                  <a:lnTo>
                    <a:pt x="364" y="32"/>
                  </a:lnTo>
                  <a:lnTo>
                    <a:pt x="356" y="35"/>
                  </a:lnTo>
                  <a:lnTo>
                    <a:pt x="351" y="38"/>
                  </a:lnTo>
                  <a:lnTo>
                    <a:pt x="346" y="39"/>
                  </a:lnTo>
                  <a:lnTo>
                    <a:pt x="345" y="40"/>
                  </a:lnTo>
                  <a:lnTo>
                    <a:pt x="177" y="114"/>
                  </a:lnTo>
                  <a:lnTo>
                    <a:pt x="176" y="115"/>
                  </a:lnTo>
                  <a:lnTo>
                    <a:pt x="171" y="116"/>
                  </a:lnTo>
                  <a:lnTo>
                    <a:pt x="166" y="120"/>
                  </a:lnTo>
                  <a:lnTo>
                    <a:pt x="159" y="122"/>
                  </a:lnTo>
                  <a:lnTo>
                    <a:pt x="151" y="125"/>
                  </a:lnTo>
                  <a:lnTo>
                    <a:pt x="145" y="129"/>
                  </a:lnTo>
                  <a:lnTo>
                    <a:pt x="141" y="130"/>
                  </a:lnTo>
                  <a:lnTo>
                    <a:pt x="140" y="131"/>
                  </a:lnTo>
                  <a:lnTo>
                    <a:pt x="137" y="132"/>
                  </a:lnTo>
                  <a:lnTo>
                    <a:pt x="129" y="135"/>
                  </a:lnTo>
                  <a:lnTo>
                    <a:pt x="119" y="140"/>
                  </a:lnTo>
                  <a:lnTo>
                    <a:pt x="108" y="144"/>
                  </a:lnTo>
                  <a:lnTo>
                    <a:pt x="97" y="149"/>
                  </a:lnTo>
                  <a:lnTo>
                    <a:pt x="87" y="153"/>
                  </a:lnTo>
                  <a:lnTo>
                    <a:pt x="79" y="157"/>
                  </a:lnTo>
                  <a:lnTo>
                    <a:pt x="76" y="158"/>
                  </a:lnTo>
                  <a:lnTo>
                    <a:pt x="67" y="164"/>
                  </a:lnTo>
                  <a:lnTo>
                    <a:pt x="61" y="171"/>
                  </a:lnTo>
                  <a:lnTo>
                    <a:pt x="56" y="182"/>
                  </a:lnTo>
                  <a:lnTo>
                    <a:pt x="55" y="192"/>
                  </a:lnTo>
                  <a:lnTo>
                    <a:pt x="55" y="221"/>
                  </a:lnTo>
                  <a:lnTo>
                    <a:pt x="55" y="286"/>
                  </a:lnTo>
                  <a:lnTo>
                    <a:pt x="55" y="353"/>
                  </a:lnTo>
                  <a:lnTo>
                    <a:pt x="55" y="38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1" name="Freeform 179"/>
            <p:cNvSpPr>
              <a:spLocks/>
            </p:cNvSpPr>
            <p:nvPr/>
          </p:nvSpPr>
          <p:spPr bwMode="auto">
            <a:xfrm>
              <a:off x="1173" y="3575"/>
              <a:ext cx="118" cy="79"/>
            </a:xfrm>
            <a:custGeom>
              <a:avLst/>
              <a:gdLst>
                <a:gd name="T0" fmla="*/ 0 w 705"/>
                <a:gd name="T1" fmla="*/ 1 h 475"/>
                <a:gd name="T2" fmla="*/ 0 w 705"/>
                <a:gd name="T3" fmla="*/ 1 h 475"/>
                <a:gd name="T4" fmla="*/ 1 w 705"/>
                <a:gd name="T5" fmla="*/ 1 h 475"/>
                <a:gd name="T6" fmla="*/ 1 w 705"/>
                <a:gd name="T7" fmla="*/ 0 h 475"/>
                <a:gd name="T8" fmla="*/ 1 w 705"/>
                <a:gd name="T9" fmla="*/ 0 h 475"/>
                <a:gd name="T10" fmla="*/ 1 w 705"/>
                <a:gd name="T11" fmla="*/ 0 h 475"/>
                <a:gd name="T12" fmla="*/ 1 w 705"/>
                <a:gd name="T13" fmla="*/ 0 h 475"/>
                <a:gd name="T14" fmla="*/ 2 w 705"/>
                <a:gd name="T15" fmla="*/ 0 h 475"/>
                <a:gd name="T16" fmla="*/ 2 w 705"/>
                <a:gd name="T17" fmla="*/ 0 h 475"/>
                <a:gd name="T18" fmla="*/ 2 w 705"/>
                <a:gd name="T19" fmla="*/ 0 h 475"/>
                <a:gd name="T20" fmla="*/ 2 w 705"/>
                <a:gd name="T21" fmla="*/ 0 h 475"/>
                <a:gd name="T22" fmla="*/ 2 w 705"/>
                <a:gd name="T23" fmla="*/ 0 h 475"/>
                <a:gd name="T24" fmla="*/ 2 w 705"/>
                <a:gd name="T25" fmla="*/ 0 h 475"/>
                <a:gd name="T26" fmla="*/ 2 w 705"/>
                <a:gd name="T27" fmla="*/ 0 h 475"/>
                <a:gd name="T28" fmla="*/ 2 w 705"/>
                <a:gd name="T29" fmla="*/ 0 h 475"/>
                <a:gd name="T30" fmla="*/ 2 w 705"/>
                <a:gd name="T31" fmla="*/ 0 h 475"/>
                <a:gd name="T32" fmla="*/ 2 w 705"/>
                <a:gd name="T33" fmla="*/ 0 h 475"/>
                <a:gd name="T34" fmla="*/ 3 w 705"/>
                <a:gd name="T35" fmla="*/ 0 h 475"/>
                <a:gd name="T36" fmla="*/ 3 w 705"/>
                <a:gd name="T37" fmla="*/ 1 h 475"/>
                <a:gd name="T38" fmla="*/ 3 w 705"/>
                <a:gd name="T39" fmla="*/ 1 h 475"/>
                <a:gd name="T40" fmla="*/ 3 w 705"/>
                <a:gd name="T41" fmla="*/ 1 h 475"/>
                <a:gd name="T42" fmla="*/ 3 w 705"/>
                <a:gd name="T43" fmla="*/ 1 h 475"/>
                <a:gd name="T44" fmla="*/ 3 w 705"/>
                <a:gd name="T45" fmla="*/ 1 h 475"/>
                <a:gd name="T46" fmla="*/ 3 w 705"/>
                <a:gd name="T47" fmla="*/ 1 h 475"/>
                <a:gd name="T48" fmla="*/ 3 w 705"/>
                <a:gd name="T49" fmla="*/ 1 h 475"/>
                <a:gd name="T50" fmla="*/ 3 w 705"/>
                <a:gd name="T51" fmla="*/ 1 h 475"/>
                <a:gd name="T52" fmla="*/ 1 w 705"/>
                <a:gd name="T53" fmla="*/ 2 h 475"/>
                <a:gd name="T54" fmla="*/ 1 w 705"/>
                <a:gd name="T55" fmla="*/ 2 h 475"/>
                <a:gd name="T56" fmla="*/ 1 w 705"/>
                <a:gd name="T57" fmla="*/ 2 h 475"/>
                <a:gd name="T58" fmla="*/ 1 w 705"/>
                <a:gd name="T59" fmla="*/ 2 h 475"/>
                <a:gd name="T60" fmla="*/ 0 w 705"/>
                <a:gd name="T61" fmla="*/ 2 h 475"/>
                <a:gd name="T62" fmla="*/ 0 w 705"/>
                <a:gd name="T63" fmla="*/ 2 h 475"/>
                <a:gd name="T64" fmla="*/ 0 w 705"/>
                <a:gd name="T65" fmla="*/ 2 h 475"/>
                <a:gd name="T66" fmla="*/ 0 w 705"/>
                <a:gd name="T67" fmla="*/ 2 h 475"/>
                <a:gd name="T68" fmla="*/ 0 w 705"/>
                <a:gd name="T69" fmla="*/ 2 h 475"/>
                <a:gd name="T70" fmla="*/ 0 w 705"/>
                <a:gd name="T71" fmla="*/ 1 h 47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705"/>
                <a:gd name="T109" fmla="*/ 0 h 475"/>
                <a:gd name="T110" fmla="*/ 705 w 705"/>
                <a:gd name="T111" fmla="*/ 475 h 47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705" h="475">
                  <a:moveTo>
                    <a:pt x="54" y="185"/>
                  </a:moveTo>
                  <a:lnTo>
                    <a:pt x="55" y="177"/>
                  </a:lnTo>
                  <a:lnTo>
                    <a:pt x="59" y="169"/>
                  </a:lnTo>
                  <a:lnTo>
                    <a:pt x="65" y="162"/>
                  </a:lnTo>
                  <a:lnTo>
                    <a:pt x="72" y="158"/>
                  </a:lnTo>
                  <a:lnTo>
                    <a:pt x="135" y="130"/>
                  </a:lnTo>
                  <a:lnTo>
                    <a:pt x="140" y="127"/>
                  </a:lnTo>
                  <a:lnTo>
                    <a:pt x="144" y="126"/>
                  </a:lnTo>
                  <a:lnTo>
                    <a:pt x="149" y="124"/>
                  </a:lnTo>
                  <a:lnTo>
                    <a:pt x="153" y="122"/>
                  </a:lnTo>
                  <a:lnTo>
                    <a:pt x="158" y="119"/>
                  </a:lnTo>
                  <a:lnTo>
                    <a:pt x="162" y="117"/>
                  </a:lnTo>
                  <a:lnTo>
                    <a:pt x="167" y="116"/>
                  </a:lnTo>
                  <a:lnTo>
                    <a:pt x="171" y="114"/>
                  </a:lnTo>
                  <a:lnTo>
                    <a:pt x="340" y="40"/>
                  </a:lnTo>
                  <a:lnTo>
                    <a:pt x="345" y="37"/>
                  </a:lnTo>
                  <a:lnTo>
                    <a:pt x="350" y="36"/>
                  </a:lnTo>
                  <a:lnTo>
                    <a:pt x="354" y="34"/>
                  </a:lnTo>
                  <a:lnTo>
                    <a:pt x="359" y="32"/>
                  </a:lnTo>
                  <a:lnTo>
                    <a:pt x="363" y="29"/>
                  </a:lnTo>
                  <a:lnTo>
                    <a:pt x="368" y="27"/>
                  </a:lnTo>
                  <a:lnTo>
                    <a:pt x="372" y="26"/>
                  </a:lnTo>
                  <a:lnTo>
                    <a:pt x="377" y="24"/>
                  </a:lnTo>
                  <a:lnTo>
                    <a:pt x="421" y="5"/>
                  </a:lnTo>
                  <a:lnTo>
                    <a:pt x="425" y="4"/>
                  </a:lnTo>
                  <a:lnTo>
                    <a:pt x="430" y="2"/>
                  </a:lnTo>
                  <a:lnTo>
                    <a:pt x="434" y="1"/>
                  </a:lnTo>
                  <a:lnTo>
                    <a:pt x="440" y="0"/>
                  </a:lnTo>
                  <a:lnTo>
                    <a:pt x="444" y="0"/>
                  </a:lnTo>
                  <a:lnTo>
                    <a:pt x="449" y="0"/>
                  </a:lnTo>
                  <a:lnTo>
                    <a:pt x="453" y="0"/>
                  </a:lnTo>
                  <a:lnTo>
                    <a:pt x="458" y="1"/>
                  </a:lnTo>
                  <a:lnTo>
                    <a:pt x="506" y="13"/>
                  </a:lnTo>
                  <a:lnTo>
                    <a:pt x="514" y="16"/>
                  </a:lnTo>
                  <a:lnTo>
                    <a:pt x="522" y="20"/>
                  </a:lnTo>
                  <a:lnTo>
                    <a:pt x="529" y="27"/>
                  </a:lnTo>
                  <a:lnTo>
                    <a:pt x="535" y="34"/>
                  </a:lnTo>
                  <a:lnTo>
                    <a:pt x="602" y="157"/>
                  </a:lnTo>
                  <a:lnTo>
                    <a:pt x="608" y="163"/>
                  </a:lnTo>
                  <a:lnTo>
                    <a:pt x="616" y="169"/>
                  </a:lnTo>
                  <a:lnTo>
                    <a:pt x="624" y="173"/>
                  </a:lnTo>
                  <a:lnTo>
                    <a:pt x="632" y="177"/>
                  </a:lnTo>
                  <a:lnTo>
                    <a:pt x="685" y="186"/>
                  </a:lnTo>
                  <a:lnTo>
                    <a:pt x="693" y="189"/>
                  </a:lnTo>
                  <a:lnTo>
                    <a:pt x="699" y="194"/>
                  </a:lnTo>
                  <a:lnTo>
                    <a:pt x="704" y="200"/>
                  </a:lnTo>
                  <a:lnTo>
                    <a:pt x="705" y="208"/>
                  </a:lnTo>
                  <a:lnTo>
                    <a:pt x="705" y="226"/>
                  </a:lnTo>
                  <a:lnTo>
                    <a:pt x="704" y="235"/>
                  </a:lnTo>
                  <a:lnTo>
                    <a:pt x="701" y="243"/>
                  </a:lnTo>
                  <a:lnTo>
                    <a:pt x="695" y="251"/>
                  </a:lnTo>
                  <a:lnTo>
                    <a:pt x="688" y="256"/>
                  </a:lnTo>
                  <a:lnTo>
                    <a:pt x="284" y="469"/>
                  </a:lnTo>
                  <a:lnTo>
                    <a:pt x="280" y="470"/>
                  </a:lnTo>
                  <a:lnTo>
                    <a:pt x="275" y="473"/>
                  </a:lnTo>
                  <a:lnTo>
                    <a:pt x="270" y="474"/>
                  </a:lnTo>
                  <a:lnTo>
                    <a:pt x="266" y="474"/>
                  </a:lnTo>
                  <a:lnTo>
                    <a:pt x="260" y="475"/>
                  </a:lnTo>
                  <a:lnTo>
                    <a:pt x="256" y="475"/>
                  </a:lnTo>
                  <a:lnTo>
                    <a:pt x="251" y="475"/>
                  </a:lnTo>
                  <a:lnTo>
                    <a:pt x="247" y="475"/>
                  </a:lnTo>
                  <a:lnTo>
                    <a:pt x="7" y="437"/>
                  </a:lnTo>
                  <a:lnTo>
                    <a:pt x="2" y="434"/>
                  </a:lnTo>
                  <a:lnTo>
                    <a:pt x="0" y="431"/>
                  </a:lnTo>
                  <a:lnTo>
                    <a:pt x="1" y="428"/>
                  </a:lnTo>
                  <a:lnTo>
                    <a:pt x="5" y="423"/>
                  </a:lnTo>
                  <a:lnTo>
                    <a:pt x="37" y="405"/>
                  </a:lnTo>
                  <a:lnTo>
                    <a:pt x="44" y="400"/>
                  </a:lnTo>
                  <a:lnTo>
                    <a:pt x="49" y="392"/>
                  </a:lnTo>
                  <a:lnTo>
                    <a:pt x="53" y="384"/>
                  </a:lnTo>
                  <a:lnTo>
                    <a:pt x="54" y="375"/>
                  </a:lnTo>
                  <a:lnTo>
                    <a:pt x="54" y="185"/>
                  </a:lnTo>
                  <a:close/>
                </a:path>
              </a:pathLst>
            </a:custGeom>
            <a:solidFill>
              <a:srgbClr val="B5B5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2" name="Freeform 180"/>
            <p:cNvSpPr>
              <a:spLocks/>
            </p:cNvSpPr>
            <p:nvPr/>
          </p:nvSpPr>
          <p:spPr bwMode="auto">
            <a:xfrm>
              <a:off x="1173" y="3604"/>
              <a:ext cx="44" cy="50"/>
            </a:xfrm>
            <a:custGeom>
              <a:avLst/>
              <a:gdLst>
                <a:gd name="T0" fmla="*/ 0 w 265"/>
                <a:gd name="T1" fmla="*/ 0 h 305"/>
                <a:gd name="T2" fmla="*/ 0 w 265"/>
                <a:gd name="T3" fmla="*/ 0 h 305"/>
                <a:gd name="T4" fmla="*/ 0 w 265"/>
                <a:gd name="T5" fmla="*/ 0 h 305"/>
                <a:gd name="T6" fmla="*/ 0 w 265"/>
                <a:gd name="T7" fmla="*/ 0 h 305"/>
                <a:gd name="T8" fmla="*/ 0 w 265"/>
                <a:gd name="T9" fmla="*/ 0 h 305"/>
                <a:gd name="T10" fmla="*/ 0 w 265"/>
                <a:gd name="T11" fmla="*/ 0 h 305"/>
                <a:gd name="T12" fmla="*/ 1 w 265"/>
                <a:gd name="T13" fmla="*/ 0 h 305"/>
                <a:gd name="T14" fmla="*/ 1 w 265"/>
                <a:gd name="T15" fmla="*/ 0 h 305"/>
                <a:gd name="T16" fmla="*/ 1 w 265"/>
                <a:gd name="T17" fmla="*/ 0 h 305"/>
                <a:gd name="T18" fmla="*/ 1 w 265"/>
                <a:gd name="T19" fmla="*/ 0 h 305"/>
                <a:gd name="T20" fmla="*/ 1 w 265"/>
                <a:gd name="T21" fmla="*/ 1 h 305"/>
                <a:gd name="T22" fmla="*/ 1 w 265"/>
                <a:gd name="T23" fmla="*/ 1 h 305"/>
                <a:gd name="T24" fmla="*/ 1 w 265"/>
                <a:gd name="T25" fmla="*/ 1 h 305"/>
                <a:gd name="T26" fmla="*/ 1 w 265"/>
                <a:gd name="T27" fmla="*/ 1 h 305"/>
                <a:gd name="T28" fmla="*/ 1 w 265"/>
                <a:gd name="T29" fmla="*/ 1 h 305"/>
                <a:gd name="T30" fmla="*/ 1 w 265"/>
                <a:gd name="T31" fmla="*/ 1 h 305"/>
                <a:gd name="T32" fmla="*/ 1 w 265"/>
                <a:gd name="T33" fmla="*/ 1 h 305"/>
                <a:gd name="T34" fmla="*/ 1 w 265"/>
                <a:gd name="T35" fmla="*/ 1 h 305"/>
                <a:gd name="T36" fmla="*/ 1 w 265"/>
                <a:gd name="T37" fmla="*/ 1 h 305"/>
                <a:gd name="T38" fmla="*/ 1 w 265"/>
                <a:gd name="T39" fmla="*/ 1 h 305"/>
                <a:gd name="T40" fmla="*/ 1 w 265"/>
                <a:gd name="T41" fmla="*/ 1 h 305"/>
                <a:gd name="T42" fmla="*/ 1 w 265"/>
                <a:gd name="T43" fmla="*/ 1 h 305"/>
                <a:gd name="T44" fmla="*/ 1 w 265"/>
                <a:gd name="T45" fmla="*/ 1 h 305"/>
                <a:gd name="T46" fmla="*/ 1 w 265"/>
                <a:gd name="T47" fmla="*/ 1 h 305"/>
                <a:gd name="T48" fmla="*/ 1 w 265"/>
                <a:gd name="T49" fmla="*/ 1 h 305"/>
                <a:gd name="T50" fmla="*/ 0 w 265"/>
                <a:gd name="T51" fmla="*/ 1 h 305"/>
                <a:gd name="T52" fmla="*/ 0 w 265"/>
                <a:gd name="T53" fmla="*/ 1 h 305"/>
                <a:gd name="T54" fmla="*/ 0 w 265"/>
                <a:gd name="T55" fmla="*/ 1 h 305"/>
                <a:gd name="T56" fmla="*/ 0 w 265"/>
                <a:gd name="T57" fmla="*/ 1 h 305"/>
                <a:gd name="T58" fmla="*/ 0 w 265"/>
                <a:gd name="T59" fmla="*/ 1 h 305"/>
                <a:gd name="T60" fmla="*/ 0 w 265"/>
                <a:gd name="T61" fmla="*/ 1 h 305"/>
                <a:gd name="T62" fmla="*/ 0 w 265"/>
                <a:gd name="T63" fmla="*/ 1 h 305"/>
                <a:gd name="T64" fmla="*/ 0 w 265"/>
                <a:gd name="T65" fmla="*/ 1 h 305"/>
                <a:gd name="T66" fmla="*/ 0 w 265"/>
                <a:gd name="T67" fmla="*/ 1 h 305"/>
                <a:gd name="T68" fmla="*/ 0 w 265"/>
                <a:gd name="T69" fmla="*/ 1 h 305"/>
                <a:gd name="T70" fmla="*/ 0 w 265"/>
                <a:gd name="T71" fmla="*/ 0 h 30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65"/>
                <a:gd name="T109" fmla="*/ 0 h 305"/>
                <a:gd name="T110" fmla="*/ 265 w 265"/>
                <a:gd name="T111" fmla="*/ 305 h 30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65" h="305">
                  <a:moveTo>
                    <a:pt x="54" y="15"/>
                  </a:moveTo>
                  <a:lnTo>
                    <a:pt x="55" y="8"/>
                  </a:lnTo>
                  <a:lnTo>
                    <a:pt x="59" y="2"/>
                  </a:lnTo>
                  <a:lnTo>
                    <a:pt x="65" y="0"/>
                  </a:lnTo>
                  <a:lnTo>
                    <a:pt x="73" y="0"/>
                  </a:lnTo>
                  <a:lnTo>
                    <a:pt x="129" y="16"/>
                  </a:lnTo>
                  <a:lnTo>
                    <a:pt x="137" y="19"/>
                  </a:lnTo>
                  <a:lnTo>
                    <a:pt x="144" y="25"/>
                  </a:lnTo>
                  <a:lnTo>
                    <a:pt x="151" y="32"/>
                  </a:lnTo>
                  <a:lnTo>
                    <a:pt x="154" y="39"/>
                  </a:lnTo>
                  <a:lnTo>
                    <a:pt x="195" y="190"/>
                  </a:lnTo>
                  <a:lnTo>
                    <a:pt x="198" y="199"/>
                  </a:lnTo>
                  <a:lnTo>
                    <a:pt x="203" y="207"/>
                  </a:lnTo>
                  <a:lnTo>
                    <a:pt x="210" y="214"/>
                  </a:lnTo>
                  <a:lnTo>
                    <a:pt x="217" y="218"/>
                  </a:lnTo>
                  <a:lnTo>
                    <a:pt x="245" y="233"/>
                  </a:lnTo>
                  <a:lnTo>
                    <a:pt x="251" y="237"/>
                  </a:lnTo>
                  <a:lnTo>
                    <a:pt x="257" y="245"/>
                  </a:lnTo>
                  <a:lnTo>
                    <a:pt x="261" y="253"/>
                  </a:lnTo>
                  <a:lnTo>
                    <a:pt x="263" y="262"/>
                  </a:lnTo>
                  <a:lnTo>
                    <a:pt x="265" y="288"/>
                  </a:lnTo>
                  <a:lnTo>
                    <a:pt x="264" y="296"/>
                  </a:lnTo>
                  <a:lnTo>
                    <a:pt x="260" y="302"/>
                  </a:lnTo>
                  <a:lnTo>
                    <a:pt x="254" y="304"/>
                  </a:lnTo>
                  <a:lnTo>
                    <a:pt x="247" y="305"/>
                  </a:lnTo>
                  <a:lnTo>
                    <a:pt x="7" y="267"/>
                  </a:lnTo>
                  <a:lnTo>
                    <a:pt x="2" y="264"/>
                  </a:lnTo>
                  <a:lnTo>
                    <a:pt x="0" y="261"/>
                  </a:lnTo>
                  <a:lnTo>
                    <a:pt x="1" y="258"/>
                  </a:lnTo>
                  <a:lnTo>
                    <a:pt x="5" y="253"/>
                  </a:lnTo>
                  <a:lnTo>
                    <a:pt x="37" y="235"/>
                  </a:lnTo>
                  <a:lnTo>
                    <a:pt x="44" y="230"/>
                  </a:lnTo>
                  <a:lnTo>
                    <a:pt x="49" y="222"/>
                  </a:lnTo>
                  <a:lnTo>
                    <a:pt x="53" y="214"/>
                  </a:lnTo>
                  <a:lnTo>
                    <a:pt x="54" y="205"/>
                  </a:lnTo>
                  <a:lnTo>
                    <a:pt x="54" y="15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3" name="Freeform 181"/>
            <p:cNvSpPr>
              <a:spLocks/>
            </p:cNvSpPr>
            <p:nvPr/>
          </p:nvSpPr>
          <p:spPr bwMode="auto">
            <a:xfrm>
              <a:off x="1217" y="3608"/>
              <a:ext cx="74" cy="46"/>
            </a:xfrm>
            <a:custGeom>
              <a:avLst/>
              <a:gdLst>
                <a:gd name="T0" fmla="*/ 0 w 442"/>
                <a:gd name="T1" fmla="*/ 1 h 276"/>
                <a:gd name="T2" fmla="*/ 0 w 442"/>
                <a:gd name="T3" fmla="*/ 1 h 276"/>
                <a:gd name="T4" fmla="*/ 0 w 442"/>
                <a:gd name="T5" fmla="*/ 1 h 276"/>
                <a:gd name="T6" fmla="*/ 0 w 442"/>
                <a:gd name="T7" fmla="*/ 1 h 276"/>
                <a:gd name="T8" fmla="*/ 0 w 442"/>
                <a:gd name="T9" fmla="*/ 1 h 276"/>
                <a:gd name="T10" fmla="*/ 2 w 442"/>
                <a:gd name="T11" fmla="*/ 0 h 276"/>
                <a:gd name="T12" fmla="*/ 2 w 442"/>
                <a:gd name="T13" fmla="*/ 0 h 276"/>
                <a:gd name="T14" fmla="*/ 2 w 442"/>
                <a:gd name="T15" fmla="*/ 0 h 276"/>
                <a:gd name="T16" fmla="*/ 2 w 442"/>
                <a:gd name="T17" fmla="*/ 0 h 276"/>
                <a:gd name="T18" fmla="*/ 2 w 442"/>
                <a:gd name="T19" fmla="*/ 0 h 276"/>
                <a:gd name="T20" fmla="*/ 2 w 442"/>
                <a:gd name="T21" fmla="*/ 0 h 276"/>
                <a:gd name="T22" fmla="*/ 2 w 442"/>
                <a:gd name="T23" fmla="*/ 0 h 276"/>
                <a:gd name="T24" fmla="*/ 2 w 442"/>
                <a:gd name="T25" fmla="*/ 0 h 276"/>
                <a:gd name="T26" fmla="*/ 2 w 442"/>
                <a:gd name="T27" fmla="*/ 0 h 276"/>
                <a:gd name="T28" fmla="*/ 2 w 442"/>
                <a:gd name="T29" fmla="*/ 0 h 276"/>
                <a:gd name="T30" fmla="*/ 0 w 442"/>
                <a:gd name="T31" fmla="*/ 1 h 276"/>
                <a:gd name="T32" fmla="*/ 0 w 442"/>
                <a:gd name="T33" fmla="*/ 1 h 276"/>
                <a:gd name="T34" fmla="*/ 0 w 442"/>
                <a:gd name="T35" fmla="*/ 1 h 276"/>
                <a:gd name="T36" fmla="*/ 0 w 442"/>
                <a:gd name="T37" fmla="*/ 1 h 276"/>
                <a:gd name="T38" fmla="*/ 0 w 442"/>
                <a:gd name="T39" fmla="*/ 1 h 276"/>
                <a:gd name="T40" fmla="*/ 0 w 442"/>
                <a:gd name="T41" fmla="*/ 1 h 27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42"/>
                <a:gd name="T64" fmla="*/ 0 h 276"/>
                <a:gd name="T65" fmla="*/ 442 w 442"/>
                <a:gd name="T66" fmla="*/ 276 h 27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42" h="276">
                  <a:moveTo>
                    <a:pt x="0" y="236"/>
                  </a:moveTo>
                  <a:lnTo>
                    <a:pt x="1" y="227"/>
                  </a:lnTo>
                  <a:lnTo>
                    <a:pt x="4" y="219"/>
                  </a:lnTo>
                  <a:lnTo>
                    <a:pt x="10" y="213"/>
                  </a:lnTo>
                  <a:lnTo>
                    <a:pt x="17" y="207"/>
                  </a:lnTo>
                  <a:lnTo>
                    <a:pt x="424" y="2"/>
                  </a:lnTo>
                  <a:lnTo>
                    <a:pt x="431" y="0"/>
                  </a:lnTo>
                  <a:lnTo>
                    <a:pt x="436" y="1"/>
                  </a:lnTo>
                  <a:lnTo>
                    <a:pt x="441" y="6"/>
                  </a:lnTo>
                  <a:lnTo>
                    <a:pt x="442" y="12"/>
                  </a:lnTo>
                  <a:lnTo>
                    <a:pt x="442" y="30"/>
                  </a:lnTo>
                  <a:lnTo>
                    <a:pt x="441" y="39"/>
                  </a:lnTo>
                  <a:lnTo>
                    <a:pt x="438" y="47"/>
                  </a:lnTo>
                  <a:lnTo>
                    <a:pt x="432" y="55"/>
                  </a:lnTo>
                  <a:lnTo>
                    <a:pt x="425" y="60"/>
                  </a:lnTo>
                  <a:lnTo>
                    <a:pt x="21" y="273"/>
                  </a:lnTo>
                  <a:lnTo>
                    <a:pt x="14" y="276"/>
                  </a:lnTo>
                  <a:lnTo>
                    <a:pt x="9" y="273"/>
                  </a:lnTo>
                  <a:lnTo>
                    <a:pt x="4" y="269"/>
                  </a:lnTo>
                  <a:lnTo>
                    <a:pt x="2" y="262"/>
                  </a:lnTo>
                  <a:lnTo>
                    <a:pt x="0" y="23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4" name="Freeform 182"/>
            <p:cNvSpPr>
              <a:spLocks/>
            </p:cNvSpPr>
            <p:nvPr/>
          </p:nvSpPr>
          <p:spPr bwMode="auto">
            <a:xfrm>
              <a:off x="1233" y="3575"/>
              <a:ext cx="41" cy="38"/>
            </a:xfrm>
            <a:custGeom>
              <a:avLst/>
              <a:gdLst>
                <a:gd name="T0" fmla="*/ 1 w 244"/>
                <a:gd name="T1" fmla="*/ 1 h 227"/>
                <a:gd name="T2" fmla="*/ 1 w 244"/>
                <a:gd name="T3" fmla="*/ 1 h 227"/>
                <a:gd name="T4" fmla="*/ 1 w 244"/>
                <a:gd name="T5" fmla="*/ 1 h 227"/>
                <a:gd name="T6" fmla="*/ 1 w 244"/>
                <a:gd name="T7" fmla="*/ 1 h 227"/>
                <a:gd name="T8" fmla="*/ 1 w 244"/>
                <a:gd name="T9" fmla="*/ 1 h 227"/>
                <a:gd name="T10" fmla="*/ 1 w 244"/>
                <a:gd name="T11" fmla="*/ 1 h 227"/>
                <a:gd name="T12" fmla="*/ 1 w 244"/>
                <a:gd name="T13" fmla="*/ 1 h 227"/>
                <a:gd name="T14" fmla="*/ 1 w 244"/>
                <a:gd name="T15" fmla="*/ 1 h 227"/>
                <a:gd name="T16" fmla="*/ 1 w 244"/>
                <a:gd name="T17" fmla="*/ 1 h 227"/>
                <a:gd name="T18" fmla="*/ 0 w 244"/>
                <a:gd name="T19" fmla="*/ 1 h 227"/>
                <a:gd name="T20" fmla="*/ 0 w 244"/>
                <a:gd name="T21" fmla="*/ 1 h 227"/>
                <a:gd name="T22" fmla="*/ 0 w 244"/>
                <a:gd name="T23" fmla="*/ 1 h 227"/>
                <a:gd name="T24" fmla="*/ 0 w 244"/>
                <a:gd name="T25" fmla="*/ 1 h 227"/>
                <a:gd name="T26" fmla="*/ 0 w 244"/>
                <a:gd name="T27" fmla="*/ 1 h 227"/>
                <a:gd name="T28" fmla="*/ 0 w 244"/>
                <a:gd name="T29" fmla="*/ 0 h 227"/>
                <a:gd name="T30" fmla="*/ 0 w 244"/>
                <a:gd name="T31" fmla="*/ 0 h 227"/>
                <a:gd name="T32" fmla="*/ 0 w 244"/>
                <a:gd name="T33" fmla="*/ 0 h 227"/>
                <a:gd name="T34" fmla="*/ 0 w 244"/>
                <a:gd name="T35" fmla="*/ 0 h 227"/>
                <a:gd name="T36" fmla="*/ 0 w 244"/>
                <a:gd name="T37" fmla="*/ 0 h 227"/>
                <a:gd name="T38" fmla="*/ 0 w 244"/>
                <a:gd name="T39" fmla="*/ 0 h 227"/>
                <a:gd name="T40" fmla="*/ 0 w 244"/>
                <a:gd name="T41" fmla="*/ 0 h 227"/>
                <a:gd name="T42" fmla="*/ 0 w 244"/>
                <a:gd name="T43" fmla="*/ 0 h 227"/>
                <a:gd name="T44" fmla="*/ 0 w 244"/>
                <a:gd name="T45" fmla="*/ 0 h 227"/>
                <a:gd name="T46" fmla="*/ 0 w 244"/>
                <a:gd name="T47" fmla="*/ 0 h 227"/>
                <a:gd name="T48" fmla="*/ 0 w 244"/>
                <a:gd name="T49" fmla="*/ 0 h 227"/>
                <a:gd name="T50" fmla="*/ 1 w 244"/>
                <a:gd name="T51" fmla="*/ 0 h 227"/>
                <a:gd name="T52" fmla="*/ 1 w 244"/>
                <a:gd name="T53" fmla="*/ 0 h 227"/>
                <a:gd name="T54" fmla="*/ 1 w 244"/>
                <a:gd name="T55" fmla="*/ 0 h 227"/>
                <a:gd name="T56" fmla="*/ 1 w 244"/>
                <a:gd name="T57" fmla="*/ 0 h 227"/>
                <a:gd name="T58" fmla="*/ 1 w 244"/>
                <a:gd name="T59" fmla="*/ 0 h 227"/>
                <a:gd name="T60" fmla="*/ 1 w 244"/>
                <a:gd name="T61" fmla="*/ 0 h 227"/>
                <a:gd name="T62" fmla="*/ 1 w 244"/>
                <a:gd name="T63" fmla="*/ 0 h 227"/>
                <a:gd name="T64" fmla="*/ 1 w 244"/>
                <a:gd name="T65" fmla="*/ 0 h 227"/>
                <a:gd name="T66" fmla="*/ 1 w 244"/>
                <a:gd name="T67" fmla="*/ 1 h 227"/>
                <a:gd name="T68" fmla="*/ 1 w 244"/>
                <a:gd name="T69" fmla="*/ 1 h 227"/>
                <a:gd name="T70" fmla="*/ 1 w 244"/>
                <a:gd name="T71" fmla="*/ 1 h 227"/>
                <a:gd name="T72" fmla="*/ 1 w 244"/>
                <a:gd name="T73" fmla="*/ 1 h 227"/>
                <a:gd name="T74" fmla="*/ 1 w 244"/>
                <a:gd name="T75" fmla="*/ 1 h 227"/>
                <a:gd name="T76" fmla="*/ 1 w 244"/>
                <a:gd name="T77" fmla="*/ 1 h 22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44"/>
                <a:gd name="T118" fmla="*/ 0 h 227"/>
                <a:gd name="T119" fmla="*/ 244 w 244"/>
                <a:gd name="T120" fmla="*/ 227 h 227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44" h="227">
                  <a:moveTo>
                    <a:pt x="141" y="223"/>
                  </a:moveTo>
                  <a:lnTo>
                    <a:pt x="138" y="224"/>
                  </a:lnTo>
                  <a:lnTo>
                    <a:pt x="133" y="226"/>
                  </a:lnTo>
                  <a:lnTo>
                    <a:pt x="128" y="226"/>
                  </a:lnTo>
                  <a:lnTo>
                    <a:pt x="123" y="227"/>
                  </a:lnTo>
                  <a:lnTo>
                    <a:pt x="118" y="227"/>
                  </a:lnTo>
                  <a:lnTo>
                    <a:pt x="113" y="227"/>
                  </a:lnTo>
                  <a:lnTo>
                    <a:pt x="108" y="227"/>
                  </a:lnTo>
                  <a:lnTo>
                    <a:pt x="104" y="226"/>
                  </a:lnTo>
                  <a:lnTo>
                    <a:pt x="33" y="205"/>
                  </a:lnTo>
                  <a:lnTo>
                    <a:pt x="25" y="202"/>
                  </a:lnTo>
                  <a:lnTo>
                    <a:pt x="18" y="196"/>
                  </a:lnTo>
                  <a:lnTo>
                    <a:pt x="13" y="188"/>
                  </a:lnTo>
                  <a:lnTo>
                    <a:pt x="11" y="180"/>
                  </a:lnTo>
                  <a:lnTo>
                    <a:pt x="0" y="51"/>
                  </a:lnTo>
                  <a:lnTo>
                    <a:pt x="1" y="43"/>
                  </a:lnTo>
                  <a:lnTo>
                    <a:pt x="3" y="35"/>
                  </a:lnTo>
                  <a:lnTo>
                    <a:pt x="9" y="28"/>
                  </a:lnTo>
                  <a:lnTo>
                    <a:pt x="16" y="24"/>
                  </a:lnTo>
                  <a:lnTo>
                    <a:pt x="60" y="5"/>
                  </a:lnTo>
                  <a:lnTo>
                    <a:pt x="64" y="4"/>
                  </a:lnTo>
                  <a:lnTo>
                    <a:pt x="69" y="2"/>
                  </a:lnTo>
                  <a:lnTo>
                    <a:pt x="73" y="1"/>
                  </a:lnTo>
                  <a:lnTo>
                    <a:pt x="79" y="0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92" y="0"/>
                  </a:lnTo>
                  <a:lnTo>
                    <a:pt x="97" y="1"/>
                  </a:lnTo>
                  <a:lnTo>
                    <a:pt x="145" y="13"/>
                  </a:lnTo>
                  <a:lnTo>
                    <a:pt x="153" y="16"/>
                  </a:lnTo>
                  <a:lnTo>
                    <a:pt x="161" y="20"/>
                  </a:lnTo>
                  <a:lnTo>
                    <a:pt x="168" y="27"/>
                  </a:lnTo>
                  <a:lnTo>
                    <a:pt x="174" y="34"/>
                  </a:lnTo>
                  <a:lnTo>
                    <a:pt x="241" y="157"/>
                  </a:lnTo>
                  <a:lnTo>
                    <a:pt x="244" y="163"/>
                  </a:lnTo>
                  <a:lnTo>
                    <a:pt x="244" y="170"/>
                  </a:lnTo>
                  <a:lnTo>
                    <a:pt x="240" y="177"/>
                  </a:lnTo>
                  <a:lnTo>
                    <a:pt x="233" y="181"/>
                  </a:lnTo>
                  <a:lnTo>
                    <a:pt x="141" y="22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5" name="Freeform 183"/>
            <p:cNvSpPr>
              <a:spLocks/>
            </p:cNvSpPr>
            <p:nvPr/>
          </p:nvSpPr>
          <p:spPr bwMode="auto">
            <a:xfrm>
              <a:off x="1233" y="3581"/>
              <a:ext cx="20" cy="32"/>
            </a:xfrm>
            <a:custGeom>
              <a:avLst/>
              <a:gdLst>
                <a:gd name="T0" fmla="*/ 1 w 118"/>
                <a:gd name="T1" fmla="*/ 1 h 191"/>
                <a:gd name="T2" fmla="*/ 1 w 118"/>
                <a:gd name="T3" fmla="*/ 1 h 191"/>
                <a:gd name="T4" fmla="*/ 1 w 118"/>
                <a:gd name="T5" fmla="*/ 1 h 191"/>
                <a:gd name="T6" fmla="*/ 1 w 118"/>
                <a:gd name="T7" fmla="*/ 1 h 191"/>
                <a:gd name="T8" fmla="*/ 1 w 118"/>
                <a:gd name="T9" fmla="*/ 1 h 191"/>
                <a:gd name="T10" fmla="*/ 0 w 118"/>
                <a:gd name="T11" fmla="*/ 0 h 191"/>
                <a:gd name="T12" fmla="*/ 0 w 118"/>
                <a:gd name="T13" fmla="*/ 0 h 191"/>
                <a:gd name="T14" fmla="*/ 0 w 118"/>
                <a:gd name="T15" fmla="*/ 0 h 191"/>
                <a:gd name="T16" fmla="*/ 0 w 118"/>
                <a:gd name="T17" fmla="*/ 0 h 191"/>
                <a:gd name="T18" fmla="*/ 0 w 118"/>
                <a:gd name="T19" fmla="*/ 0 h 191"/>
                <a:gd name="T20" fmla="*/ 0 w 118"/>
                <a:gd name="T21" fmla="*/ 0 h 191"/>
                <a:gd name="T22" fmla="*/ 0 w 118"/>
                <a:gd name="T23" fmla="*/ 0 h 191"/>
                <a:gd name="T24" fmla="*/ 0 w 118"/>
                <a:gd name="T25" fmla="*/ 0 h 191"/>
                <a:gd name="T26" fmla="*/ 0 w 118"/>
                <a:gd name="T27" fmla="*/ 0 h 191"/>
                <a:gd name="T28" fmla="*/ 0 w 118"/>
                <a:gd name="T29" fmla="*/ 0 h 191"/>
                <a:gd name="T30" fmla="*/ 0 w 118"/>
                <a:gd name="T31" fmla="*/ 1 h 191"/>
                <a:gd name="T32" fmla="*/ 0 w 118"/>
                <a:gd name="T33" fmla="*/ 1 h 191"/>
                <a:gd name="T34" fmla="*/ 0 w 118"/>
                <a:gd name="T35" fmla="*/ 1 h 191"/>
                <a:gd name="T36" fmla="*/ 0 w 118"/>
                <a:gd name="T37" fmla="*/ 1 h 191"/>
                <a:gd name="T38" fmla="*/ 0 w 118"/>
                <a:gd name="T39" fmla="*/ 1 h 191"/>
                <a:gd name="T40" fmla="*/ 1 w 118"/>
                <a:gd name="T41" fmla="*/ 1 h 19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8"/>
                <a:gd name="T64" fmla="*/ 0 h 191"/>
                <a:gd name="T65" fmla="*/ 118 w 118"/>
                <a:gd name="T66" fmla="*/ 191 h 19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8" h="191">
                  <a:moveTo>
                    <a:pt x="104" y="190"/>
                  </a:moveTo>
                  <a:lnTo>
                    <a:pt x="112" y="191"/>
                  </a:lnTo>
                  <a:lnTo>
                    <a:pt x="116" y="188"/>
                  </a:lnTo>
                  <a:lnTo>
                    <a:pt x="118" y="184"/>
                  </a:lnTo>
                  <a:lnTo>
                    <a:pt x="118" y="177"/>
                  </a:lnTo>
                  <a:lnTo>
                    <a:pt x="83" y="36"/>
                  </a:lnTo>
                  <a:lnTo>
                    <a:pt x="80" y="28"/>
                  </a:lnTo>
                  <a:lnTo>
                    <a:pt x="74" y="22"/>
                  </a:lnTo>
                  <a:lnTo>
                    <a:pt x="68" y="15"/>
                  </a:lnTo>
                  <a:lnTo>
                    <a:pt x="60" y="11"/>
                  </a:lnTo>
                  <a:lnTo>
                    <a:pt x="17" y="0"/>
                  </a:lnTo>
                  <a:lnTo>
                    <a:pt x="10" y="0"/>
                  </a:lnTo>
                  <a:lnTo>
                    <a:pt x="4" y="2"/>
                  </a:lnTo>
                  <a:lnTo>
                    <a:pt x="1" y="8"/>
                  </a:lnTo>
                  <a:lnTo>
                    <a:pt x="0" y="15"/>
                  </a:lnTo>
                  <a:lnTo>
                    <a:pt x="11" y="144"/>
                  </a:lnTo>
                  <a:lnTo>
                    <a:pt x="13" y="152"/>
                  </a:lnTo>
                  <a:lnTo>
                    <a:pt x="18" y="160"/>
                  </a:lnTo>
                  <a:lnTo>
                    <a:pt x="25" y="166"/>
                  </a:lnTo>
                  <a:lnTo>
                    <a:pt x="33" y="169"/>
                  </a:lnTo>
                  <a:lnTo>
                    <a:pt x="104" y="190"/>
                  </a:lnTo>
                  <a:close/>
                </a:path>
              </a:pathLst>
            </a:custGeom>
            <a:solidFill>
              <a:srgbClr val="EDEDD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6" name="Freeform 184"/>
            <p:cNvSpPr>
              <a:spLocks/>
            </p:cNvSpPr>
            <p:nvPr/>
          </p:nvSpPr>
          <p:spPr bwMode="auto">
            <a:xfrm>
              <a:off x="1208" y="3605"/>
              <a:ext cx="81" cy="38"/>
            </a:xfrm>
            <a:custGeom>
              <a:avLst/>
              <a:gdLst>
                <a:gd name="T0" fmla="*/ 1 w 484"/>
                <a:gd name="T1" fmla="*/ 1 h 230"/>
                <a:gd name="T2" fmla="*/ 1 w 484"/>
                <a:gd name="T3" fmla="*/ 0 h 230"/>
                <a:gd name="T4" fmla="*/ 0 w 484"/>
                <a:gd name="T5" fmla="*/ 0 h 230"/>
                <a:gd name="T6" fmla="*/ 0 w 484"/>
                <a:gd name="T7" fmla="*/ 0 h 230"/>
                <a:gd name="T8" fmla="*/ 1 w 484"/>
                <a:gd name="T9" fmla="*/ 0 h 230"/>
                <a:gd name="T10" fmla="*/ 1 w 484"/>
                <a:gd name="T11" fmla="*/ 0 h 230"/>
                <a:gd name="T12" fmla="*/ 1 w 484"/>
                <a:gd name="T13" fmla="*/ 0 h 230"/>
                <a:gd name="T14" fmla="*/ 1 w 484"/>
                <a:gd name="T15" fmla="*/ 0 h 230"/>
                <a:gd name="T16" fmla="*/ 1 w 484"/>
                <a:gd name="T17" fmla="*/ 0 h 230"/>
                <a:gd name="T18" fmla="*/ 1 w 484"/>
                <a:gd name="T19" fmla="*/ 0 h 230"/>
                <a:gd name="T20" fmla="*/ 1 w 484"/>
                <a:gd name="T21" fmla="*/ 0 h 230"/>
                <a:gd name="T22" fmla="*/ 1 w 484"/>
                <a:gd name="T23" fmla="*/ 0 h 230"/>
                <a:gd name="T24" fmla="*/ 1 w 484"/>
                <a:gd name="T25" fmla="*/ 0 h 230"/>
                <a:gd name="T26" fmla="*/ 1 w 484"/>
                <a:gd name="T27" fmla="*/ 0 h 230"/>
                <a:gd name="T28" fmla="*/ 1 w 484"/>
                <a:gd name="T29" fmla="*/ 0 h 230"/>
                <a:gd name="T30" fmla="*/ 1 w 484"/>
                <a:gd name="T31" fmla="*/ 0 h 230"/>
                <a:gd name="T32" fmla="*/ 1 w 484"/>
                <a:gd name="T33" fmla="*/ 0 h 230"/>
                <a:gd name="T34" fmla="*/ 1 w 484"/>
                <a:gd name="T35" fmla="*/ 0 h 230"/>
                <a:gd name="T36" fmla="*/ 1 w 484"/>
                <a:gd name="T37" fmla="*/ 0 h 230"/>
                <a:gd name="T38" fmla="*/ 1 w 484"/>
                <a:gd name="T39" fmla="*/ 0 h 230"/>
                <a:gd name="T40" fmla="*/ 1 w 484"/>
                <a:gd name="T41" fmla="*/ 0 h 230"/>
                <a:gd name="T42" fmla="*/ 1 w 484"/>
                <a:gd name="T43" fmla="*/ 0 h 230"/>
                <a:gd name="T44" fmla="*/ 1 w 484"/>
                <a:gd name="T45" fmla="*/ 0 h 230"/>
                <a:gd name="T46" fmla="*/ 1 w 484"/>
                <a:gd name="T47" fmla="*/ 0 h 230"/>
                <a:gd name="T48" fmla="*/ 2 w 484"/>
                <a:gd name="T49" fmla="*/ 0 h 230"/>
                <a:gd name="T50" fmla="*/ 2 w 484"/>
                <a:gd name="T51" fmla="*/ 0 h 230"/>
                <a:gd name="T52" fmla="*/ 2 w 484"/>
                <a:gd name="T53" fmla="*/ 0 h 230"/>
                <a:gd name="T54" fmla="*/ 2 w 484"/>
                <a:gd name="T55" fmla="*/ 0 h 230"/>
                <a:gd name="T56" fmla="*/ 2 w 484"/>
                <a:gd name="T57" fmla="*/ 0 h 230"/>
                <a:gd name="T58" fmla="*/ 2 w 484"/>
                <a:gd name="T59" fmla="*/ 0 h 230"/>
                <a:gd name="T60" fmla="*/ 2 w 484"/>
                <a:gd name="T61" fmla="*/ 0 h 230"/>
                <a:gd name="T62" fmla="*/ 2 w 484"/>
                <a:gd name="T63" fmla="*/ 0 h 230"/>
                <a:gd name="T64" fmla="*/ 2 w 484"/>
                <a:gd name="T65" fmla="*/ 0 h 230"/>
                <a:gd name="T66" fmla="*/ 2 w 484"/>
                <a:gd name="T67" fmla="*/ 0 h 230"/>
                <a:gd name="T68" fmla="*/ 2 w 484"/>
                <a:gd name="T69" fmla="*/ 0 h 230"/>
                <a:gd name="T70" fmla="*/ 2 w 484"/>
                <a:gd name="T71" fmla="*/ 0 h 230"/>
                <a:gd name="T72" fmla="*/ 2 w 484"/>
                <a:gd name="T73" fmla="*/ 0 h 230"/>
                <a:gd name="T74" fmla="*/ 2 w 484"/>
                <a:gd name="T75" fmla="*/ 0 h 230"/>
                <a:gd name="T76" fmla="*/ 0 w 484"/>
                <a:gd name="T77" fmla="*/ 1 h 230"/>
                <a:gd name="T78" fmla="*/ 0 w 484"/>
                <a:gd name="T79" fmla="*/ 1 h 230"/>
                <a:gd name="T80" fmla="*/ 0 w 484"/>
                <a:gd name="T81" fmla="*/ 1 h 230"/>
                <a:gd name="T82" fmla="*/ 0 w 484"/>
                <a:gd name="T83" fmla="*/ 1 h 230"/>
                <a:gd name="T84" fmla="*/ 0 w 484"/>
                <a:gd name="T85" fmla="*/ 1 h 230"/>
                <a:gd name="T86" fmla="*/ 0 w 484"/>
                <a:gd name="T87" fmla="*/ 1 h 230"/>
                <a:gd name="T88" fmla="*/ 0 w 484"/>
                <a:gd name="T89" fmla="*/ 1 h 230"/>
                <a:gd name="T90" fmla="*/ 0 w 484"/>
                <a:gd name="T91" fmla="*/ 1 h 230"/>
                <a:gd name="T92" fmla="*/ 0 w 484"/>
                <a:gd name="T93" fmla="*/ 1 h 230"/>
                <a:gd name="T94" fmla="*/ 0 w 484"/>
                <a:gd name="T95" fmla="*/ 1 h 230"/>
                <a:gd name="T96" fmla="*/ 0 w 484"/>
                <a:gd name="T97" fmla="*/ 1 h 230"/>
                <a:gd name="T98" fmla="*/ 0 w 484"/>
                <a:gd name="T99" fmla="*/ 1 h 230"/>
                <a:gd name="T100" fmla="*/ 0 w 484"/>
                <a:gd name="T101" fmla="*/ 1 h 230"/>
                <a:gd name="T102" fmla="*/ 0 w 484"/>
                <a:gd name="T103" fmla="*/ 1 h 230"/>
                <a:gd name="T104" fmla="*/ 1 w 484"/>
                <a:gd name="T105" fmla="*/ 1 h 230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484"/>
                <a:gd name="T160" fmla="*/ 0 h 230"/>
                <a:gd name="T161" fmla="*/ 484 w 484"/>
                <a:gd name="T162" fmla="*/ 230 h 230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484" h="230">
                  <a:moveTo>
                    <a:pt x="118" y="132"/>
                  </a:moveTo>
                  <a:lnTo>
                    <a:pt x="88" y="82"/>
                  </a:lnTo>
                  <a:lnTo>
                    <a:pt x="85" y="75"/>
                  </a:lnTo>
                  <a:lnTo>
                    <a:pt x="85" y="67"/>
                  </a:lnTo>
                  <a:lnTo>
                    <a:pt x="89" y="60"/>
                  </a:lnTo>
                  <a:lnTo>
                    <a:pt x="95" y="56"/>
                  </a:lnTo>
                  <a:lnTo>
                    <a:pt x="146" y="32"/>
                  </a:lnTo>
                  <a:lnTo>
                    <a:pt x="151" y="31"/>
                  </a:lnTo>
                  <a:lnTo>
                    <a:pt x="155" y="30"/>
                  </a:lnTo>
                  <a:lnTo>
                    <a:pt x="160" y="29"/>
                  </a:lnTo>
                  <a:lnTo>
                    <a:pt x="164" y="28"/>
                  </a:lnTo>
                  <a:lnTo>
                    <a:pt x="170" y="28"/>
                  </a:lnTo>
                  <a:lnTo>
                    <a:pt x="175" y="28"/>
                  </a:lnTo>
                  <a:lnTo>
                    <a:pt x="179" y="28"/>
                  </a:lnTo>
                  <a:lnTo>
                    <a:pt x="184" y="29"/>
                  </a:lnTo>
                  <a:lnTo>
                    <a:pt x="255" y="50"/>
                  </a:lnTo>
                  <a:lnTo>
                    <a:pt x="259" y="51"/>
                  </a:lnTo>
                  <a:lnTo>
                    <a:pt x="264" y="51"/>
                  </a:lnTo>
                  <a:lnTo>
                    <a:pt x="269" y="51"/>
                  </a:lnTo>
                  <a:lnTo>
                    <a:pt x="274" y="51"/>
                  </a:lnTo>
                  <a:lnTo>
                    <a:pt x="279" y="50"/>
                  </a:lnTo>
                  <a:lnTo>
                    <a:pt x="284" y="50"/>
                  </a:lnTo>
                  <a:lnTo>
                    <a:pt x="289" y="48"/>
                  </a:lnTo>
                  <a:lnTo>
                    <a:pt x="292" y="47"/>
                  </a:lnTo>
                  <a:lnTo>
                    <a:pt x="384" y="5"/>
                  </a:lnTo>
                  <a:lnTo>
                    <a:pt x="389" y="4"/>
                  </a:lnTo>
                  <a:lnTo>
                    <a:pt x="394" y="2"/>
                  </a:lnTo>
                  <a:lnTo>
                    <a:pt x="398" y="1"/>
                  </a:lnTo>
                  <a:lnTo>
                    <a:pt x="404" y="1"/>
                  </a:lnTo>
                  <a:lnTo>
                    <a:pt x="408" y="0"/>
                  </a:lnTo>
                  <a:lnTo>
                    <a:pt x="413" y="0"/>
                  </a:lnTo>
                  <a:lnTo>
                    <a:pt x="417" y="0"/>
                  </a:lnTo>
                  <a:lnTo>
                    <a:pt x="422" y="1"/>
                  </a:lnTo>
                  <a:lnTo>
                    <a:pt x="475" y="10"/>
                  </a:lnTo>
                  <a:lnTo>
                    <a:pt x="482" y="12"/>
                  </a:lnTo>
                  <a:lnTo>
                    <a:pt x="484" y="14"/>
                  </a:lnTo>
                  <a:lnTo>
                    <a:pt x="483" y="18"/>
                  </a:lnTo>
                  <a:lnTo>
                    <a:pt x="477" y="22"/>
                  </a:lnTo>
                  <a:lnTo>
                    <a:pt x="70" y="227"/>
                  </a:lnTo>
                  <a:lnTo>
                    <a:pt x="65" y="229"/>
                  </a:lnTo>
                  <a:lnTo>
                    <a:pt x="60" y="230"/>
                  </a:lnTo>
                  <a:lnTo>
                    <a:pt x="56" y="230"/>
                  </a:lnTo>
                  <a:lnTo>
                    <a:pt x="51" y="230"/>
                  </a:lnTo>
                  <a:lnTo>
                    <a:pt x="47" y="230"/>
                  </a:lnTo>
                  <a:lnTo>
                    <a:pt x="42" y="229"/>
                  </a:lnTo>
                  <a:lnTo>
                    <a:pt x="38" y="228"/>
                  </a:lnTo>
                  <a:lnTo>
                    <a:pt x="35" y="227"/>
                  </a:lnTo>
                  <a:lnTo>
                    <a:pt x="7" y="212"/>
                  </a:lnTo>
                  <a:lnTo>
                    <a:pt x="2" y="208"/>
                  </a:lnTo>
                  <a:lnTo>
                    <a:pt x="0" y="203"/>
                  </a:lnTo>
                  <a:lnTo>
                    <a:pt x="2" y="199"/>
                  </a:lnTo>
                  <a:lnTo>
                    <a:pt x="7" y="194"/>
                  </a:lnTo>
                  <a:lnTo>
                    <a:pt x="118" y="132"/>
                  </a:lnTo>
                  <a:close/>
                </a:path>
              </a:pathLst>
            </a:custGeom>
            <a:solidFill>
              <a:srgbClr val="F9F9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7" name="Freeform 185"/>
            <p:cNvSpPr>
              <a:spLocks/>
            </p:cNvSpPr>
            <p:nvPr/>
          </p:nvSpPr>
          <p:spPr bwMode="auto">
            <a:xfrm>
              <a:off x="1184" y="3596"/>
              <a:ext cx="43" cy="41"/>
            </a:xfrm>
            <a:custGeom>
              <a:avLst/>
              <a:gdLst>
                <a:gd name="T0" fmla="*/ 0 w 256"/>
                <a:gd name="T1" fmla="*/ 0 h 247"/>
                <a:gd name="T2" fmla="*/ 0 w 256"/>
                <a:gd name="T3" fmla="*/ 0 h 247"/>
                <a:gd name="T4" fmla="*/ 0 w 256"/>
                <a:gd name="T5" fmla="*/ 0 h 247"/>
                <a:gd name="T6" fmla="*/ 0 w 256"/>
                <a:gd name="T7" fmla="*/ 0 h 247"/>
                <a:gd name="T8" fmla="*/ 0 w 256"/>
                <a:gd name="T9" fmla="*/ 0 h 247"/>
                <a:gd name="T10" fmla="*/ 0 w 256"/>
                <a:gd name="T11" fmla="*/ 0 h 247"/>
                <a:gd name="T12" fmla="*/ 0 w 256"/>
                <a:gd name="T13" fmla="*/ 0 h 247"/>
                <a:gd name="T14" fmla="*/ 0 w 256"/>
                <a:gd name="T15" fmla="*/ 0 h 247"/>
                <a:gd name="T16" fmla="*/ 0 w 256"/>
                <a:gd name="T17" fmla="*/ 0 h 247"/>
                <a:gd name="T18" fmla="*/ 1 w 256"/>
                <a:gd name="T19" fmla="*/ 0 h 247"/>
                <a:gd name="T20" fmla="*/ 1 w 256"/>
                <a:gd name="T21" fmla="*/ 0 h 247"/>
                <a:gd name="T22" fmla="*/ 1 w 256"/>
                <a:gd name="T23" fmla="*/ 0 h 247"/>
                <a:gd name="T24" fmla="*/ 1 w 256"/>
                <a:gd name="T25" fmla="*/ 0 h 247"/>
                <a:gd name="T26" fmla="*/ 1 w 256"/>
                <a:gd name="T27" fmla="*/ 0 h 247"/>
                <a:gd name="T28" fmla="*/ 1 w 256"/>
                <a:gd name="T29" fmla="*/ 0 h 247"/>
                <a:gd name="T30" fmla="*/ 1 w 256"/>
                <a:gd name="T31" fmla="*/ 0 h 247"/>
                <a:gd name="T32" fmla="*/ 1 w 256"/>
                <a:gd name="T33" fmla="*/ 0 h 247"/>
                <a:gd name="T34" fmla="*/ 1 w 256"/>
                <a:gd name="T35" fmla="*/ 0 h 247"/>
                <a:gd name="T36" fmla="*/ 1 w 256"/>
                <a:gd name="T37" fmla="*/ 0 h 247"/>
                <a:gd name="T38" fmla="*/ 1 w 256"/>
                <a:gd name="T39" fmla="*/ 0 h 247"/>
                <a:gd name="T40" fmla="*/ 1 w 256"/>
                <a:gd name="T41" fmla="*/ 0 h 247"/>
                <a:gd name="T42" fmla="*/ 1 w 256"/>
                <a:gd name="T43" fmla="*/ 0 h 247"/>
                <a:gd name="T44" fmla="*/ 1 w 256"/>
                <a:gd name="T45" fmla="*/ 0 h 247"/>
                <a:gd name="T46" fmla="*/ 1 w 256"/>
                <a:gd name="T47" fmla="*/ 1 h 247"/>
                <a:gd name="T48" fmla="*/ 1 w 256"/>
                <a:gd name="T49" fmla="*/ 1 h 247"/>
                <a:gd name="T50" fmla="*/ 1 w 256"/>
                <a:gd name="T51" fmla="*/ 1 h 247"/>
                <a:gd name="T52" fmla="*/ 1 w 256"/>
                <a:gd name="T53" fmla="*/ 1 h 247"/>
                <a:gd name="T54" fmla="*/ 1 w 256"/>
                <a:gd name="T55" fmla="*/ 1 h 247"/>
                <a:gd name="T56" fmla="*/ 1 w 256"/>
                <a:gd name="T57" fmla="*/ 1 h 247"/>
                <a:gd name="T58" fmla="*/ 1 w 256"/>
                <a:gd name="T59" fmla="*/ 1 h 247"/>
                <a:gd name="T60" fmla="*/ 1 w 256"/>
                <a:gd name="T61" fmla="*/ 1 h 247"/>
                <a:gd name="T62" fmla="*/ 1 w 256"/>
                <a:gd name="T63" fmla="*/ 1 h 247"/>
                <a:gd name="T64" fmla="*/ 1 w 256"/>
                <a:gd name="T65" fmla="*/ 1 h 247"/>
                <a:gd name="T66" fmla="*/ 1 w 256"/>
                <a:gd name="T67" fmla="*/ 1 h 247"/>
                <a:gd name="T68" fmla="*/ 1 w 256"/>
                <a:gd name="T69" fmla="*/ 0 h 247"/>
                <a:gd name="T70" fmla="*/ 1 w 256"/>
                <a:gd name="T71" fmla="*/ 0 h 247"/>
                <a:gd name="T72" fmla="*/ 0 w 256"/>
                <a:gd name="T73" fmla="*/ 0 h 247"/>
                <a:gd name="T74" fmla="*/ 0 w 256"/>
                <a:gd name="T75" fmla="*/ 0 h 247"/>
                <a:gd name="T76" fmla="*/ 0 w 256"/>
                <a:gd name="T77" fmla="*/ 0 h 247"/>
                <a:gd name="T78" fmla="*/ 0 w 256"/>
                <a:gd name="T79" fmla="*/ 0 h 247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256"/>
                <a:gd name="T121" fmla="*/ 0 h 247"/>
                <a:gd name="T122" fmla="*/ 256 w 256"/>
                <a:gd name="T123" fmla="*/ 247 h 247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256" h="247">
                  <a:moveTo>
                    <a:pt x="9" y="44"/>
                  </a:moveTo>
                  <a:lnTo>
                    <a:pt x="2" y="42"/>
                  </a:lnTo>
                  <a:lnTo>
                    <a:pt x="0" y="38"/>
                  </a:lnTo>
                  <a:lnTo>
                    <a:pt x="2" y="35"/>
                  </a:lnTo>
                  <a:lnTo>
                    <a:pt x="8" y="32"/>
                  </a:lnTo>
                  <a:lnTo>
                    <a:pt x="71" y="4"/>
                  </a:lnTo>
                  <a:lnTo>
                    <a:pt x="76" y="2"/>
                  </a:lnTo>
                  <a:lnTo>
                    <a:pt x="80" y="1"/>
                  </a:lnTo>
                  <a:lnTo>
                    <a:pt x="85" y="0"/>
                  </a:lnTo>
                  <a:lnTo>
                    <a:pt x="89" y="0"/>
                  </a:lnTo>
                  <a:lnTo>
                    <a:pt x="94" y="0"/>
                  </a:lnTo>
                  <a:lnTo>
                    <a:pt x="98" y="1"/>
                  </a:lnTo>
                  <a:lnTo>
                    <a:pt x="103" y="2"/>
                  </a:lnTo>
                  <a:lnTo>
                    <a:pt x="107" y="4"/>
                  </a:lnTo>
                  <a:lnTo>
                    <a:pt x="155" y="23"/>
                  </a:lnTo>
                  <a:lnTo>
                    <a:pt x="162" y="26"/>
                  </a:lnTo>
                  <a:lnTo>
                    <a:pt x="171" y="33"/>
                  </a:lnTo>
                  <a:lnTo>
                    <a:pt x="178" y="40"/>
                  </a:lnTo>
                  <a:lnTo>
                    <a:pt x="184" y="46"/>
                  </a:lnTo>
                  <a:lnTo>
                    <a:pt x="213" y="98"/>
                  </a:lnTo>
                  <a:lnTo>
                    <a:pt x="218" y="106"/>
                  </a:lnTo>
                  <a:lnTo>
                    <a:pt x="223" y="115"/>
                  </a:lnTo>
                  <a:lnTo>
                    <a:pt x="229" y="124"/>
                  </a:lnTo>
                  <a:lnTo>
                    <a:pt x="234" y="132"/>
                  </a:lnTo>
                  <a:lnTo>
                    <a:pt x="254" y="166"/>
                  </a:lnTo>
                  <a:lnTo>
                    <a:pt x="256" y="172"/>
                  </a:lnTo>
                  <a:lnTo>
                    <a:pt x="256" y="180"/>
                  </a:lnTo>
                  <a:lnTo>
                    <a:pt x="253" y="187"/>
                  </a:lnTo>
                  <a:lnTo>
                    <a:pt x="247" y="193"/>
                  </a:lnTo>
                  <a:lnTo>
                    <a:pt x="153" y="244"/>
                  </a:lnTo>
                  <a:lnTo>
                    <a:pt x="146" y="247"/>
                  </a:lnTo>
                  <a:lnTo>
                    <a:pt x="139" y="245"/>
                  </a:lnTo>
                  <a:lnTo>
                    <a:pt x="134" y="241"/>
                  </a:lnTo>
                  <a:lnTo>
                    <a:pt x="131" y="234"/>
                  </a:lnTo>
                  <a:lnTo>
                    <a:pt x="90" y="83"/>
                  </a:lnTo>
                  <a:lnTo>
                    <a:pt x="87" y="76"/>
                  </a:lnTo>
                  <a:lnTo>
                    <a:pt x="80" y="69"/>
                  </a:lnTo>
                  <a:lnTo>
                    <a:pt x="73" y="63"/>
                  </a:lnTo>
                  <a:lnTo>
                    <a:pt x="65" y="60"/>
                  </a:lnTo>
                  <a:lnTo>
                    <a:pt x="9" y="4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" name="Freeform 186"/>
            <p:cNvSpPr>
              <a:spLocks/>
            </p:cNvSpPr>
            <p:nvPr/>
          </p:nvSpPr>
          <p:spPr bwMode="auto">
            <a:xfrm>
              <a:off x="1184" y="3596"/>
              <a:ext cx="27" cy="10"/>
            </a:xfrm>
            <a:custGeom>
              <a:avLst/>
              <a:gdLst>
                <a:gd name="T0" fmla="*/ 0 w 162"/>
                <a:gd name="T1" fmla="*/ 0 h 61"/>
                <a:gd name="T2" fmla="*/ 0 w 162"/>
                <a:gd name="T3" fmla="*/ 0 h 61"/>
                <a:gd name="T4" fmla="*/ 0 w 162"/>
                <a:gd name="T5" fmla="*/ 0 h 61"/>
                <a:gd name="T6" fmla="*/ 0 w 162"/>
                <a:gd name="T7" fmla="*/ 0 h 61"/>
                <a:gd name="T8" fmla="*/ 0 w 162"/>
                <a:gd name="T9" fmla="*/ 0 h 61"/>
                <a:gd name="T10" fmla="*/ 0 w 162"/>
                <a:gd name="T11" fmla="*/ 0 h 61"/>
                <a:gd name="T12" fmla="*/ 0 w 162"/>
                <a:gd name="T13" fmla="*/ 0 h 61"/>
                <a:gd name="T14" fmla="*/ 0 w 162"/>
                <a:gd name="T15" fmla="*/ 0 h 61"/>
                <a:gd name="T16" fmla="*/ 0 w 162"/>
                <a:gd name="T17" fmla="*/ 0 h 61"/>
                <a:gd name="T18" fmla="*/ 0 w 162"/>
                <a:gd name="T19" fmla="*/ 0 h 61"/>
                <a:gd name="T20" fmla="*/ 0 w 162"/>
                <a:gd name="T21" fmla="*/ 0 h 61"/>
                <a:gd name="T22" fmla="*/ 0 w 162"/>
                <a:gd name="T23" fmla="*/ 0 h 61"/>
                <a:gd name="T24" fmla="*/ 0 w 162"/>
                <a:gd name="T25" fmla="*/ 0 h 61"/>
                <a:gd name="T26" fmla="*/ 0 w 162"/>
                <a:gd name="T27" fmla="*/ 0 h 61"/>
                <a:gd name="T28" fmla="*/ 1 w 162"/>
                <a:gd name="T29" fmla="*/ 0 h 61"/>
                <a:gd name="T30" fmla="*/ 1 w 162"/>
                <a:gd name="T31" fmla="*/ 0 h 61"/>
                <a:gd name="T32" fmla="*/ 1 w 162"/>
                <a:gd name="T33" fmla="*/ 0 h 61"/>
                <a:gd name="T34" fmla="*/ 1 w 162"/>
                <a:gd name="T35" fmla="*/ 0 h 61"/>
                <a:gd name="T36" fmla="*/ 1 w 162"/>
                <a:gd name="T37" fmla="*/ 0 h 61"/>
                <a:gd name="T38" fmla="*/ 0 w 162"/>
                <a:gd name="T39" fmla="*/ 0 h 61"/>
                <a:gd name="T40" fmla="*/ 0 w 162"/>
                <a:gd name="T41" fmla="*/ 0 h 61"/>
                <a:gd name="T42" fmla="*/ 0 w 162"/>
                <a:gd name="T43" fmla="*/ 0 h 61"/>
                <a:gd name="T44" fmla="*/ 0 w 162"/>
                <a:gd name="T45" fmla="*/ 0 h 61"/>
                <a:gd name="T46" fmla="*/ 0 w 162"/>
                <a:gd name="T47" fmla="*/ 0 h 61"/>
                <a:gd name="T48" fmla="*/ 0 w 162"/>
                <a:gd name="T49" fmla="*/ 0 h 61"/>
                <a:gd name="T50" fmla="*/ 0 w 162"/>
                <a:gd name="T51" fmla="*/ 0 h 61"/>
                <a:gd name="T52" fmla="*/ 0 w 162"/>
                <a:gd name="T53" fmla="*/ 0 h 61"/>
                <a:gd name="T54" fmla="*/ 0 w 162"/>
                <a:gd name="T55" fmla="*/ 0 h 61"/>
                <a:gd name="T56" fmla="*/ 0 w 162"/>
                <a:gd name="T57" fmla="*/ 0 h 61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62"/>
                <a:gd name="T88" fmla="*/ 0 h 61"/>
                <a:gd name="T89" fmla="*/ 162 w 162"/>
                <a:gd name="T90" fmla="*/ 61 h 61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62" h="61">
                  <a:moveTo>
                    <a:pt x="9" y="44"/>
                  </a:moveTo>
                  <a:lnTo>
                    <a:pt x="2" y="42"/>
                  </a:lnTo>
                  <a:lnTo>
                    <a:pt x="0" y="38"/>
                  </a:lnTo>
                  <a:lnTo>
                    <a:pt x="2" y="35"/>
                  </a:lnTo>
                  <a:lnTo>
                    <a:pt x="8" y="32"/>
                  </a:lnTo>
                  <a:lnTo>
                    <a:pt x="71" y="4"/>
                  </a:lnTo>
                  <a:lnTo>
                    <a:pt x="76" y="2"/>
                  </a:lnTo>
                  <a:lnTo>
                    <a:pt x="80" y="1"/>
                  </a:lnTo>
                  <a:lnTo>
                    <a:pt x="85" y="0"/>
                  </a:lnTo>
                  <a:lnTo>
                    <a:pt x="89" y="0"/>
                  </a:lnTo>
                  <a:lnTo>
                    <a:pt x="94" y="0"/>
                  </a:lnTo>
                  <a:lnTo>
                    <a:pt x="98" y="1"/>
                  </a:lnTo>
                  <a:lnTo>
                    <a:pt x="103" y="2"/>
                  </a:lnTo>
                  <a:lnTo>
                    <a:pt x="107" y="4"/>
                  </a:lnTo>
                  <a:lnTo>
                    <a:pt x="155" y="23"/>
                  </a:lnTo>
                  <a:lnTo>
                    <a:pt x="160" y="26"/>
                  </a:lnTo>
                  <a:lnTo>
                    <a:pt x="162" y="29"/>
                  </a:lnTo>
                  <a:lnTo>
                    <a:pt x="160" y="34"/>
                  </a:lnTo>
                  <a:lnTo>
                    <a:pt x="155" y="37"/>
                  </a:lnTo>
                  <a:lnTo>
                    <a:pt x="103" y="58"/>
                  </a:lnTo>
                  <a:lnTo>
                    <a:pt x="98" y="59"/>
                  </a:lnTo>
                  <a:lnTo>
                    <a:pt x="94" y="60"/>
                  </a:lnTo>
                  <a:lnTo>
                    <a:pt x="89" y="60"/>
                  </a:lnTo>
                  <a:lnTo>
                    <a:pt x="85" y="61"/>
                  </a:lnTo>
                  <a:lnTo>
                    <a:pt x="79" y="61"/>
                  </a:lnTo>
                  <a:lnTo>
                    <a:pt x="74" y="61"/>
                  </a:lnTo>
                  <a:lnTo>
                    <a:pt x="70" y="61"/>
                  </a:lnTo>
                  <a:lnTo>
                    <a:pt x="65" y="60"/>
                  </a:lnTo>
                  <a:lnTo>
                    <a:pt x="9" y="4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9" name="Freeform 187"/>
            <p:cNvSpPr>
              <a:spLocks/>
            </p:cNvSpPr>
            <p:nvPr/>
          </p:nvSpPr>
          <p:spPr bwMode="auto">
            <a:xfrm>
              <a:off x="1235" y="3575"/>
              <a:ext cx="24" cy="9"/>
            </a:xfrm>
            <a:custGeom>
              <a:avLst/>
              <a:gdLst>
                <a:gd name="T0" fmla="*/ 0 w 144"/>
                <a:gd name="T1" fmla="*/ 0 h 50"/>
                <a:gd name="T2" fmla="*/ 0 w 144"/>
                <a:gd name="T3" fmla="*/ 0 h 50"/>
                <a:gd name="T4" fmla="*/ 0 w 144"/>
                <a:gd name="T5" fmla="*/ 0 h 50"/>
                <a:gd name="T6" fmla="*/ 0 w 144"/>
                <a:gd name="T7" fmla="*/ 0 h 50"/>
                <a:gd name="T8" fmla="*/ 0 w 144"/>
                <a:gd name="T9" fmla="*/ 0 h 50"/>
                <a:gd name="T10" fmla="*/ 0 w 144"/>
                <a:gd name="T11" fmla="*/ 0 h 50"/>
                <a:gd name="T12" fmla="*/ 0 w 144"/>
                <a:gd name="T13" fmla="*/ 0 h 50"/>
                <a:gd name="T14" fmla="*/ 0 w 144"/>
                <a:gd name="T15" fmla="*/ 0 h 50"/>
                <a:gd name="T16" fmla="*/ 0 w 144"/>
                <a:gd name="T17" fmla="*/ 0 h 50"/>
                <a:gd name="T18" fmla="*/ 0 w 144"/>
                <a:gd name="T19" fmla="*/ 0 h 50"/>
                <a:gd name="T20" fmla="*/ 0 w 144"/>
                <a:gd name="T21" fmla="*/ 0 h 50"/>
                <a:gd name="T22" fmla="*/ 0 w 144"/>
                <a:gd name="T23" fmla="*/ 0 h 50"/>
                <a:gd name="T24" fmla="*/ 0 w 144"/>
                <a:gd name="T25" fmla="*/ 0 h 50"/>
                <a:gd name="T26" fmla="*/ 0 w 144"/>
                <a:gd name="T27" fmla="*/ 0 h 50"/>
                <a:gd name="T28" fmla="*/ 1 w 144"/>
                <a:gd name="T29" fmla="*/ 0 h 50"/>
                <a:gd name="T30" fmla="*/ 1 w 144"/>
                <a:gd name="T31" fmla="*/ 0 h 50"/>
                <a:gd name="T32" fmla="*/ 1 w 144"/>
                <a:gd name="T33" fmla="*/ 0 h 50"/>
                <a:gd name="T34" fmla="*/ 1 w 144"/>
                <a:gd name="T35" fmla="*/ 0 h 50"/>
                <a:gd name="T36" fmla="*/ 1 w 144"/>
                <a:gd name="T37" fmla="*/ 0 h 50"/>
                <a:gd name="T38" fmla="*/ 0 w 144"/>
                <a:gd name="T39" fmla="*/ 0 h 50"/>
                <a:gd name="T40" fmla="*/ 0 w 144"/>
                <a:gd name="T41" fmla="*/ 0 h 50"/>
                <a:gd name="T42" fmla="*/ 0 w 144"/>
                <a:gd name="T43" fmla="*/ 0 h 50"/>
                <a:gd name="T44" fmla="*/ 0 w 144"/>
                <a:gd name="T45" fmla="*/ 0 h 50"/>
                <a:gd name="T46" fmla="*/ 0 w 144"/>
                <a:gd name="T47" fmla="*/ 0 h 50"/>
                <a:gd name="T48" fmla="*/ 0 w 144"/>
                <a:gd name="T49" fmla="*/ 0 h 50"/>
                <a:gd name="T50" fmla="*/ 0 w 144"/>
                <a:gd name="T51" fmla="*/ 0 h 50"/>
                <a:gd name="T52" fmla="*/ 0 w 144"/>
                <a:gd name="T53" fmla="*/ 0 h 50"/>
                <a:gd name="T54" fmla="*/ 0 w 144"/>
                <a:gd name="T55" fmla="*/ 0 h 50"/>
                <a:gd name="T56" fmla="*/ 0 w 144"/>
                <a:gd name="T57" fmla="*/ 0 h 5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44"/>
                <a:gd name="T88" fmla="*/ 0 h 50"/>
                <a:gd name="T89" fmla="*/ 144 w 144"/>
                <a:gd name="T90" fmla="*/ 50 h 5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44" h="50">
                  <a:moveTo>
                    <a:pt x="7" y="24"/>
                  </a:moveTo>
                  <a:lnTo>
                    <a:pt x="1" y="27"/>
                  </a:lnTo>
                  <a:lnTo>
                    <a:pt x="0" y="31"/>
                  </a:lnTo>
                  <a:lnTo>
                    <a:pt x="2" y="34"/>
                  </a:lnTo>
                  <a:lnTo>
                    <a:pt x="8" y="36"/>
                  </a:lnTo>
                  <a:lnTo>
                    <a:pt x="51" y="47"/>
                  </a:lnTo>
                  <a:lnTo>
                    <a:pt x="55" y="49"/>
                  </a:lnTo>
                  <a:lnTo>
                    <a:pt x="60" y="50"/>
                  </a:lnTo>
                  <a:lnTo>
                    <a:pt x="64" y="50"/>
                  </a:lnTo>
                  <a:lnTo>
                    <a:pt x="70" y="50"/>
                  </a:lnTo>
                  <a:lnTo>
                    <a:pt x="74" y="49"/>
                  </a:lnTo>
                  <a:lnTo>
                    <a:pt x="79" y="47"/>
                  </a:lnTo>
                  <a:lnTo>
                    <a:pt x="83" y="46"/>
                  </a:lnTo>
                  <a:lnTo>
                    <a:pt x="88" y="45"/>
                  </a:lnTo>
                  <a:lnTo>
                    <a:pt x="136" y="25"/>
                  </a:lnTo>
                  <a:lnTo>
                    <a:pt x="142" y="22"/>
                  </a:lnTo>
                  <a:lnTo>
                    <a:pt x="144" y="18"/>
                  </a:lnTo>
                  <a:lnTo>
                    <a:pt x="142" y="15"/>
                  </a:lnTo>
                  <a:lnTo>
                    <a:pt x="136" y="13"/>
                  </a:lnTo>
                  <a:lnTo>
                    <a:pt x="88" y="1"/>
                  </a:lnTo>
                  <a:lnTo>
                    <a:pt x="83" y="0"/>
                  </a:lnTo>
                  <a:lnTo>
                    <a:pt x="79" y="0"/>
                  </a:lnTo>
                  <a:lnTo>
                    <a:pt x="74" y="0"/>
                  </a:lnTo>
                  <a:lnTo>
                    <a:pt x="70" y="0"/>
                  </a:lnTo>
                  <a:lnTo>
                    <a:pt x="64" y="1"/>
                  </a:lnTo>
                  <a:lnTo>
                    <a:pt x="60" y="2"/>
                  </a:lnTo>
                  <a:lnTo>
                    <a:pt x="55" y="4"/>
                  </a:lnTo>
                  <a:lnTo>
                    <a:pt x="51" y="5"/>
                  </a:lnTo>
                  <a:lnTo>
                    <a:pt x="7" y="24"/>
                  </a:lnTo>
                  <a:close/>
                </a:path>
              </a:pathLst>
            </a:custGeom>
            <a:solidFill>
              <a:srgbClr val="F9F9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0" name="Freeform 188"/>
            <p:cNvSpPr>
              <a:spLocks/>
            </p:cNvSpPr>
            <p:nvPr/>
          </p:nvSpPr>
          <p:spPr bwMode="auto">
            <a:xfrm>
              <a:off x="1054" y="3290"/>
              <a:ext cx="224" cy="362"/>
            </a:xfrm>
            <a:custGeom>
              <a:avLst/>
              <a:gdLst>
                <a:gd name="T0" fmla="*/ 0 w 1346"/>
                <a:gd name="T1" fmla="*/ 1 h 2178"/>
                <a:gd name="T2" fmla="*/ 0 w 1346"/>
                <a:gd name="T3" fmla="*/ 1 h 2178"/>
                <a:gd name="T4" fmla="*/ 0 w 1346"/>
                <a:gd name="T5" fmla="*/ 1 h 2178"/>
                <a:gd name="T6" fmla="*/ 0 w 1346"/>
                <a:gd name="T7" fmla="*/ 2 h 2178"/>
                <a:gd name="T8" fmla="*/ 0 w 1346"/>
                <a:gd name="T9" fmla="*/ 9 h 2178"/>
                <a:gd name="T10" fmla="*/ 0 w 1346"/>
                <a:gd name="T11" fmla="*/ 9 h 2178"/>
                <a:gd name="T12" fmla="*/ 0 w 1346"/>
                <a:gd name="T13" fmla="*/ 10 h 2178"/>
                <a:gd name="T14" fmla="*/ 0 w 1346"/>
                <a:gd name="T15" fmla="*/ 10 h 2178"/>
                <a:gd name="T16" fmla="*/ 0 w 1346"/>
                <a:gd name="T17" fmla="*/ 10 h 2178"/>
                <a:gd name="T18" fmla="*/ 3 w 1346"/>
                <a:gd name="T19" fmla="*/ 10 h 2178"/>
                <a:gd name="T20" fmla="*/ 3 w 1346"/>
                <a:gd name="T21" fmla="*/ 10 h 2178"/>
                <a:gd name="T22" fmla="*/ 3 w 1346"/>
                <a:gd name="T23" fmla="*/ 10 h 2178"/>
                <a:gd name="T24" fmla="*/ 3 w 1346"/>
                <a:gd name="T25" fmla="*/ 10 h 2178"/>
                <a:gd name="T26" fmla="*/ 3 w 1346"/>
                <a:gd name="T27" fmla="*/ 10 h 2178"/>
                <a:gd name="T28" fmla="*/ 3 w 1346"/>
                <a:gd name="T29" fmla="*/ 10 h 2178"/>
                <a:gd name="T30" fmla="*/ 4 w 1346"/>
                <a:gd name="T31" fmla="*/ 10 h 2178"/>
                <a:gd name="T32" fmla="*/ 4 w 1346"/>
                <a:gd name="T33" fmla="*/ 9 h 2178"/>
                <a:gd name="T34" fmla="*/ 5 w 1346"/>
                <a:gd name="T35" fmla="*/ 9 h 2178"/>
                <a:gd name="T36" fmla="*/ 5 w 1346"/>
                <a:gd name="T37" fmla="*/ 9 h 2178"/>
                <a:gd name="T38" fmla="*/ 6 w 1346"/>
                <a:gd name="T39" fmla="*/ 9 h 2178"/>
                <a:gd name="T40" fmla="*/ 6 w 1346"/>
                <a:gd name="T41" fmla="*/ 8 h 2178"/>
                <a:gd name="T42" fmla="*/ 6 w 1346"/>
                <a:gd name="T43" fmla="*/ 8 h 2178"/>
                <a:gd name="T44" fmla="*/ 6 w 1346"/>
                <a:gd name="T45" fmla="*/ 8 h 2178"/>
                <a:gd name="T46" fmla="*/ 6 w 1346"/>
                <a:gd name="T47" fmla="*/ 8 h 2178"/>
                <a:gd name="T48" fmla="*/ 6 w 1346"/>
                <a:gd name="T49" fmla="*/ 8 h 2178"/>
                <a:gd name="T50" fmla="*/ 6 w 1346"/>
                <a:gd name="T51" fmla="*/ 1 h 2178"/>
                <a:gd name="T52" fmla="*/ 6 w 1346"/>
                <a:gd name="T53" fmla="*/ 0 h 2178"/>
                <a:gd name="T54" fmla="*/ 6 w 1346"/>
                <a:gd name="T55" fmla="*/ 0 h 2178"/>
                <a:gd name="T56" fmla="*/ 6 w 1346"/>
                <a:gd name="T57" fmla="*/ 0 h 2178"/>
                <a:gd name="T58" fmla="*/ 6 w 1346"/>
                <a:gd name="T59" fmla="*/ 0 h 2178"/>
                <a:gd name="T60" fmla="*/ 3 w 1346"/>
                <a:gd name="T61" fmla="*/ 0 h 2178"/>
                <a:gd name="T62" fmla="*/ 3 w 1346"/>
                <a:gd name="T63" fmla="*/ 0 h 2178"/>
                <a:gd name="T64" fmla="*/ 3 w 1346"/>
                <a:gd name="T65" fmla="*/ 0 h 2178"/>
                <a:gd name="T66" fmla="*/ 3 w 1346"/>
                <a:gd name="T67" fmla="*/ 0 h 2178"/>
                <a:gd name="T68" fmla="*/ 0 w 1346"/>
                <a:gd name="T69" fmla="*/ 1 h 217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346"/>
                <a:gd name="T106" fmla="*/ 0 h 2178"/>
                <a:gd name="T107" fmla="*/ 1346 w 1346"/>
                <a:gd name="T108" fmla="*/ 2178 h 217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346" h="2178">
                  <a:moveTo>
                    <a:pt x="59" y="276"/>
                  </a:moveTo>
                  <a:lnTo>
                    <a:pt x="46" y="283"/>
                  </a:lnTo>
                  <a:lnTo>
                    <a:pt x="36" y="291"/>
                  </a:lnTo>
                  <a:lnTo>
                    <a:pt x="26" y="301"/>
                  </a:lnTo>
                  <a:lnTo>
                    <a:pt x="17" y="312"/>
                  </a:lnTo>
                  <a:lnTo>
                    <a:pt x="10" y="324"/>
                  </a:lnTo>
                  <a:lnTo>
                    <a:pt x="5" y="338"/>
                  </a:lnTo>
                  <a:lnTo>
                    <a:pt x="1" y="351"/>
                  </a:lnTo>
                  <a:lnTo>
                    <a:pt x="0" y="365"/>
                  </a:lnTo>
                  <a:lnTo>
                    <a:pt x="10" y="2038"/>
                  </a:lnTo>
                  <a:lnTo>
                    <a:pt x="11" y="2052"/>
                  </a:lnTo>
                  <a:lnTo>
                    <a:pt x="16" y="2064"/>
                  </a:lnTo>
                  <a:lnTo>
                    <a:pt x="21" y="2076"/>
                  </a:lnTo>
                  <a:lnTo>
                    <a:pt x="29" y="2086"/>
                  </a:lnTo>
                  <a:lnTo>
                    <a:pt x="40" y="2095"/>
                  </a:lnTo>
                  <a:lnTo>
                    <a:pt x="50" y="2103"/>
                  </a:lnTo>
                  <a:lnTo>
                    <a:pt x="62" y="2108"/>
                  </a:lnTo>
                  <a:lnTo>
                    <a:pt x="76" y="2111"/>
                  </a:lnTo>
                  <a:lnTo>
                    <a:pt x="585" y="2176"/>
                  </a:lnTo>
                  <a:lnTo>
                    <a:pt x="598" y="2178"/>
                  </a:lnTo>
                  <a:lnTo>
                    <a:pt x="613" y="2178"/>
                  </a:lnTo>
                  <a:lnTo>
                    <a:pt x="629" y="2176"/>
                  </a:lnTo>
                  <a:lnTo>
                    <a:pt x="645" y="2174"/>
                  </a:lnTo>
                  <a:lnTo>
                    <a:pt x="659" y="2171"/>
                  </a:lnTo>
                  <a:lnTo>
                    <a:pt x="675" y="2166"/>
                  </a:lnTo>
                  <a:lnTo>
                    <a:pt x="689" y="2162"/>
                  </a:lnTo>
                  <a:lnTo>
                    <a:pt x="701" y="2156"/>
                  </a:lnTo>
                  <a:lnTo>
                    <a:pt x="708" y="2153"/>
                  </a:lnTo>
                  <a:lnTo>
                    <a:pt x="726" y="2143"/>
                  </a:lnTo>
                  <a:lnTo>
                    <a:pt x="755" y="2128"/>
                  </a:lnTo>
                  <a:lnTo>
                    <a:pt x="792" y="2108"/>
                  </a:lnTo>
                  <a:lnTo>
                    <a:pt x="836" y="2085"/>
                  </a:lnTo>
                  <a:lnTo>
                    <a:pt x="886" y="2059"/>
                  </a:lnTo>
                  <a:lnTo>
                    <a:pt x="939" y="2031"/>
                  </a:lnTo>
                  <a:lnTo>
                    <a:pt x="995" y="2003"/>
                  </a:lnTo>
                  <a:lnTo>
                    <a:pt x="1049" y="1975"/>
                  </a:lnTo>
                  <a:lnTo>
                    <a:pt x="1102" y="1947"/>
                  </a:lnTo>
                  <a:lnTo>
                    <a:pt x="1151" y="1921"/>
                  </a:lnTo>
                  <a:lnTo>
                    <a:pt x="1195" y="1897"/>
                  </a:lnTo>
                  <a:lnTo>
                    <a:pt x="1233" y="1878"/>
                  </a:lnTo>
                  <a:lnTo>
                    <a:pt x="1262" y="1864"/>
                  </a:lnTo>
                  <a:lnTo>
                    <a:pt x="1280" y="1854"/>
                  </a:lnTo>
                  <a:lnTo>
                    <a:pt x="1287" y="1850"/>
                  </a:lnTo>
                  <a:lnTo>
                    <a:pt x="1298" y="1842"/>
                  </a:lnTo>
                  <a:lnTo>
                    <a:pt x="1309" y="1833"/>
                  </a:lnTo>
                  <a:lnTo>
                    <a:pt x="1319" y="1822"/>
                  </a:lnTo>
                  <a:lnTo>
                    <a:pt x="1328" y="1810"/>
                  </a:lnTo>
                  <a:lnTo>
                    <a:pt x="1334" y="1797"/>
                  </a:lnTo>
                  <a:lnTo>
                    <a:pt x="1339" y="1784"/>
                  </a:lnTo>
                  <a:lnTo>
                    <a:pt x="1342" y="1770"/>
                  </a:lnTo>
                  <a:lnTo>
                    <a:pt x="1343" y="1757"/>
                  </a:lnTo>
                  <a:lnTo>
                    <a:pt x="1346" y="147"/>
                  </a:lnTo>
                  <a:lnTo>
                    <a:pt x="1344" y="133"/>
                  </a:lnTo>
                  <a:lnTo>
                    <a:pt x="1340" y="121"/>
                  </a:lnTo>
                  <a:lnTo>
                    <a:pt x="1334" y="108"/>
                  </a:lnTo>
                  <a:lnTo>
                    <a:pt x="1326" y="98"/>
                  </a:lnTo>
                  <a:lnTo>
                    <a:pt x="1316" y="89"/>
                  </a:lnTo>
                  <a:lnTo>
                    <a:pt x="1306" y="81"/>
                  </a:lnTo>
                  <a:lnTo>
                    <a:pt x="1294" y="76"/>
                  </a:lnTo>
                  <a:lnTo>
                    <a:pt x="1280" y="72"/>
                  </a:lnTo>
                  <a:lnTo>
                    <a:pt x="782" y="3"/>
                  </a:lnTo>
                  <a:lnTo>
                    <a:pt x="769" y="2"/>
                  </a:lnTo>
                  <a:lnTo>
                    <a:pt x="754" y="0"/>
                  </a:lnTo>
                  <a:lnTo>
                    <a:pt x="738" y="2"/>
                  </a:lnTo>
                  <a:lnTo>
                    <a:pt x="722" y="3"/>
                  </a:lnTo>
                  <a:lnTo>
                    <a:pt x="707" y="6"/>
                  </a:lnTo>
                  <a:lnTo>
                    <a:pt x="691" y="9"/>
                  </a:lnTo>
                  <a:lnTo>
                    <a:pt x="677" y="13"/>
                  </a:lnTo>
                  <a:lnTo>
                    <a:pt x="665" y="17"/>
                  </a:lnTo>
                  <a:lnTo>
                    <a:pt x="59" y="2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1" name="Freeform 189"/>
            <p:cNvSpPr>
              <a:spLocks/>
            </p:cNvSpPr>
            <p:nvPr/>
          </p:nvSpPr>
          <p:spPr bwMode="auto">
            <a:xfrm>
              <a:off x="1055" y="3291"/>
              <a:ext cx="222" cy="360"/>
            </a:xfrm>
            <a:custGeom>
              <a:avLst/>
              <a:gdLst>
                <a:gd name="T0" fmla="*/ 0 w 1332"/>
                <a:gd name="T1" fmla="*/ 1 h 2163"/>
                <a:gd name="T2" fmla="*/ 0 w 1332"/>
                <a:gd name="T3" fmla="*/ 1 h 2163"/>
                <a:gd name="T4" fmla="*/ 0 w 1332"/>
                <a:gd name="T5" fmla="*/ 1 h 2163"/>
                <a:gd name="T6" fmla="*/ 0 w 1332"/>
                <a:gd name="T7" fmla="*/ 1 h 2163"/>
                <a:gd name="T8" fmla="*/ 0 w 1332"/>
                <a:gd name="T9" fmla="*/ 1 h 2163"/>
                <a:gd name="T10" fmla="*/ 0 w 1332"/>
                <a:gd name="T11" fmla="*/ 1 h 2163"/>
                <a:gd name="T12" fmla="*/ 0 w 1332"/>
                <a:gd name="T13" fmla="*/ 1 h 2163"/>
                <a:gd name="T14" fmla="*/ 0 w 1332"/>
                <a:gd name="T15" fmla="*/ 1 h 2163"/>
                <a:gd name="T16" fmla="*/ 0 w 1332"/>
                <a:gd name="T17" fmla="*/ 2 h 2163"/>
                <a:gd name="T18" fmla="*/ 0 w 1332"/>
                <a:gd name="T19" fmla="*/ 9 h 2163"/>
                <a:gd name="T20" fmla="*/ 0 w 1332"/>
                <a:gd name="T21" fmla="*/ 9 h 2163"/>
                <a:gd name="T22" fmla="*/ 0 w 1332"/>
                <a:gd name="T23" fmla="*/ 9 h 2163"/>
                <a:gd name="T24" fmla="*/ 0 w 1332"/>
                <a:gd name="T25" fmla="*/ 9 h 2163"/>
                <a:gd name="T26" fmla="*/ 0 w 1332"/>
                <a:gd name="T27" fmla="*/ 9 h 2163"/>
                <a:gd name="T28" fmla="*/ 0 w 1332"/>
                <a:gd name="T29" fmla="*/ 10 h 2163"/>
                <a:gd name="T30" fmla="*/ 0 w 1332"/>
                <a:gd name="T31" fmla="*/ 10 h 2163"/>
                <a:gd name="T32" fmla="*/ 0 w 1332"/>
                <a:gd name="T33" fmla="*/ 10 h 2163"/>
                <a:gd name="T34" fmla="*/ 0 w 1332"/>
                <a:gd name="T35" fmla="*/ 10 h 2163"/>
                <a:gd name="T36" fmla="*/ 3 w 1332"/>
                <a:gd name="T37" fmla="*/ 10 h 2163"/>
                <a:gd name="T38" fmla="*/ 3 w 1332"/>
                <a:gd name="T39" fmla="*/ 10 h 2163"/>
                <a:gd name="T40" fmla="*/ 3 w 1332"/>
                <a:gd name="T41" fmla="*/ 10 h 2163"/>
                <a:gd name="T42" fmla="*/ 3 w 1332"/>
                <a:gd name="T43" fmla="*/ 10 h 2163"/>
                <a:gd name="T44" fmla="*/ 3 w 1332"/>
                <a:gd name="T45" fmla="*/ 10 h 2163"/>
                <a:gd name="T46" fmla="*/ 3 w 1332"/>
                <a:gd name="T47" fmla="*/ 10 h 2163"/>
                <a:gd name="T48" fmla="*/ 3 w 1332"/>
                <a:gd name="T49" fmla="*/ 10 h 2163"/>
                <a:gd name="T50" fmla="*/ 3 w 1332"/>
                <a:gd name="T51" fmla="*/ 10 h 2163"/>
                <a:gd name="T52" fmla="*/ 3 w 1332"/>
                <a:gd name="T53" fmla="*/ 10 h 2163"/>
                <a:gd name="T54" fmla="*/ 6 w 1332"/>
                <a:gd name="T55" fmla="*/ 8 h 2163"/>
                <a:gd name="T56" fmla="*/ 6 w 1332"/>
                <a:gd name="T57" fmla="*/ 8 h 2163"/>
                <a:gd name="T58" fmla="*/ 6 w 1332"/>
                <a:gd name="T59" fmla="*/ 8 h 2163"/>
                <a:gd name="T60" fmla="*/ 6 w 1332"/>
                <a:gd name="T61" fmla="*/ 8 h 2163"/>
                <a:gd name="T62" fmla="*/ 6 w 1332"/>
                <a:gd name="T63" fmla="*/ 8 h 2163"/>
                <a:gd name="T64" fmla="*/ 6 w 1332"/>
                <a:gd name="T65" fmla="*/ 8 h 2163"/>
                <a:gd name="T66" fmla="*/ 6 w 1332"/>
                <a:gd name="T67" fmla="*/ 8 h 2163"/>
                <a:gd name="T68" fmla="*/ 6 w 1332"/>
                <a:gd name="T69" fmla="*/ 8 h 2163"/>
                <a:gd name="T70" fmla="*/ 6 w 1332"/>
                <a:gd name="T71" fmla="*/ 8 h 2163"/>
                <a:gd name="T72" fmla="*/ 6 w 1332"/>
                <a:gd name="T73" fmla="*/ 1 h 2163"/>
                <a:gd name="T74" fmla="*/ 6 w 1332"/>
                <a:gd name="T75" fmla="*/ 0 h 2163"/>
                <a:gd name="T76" fmla="*/ 6 w 1332"/>
                <a:gd name="T77" fmla="*/ 0 h 2163"/>
                <a:gd name="T78" fmla="*/ 6 w 1332"/>
                <a:gd name="T79" fmla="*/ 0 h 2163"/>
                <a:gd name="T80" fmla="*/ 6 w 1332"/>
                <a:gd name="T81" fmla="*/ 0 h 2163"/>
                <a:gd name="T82" fmla="*/ 6 w 1332"/>
                <a:gd name="T83" fmla="*/ 0 h 2163"/>
                <a:gd name="T84" fmla="*/ 6 w 1332"/>
                <a:gd name="T85" fmla="*/ 0 h 2163"/>
                <a:gd name="T86" fmla="*/ 6 w 1332"/>
                <a:gd name="T87" fmla="*/ 0 h 2163"/>
                <a:gd name="T88" fmla="*/ 6 w 1332"/>
                <a:gd name="T89" fmla="*/ 0 h 2163"/>
                <a:gd name="T90" fmla="*/ 4 w 1332"/>
                <a:gd name="T91" fmla="*/ 0 h 2163"/>
                <a:gd name="T92" fmla="*/ 3 w 1332"/>
                <a:gd name="T93" fmla="*/ 0 h 2163"/>
                <a:gd name="T94" fmla="*/ 3 w 1332"/>
                <a:gd name="T95" fmla="*/ 0 h 2163"/>
                <a:gd name="T96" fmla="*/ 3 w 1332"/>
                <a:gd name="T97" fmla="*/ 0 h 2163"/>
                <a:gd name="T98" fmla="*/ 3 w 1332"/>
                <a:gd name="T99" fmla="*/ 0 h 2163"/>
                <a:gd name="T100" fmla="*/ 3 w 1332"/>
                <a:gd name="T101" fmla="*/ 0 h 2163"/>
                <a:gd name="T102" fmla="*/ 3 w 1332"/>
                <a:gd name="T103" fmla="*/ 0 h 2163"/>
                <a:gd name="T104" fmla="*/ 3 w 1332"/>
                <a:gd name="T105" fmla="*/ 0 h 2163"/>
                <a:gd name="T106" fmla="*/ 3 w 1332"/>
                <a:gd name="T107" fmla="*/ 0 h 2163"/>
                <a:gd name="T108" fmla="*/ 0 w 1332"/>
                <a:gd name="T109" fmla="*/ 1 h 2163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332"/>
                <a:gd name="T166" fmla="*/ 0 h 2163"/>
                <a:gd name="T167" fmla="*/ 1332 w 1332"/>
                <a:gd name="T168" fmla="*/ 2163 h 2163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332" h="2163">
                  <a:moveTo>
                    <a:pt x="55" y="274"/>
                  </a:moveTo>
                  <a:lnTo>
                    <a:pt x="44" y="279"/>
                  </a:lnTo>
                  <a:lnTo>
                    <a:pt x="34" y="288"/>
                  </a:lnTo>
                  <a:lnTo>
                    <a:pt x="25" y="297"/>
                  </a:lnTo>
                  <a:lnTo>
                    <a:pt x="16" y="307"/>
                  </a:lnTo>
                  <a:lnTo>
                    <a:pt x="9" y="320"/>
                  </a:lnTo>
                  <a:lnTo>
                    <a:pt x="4" y="331"/>
                  </a:lnTo>
                  <a:lnTo>
                    <a:pt x="1" y="343"/>
                  </a:lnTo>
                  <a:lnTo>
                    <a:pt x="0" y="356"/>
                  </a:lnTo>
                  <a:lnTo>
                    <a:pt x="10" y="2030"/>
                  </a:lnTo>
                  <a:lnTo>
                    <a:pt x="11" y="2042"/>
                  </a:lnTo>
                  <a:lnTo>
                    <a:pt x="14" y="2054"/>
                  </a:lnTo>
                  <a:lnTo>
                    <a:pt x="20" y="2065"/>
                  </a:lnTo>
                  <a:lnTo>
                    <a:pt x="28" y="2074"/>
                  </a:lnTo>
                  <a:lnTo>
                    <a:pt x="36" y="2083"/>
                  </a:lnTo>
                  <a:lnTo>
                    <a:pt x="46" y="2090"/>
                  </a:lnTo>
                  <a:lnTo>
                    <a:pt x="57" y="2094"/>
                  </a:lnTo>
                  <a:lnTo>
                    <a:pt x="69" y="2096"/>
                  </a:lnTo>
                  <a:lnTo>
                    <a:pt x="579" y="2162"/>
                  </a:lnTo>
                  <a:lnTo>
                    <a:pt x="592" y="2163"/>
                  </a:lnTo>
                  <a:lnTo>
                    <a:pt x="606" y="2163"/>
                  </a:lnTo>
                  <a:lnTo>
                    <a:pt x="621" y="2162"/>
                  </a:lnTo>
                  <a:lnTo>
                    <a:pt x="636" y="2159"/>
                  </a:lnTo>
                  <a:lnTo>
                    <a:pt x="651" y="2156"/>
                  </a:lnTo>
                  <a:lnTo>
                    <a:pt x="666" y="2152"/>
                  </a:lnTo>
                  <a:lnTo>
                    <a:pt x="679" y="2147"/>
                  </a:lnTo>
                  <a:lnTo>
                    <a:pt x="691" y="2141"/>
                  </a:lnTo>
                  <a:lnTo>
                    <a:pt x="1277" y="1835"/>
                  </a:lnTo>
                  <a:lnTo>
                    <a:pt x="1287" y="1829"/>
                  </a:lnTo>
                  <a:lnTo>
                    <a:pt x="1297" y="1821"/>
                  </a:lnTo>
                  <a:lnTo>
                    <a:pt x="1306" y="1811"/>
                  </a:lnTo>
                  <a:lnTo>
                    <a:pt x="1314" y="1798"/>
                  </a:lnTo>
                  <a:lnTo>
                    <a:pt x="1321" y="1787"/>
                  </a:lnTo>
                  <a:lnTo>
                    <a:pt x="1325" y="1774"/>
                  </a:lnTo>
                  <a:lnTo>
                    <a:pt x="1328" y="1761"/>
                  </a:lnTo>
                  <a:lnTo>
                    <a:pt x="1330" y="1749"/>
                  </a:lnTo>
                  <a:lnTo>
                    <a:pt x="1332" y="139"/>
                  </a:lnTo>
                  <a:lnTo>
                    <a:pt x="1331" y="126"/>
                  </a:lnTo>
                  <a:lnTo>
                    <a:pt x="1327" y="115"/>
                  </a:lnTo>
                  <a:lnTo>
                    <a:pt x="1322" y="104"/>
                  </a:lnTo>
                  <a:lnTo>
                    <a:pt x="1314" y="95"/>
                  </a:lnTo>
                  <a:lnTo>
                    <a:pt x="1306" y="86"/>
                  </a:lnTo>
                  <a:lnTo>
                    <a:pt x="1296" y="79"/>
                  </a:lnTo>
                  <a:lnTo>
                    <a:pt x="1284" y="75"/>
                  </a:lnTo>
                  <a:lnTo>
                    <a:pt x="1272" y="71"/>
                  </a:lnTo>
                  <a:lnTo>
                    <a:pt x="774" y="1"/>
                  </a:lnTo>
                  <a:lnTo>
                    <a:pt x="761" y="0"/>
                  </a:lnTo>
                  <a:lnTo>
                    <a:pt x="747" y="0"/>
                  </a:lnTo>
                  <a:lnTo>
                    <a:pt x="731" y="0"/>
                  </a:lnTo>
                  <a:lnTo>
                    <a:pt x="717" y="3"/>
                  </a:lnTo>
                  <a:lnTo>
                    <a:pt x="701" y="5"/>
                  </a:lnTo>
                  <a:lnTo>
                    <a:pt x="686" y="8"/>
                  </a:lnTo>
                  <a:lnTo>
                    <a:pt x="673" y="12"/>
                  </a:lnTo>
                  <a:lnTo>
                    <a:pt x="660" y="16"/>
                  </a:lnTo>
                  <a:lnTo>
                    <a:pt x="55" y="27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2" name="Freeform 190"/>
            <p:cNvSpPr>
              <a:spLocks/>
            </p:cNvSpPr>
            <p:nvPr/>
          </p:nvSpPr>
          <p:spPr bwMode="auto">
            <a:xfrm>
              <a:off x="1163" y="3311"/>
              <a:ext cx="111" cy="334"/>
            </a:xfrm>
            <a:custGeom>
              <a:avLst/>
              <a:gdLst>
                <a:gd name="T0" fmla="*/ 3 w 662"/>
                <a:gd name="T1" fmla="*/ 7 h 2007"/>
                <a:gd name="T2" fmla="*/ 3 w 662"/>
                <a:gd name="T3" fmla="*/ 7 h 2007"/>
                <a:gd name="T4" fmla="*/ 3 w 662"/>
                <a:gd name="T5" fmla="*/ 8 h 2007"/>
                <a:gd name="T6" fmla="*/ 3 w 662"/>
                <a:gd name="T7" fmla="*/ 8 h 2007"/>
                <a:gd name="T8" fmla="*/ 3 w 662"/>
                <a:gd name="T9" fmla="*/ 8 h 2007"/>
                <a:gd name="T10" fmla="*/ 3 w 662"/>
                <a:gd name="T11" fmla="*/ 8 h 2007"/>
                <a:gd name="T12" fmla="*/ 3 w 662"/>
                <a:gd name="T13" fmla="*/ 8 h 2007"/>
                <a:gd name="T14" fmla="*/ 3 w 662"/>
                <a:gd name="T15" fmla="*/ 8 h 2007"/>
                <a:gd name="T16" fmla="*/ 3 w 662"/>
                <a:gd name="T17" fmla="*/ 8 h 2007"/>
                <a:gd name="T18" fmla="*/ 0 w 662"/>
                <a:gd name="T19" fmla="*/ 9 h 2007"/>
                <a:gd name="T20" fmla="*/ 0 w 662"/>
                <a:gd name="T21" fmla="*/ 9 h 2007"/>
                <a:gd name="T22" fmla="*/ 0 w 662"/>
                <a:gd name="T23" fmla="*/ 9 h 2007"/>
                <a:gd name="T24" fmla="*/ 0 w 662"/>
                <a:gd name="T25" fmla="*/ 9 h 2007"/>
                <a:gd name="T26" fmla="*/ 0 w 662"/>
                <a:gd name="T27" fmla="*/ 9 h 2007"/>
                <a:gd name="T28" fmla="*/ 0 w 662"/>
                <a:gd name="T29" fmla="*/ 9 h 2007"/>
                <a:gd name="T30" fmla="*/ 0 w 662"/>
                <a:gd name="T31" fmla="*/ 9 h 2007"/>
                <a:gd name="T32" fmla="*/ 0 w 662"/>
                <a:gd name="T33" fmla="*/ 9 h 2007"/>
                <a:gd name="T34" fmla="*/ 0 w 662"/>
                <a:gd name="T35" fmla="*/ 9 h 2007"/>
                <a:gd name="T36" fmla="*/ 0 w 662"/>
                <a:gd name="T37" fmla="*/ 1 h 2007"/>
                <a:gd name="T38" fmla="*/ 0 w 662"/>
                <a:gd name="T39" fmla="*/ 1 h 2007"/>
                <a:gd name="T40" fmla="*/ 0 w 662"/>
                <a:gd name="T41" fmla="*/ 1 h 2007"/>
                <a:gd name="T42" fmla="*/ 0 w 662"/>
                <a:gd name="T43" fmla="*/ 1 h 2007"/>
                <a:gd name="T44" fmla="*/ 0 w 662"/>
                <a:gd name="T45" fmla="*/ 1 h 2007"/>
                <a:gd name="T46" fmla="*/ 0 w 662"/>
                <a:gd name="T47" fmla="*/ 1 h 2007"/>
                <a:gd name="T48" fmla="*/ 0 w 662"/>
                <a:gd name="T49" fmla="*/ 1 h 2007"/>
                <a:gd name="T50" fmla="*/ 0 w 662"/>
                <a:gd name="T51" fmla="*/ 1 h 2007"/>
                <a:gd name="T52" fmla="*/ 0 w 662"/>
                <a:gd name="T53" fmla="*/ 1 h 2007"/>
                <a:gd name="T54" fmla="*/ 0 w 662"/>
                <a:gd name="T55" fmla="*/ 1 h 2007"/>
                <a:gd name="T56" fmla="*/ 0 w 662"/>
                <a:gd name="T57" fmla="*/ 1 h 2007"/>
                <a:gd name="T58" fmla="*/ 1 w 662"/>
                <a:gd name="T59" fmla="*/ 1 h 2007"/>
                <a:gd name="T60" fmla="*/ 1 w 662"/>
                <a:gd name="T61" fmla="*/ 1 h 2007"/>
                <a:gd name="T62" fmla="*/ 1 w 662"/>
                <a:gd name="T63" fmla="*/ 1 h 2007"/>
                <a:gd name="T64" fmla="*/ 1 w 662"/>
                <a:gd name="T65" fmla="*/ 1 h 2007"/>
                <a:gd name="T66" fmla="*/ 1 w 662"/>
                <a:gd name="T67" fmla="*/ 1 h 2007"/>
                <a:gd name="T68" fmla="*/ 2 w 662"/>
                <a:gd name="T69" fmla="*/ 1 h 2007"/>
                <a:gd name="T70" fmla="*/ 2 w 662"/>
                <a:gd name="T71" fmla="*/ 0 h 2007"/>
                <a:gd name="T72" fmla="*/ 2 w 662"/>
                <a:gd name="T73" fmla="*/ 0 h 2007"/>
                <a:gd name="T74" fmla="*/ 2 w 662"/>
                <a:gd name="T75" fmla="*/ 0 h 2007"/>
                <a:gd name="T76" fmla="*/ 3 w 662"/>
                <a:gd name="T77" fmla="*/ 0 h 2007"/>
                <a:gd name="T78" fmla="*/ 3 w 662"/>
                <a:gd name="T79" fmla="*/ 0 h 2007"/>
                <a:gd name="T80" fmla="*/ 3 w 662"/>
                <a:gd name="T81" fmla="*/ 0 h 2007"/>
                <a:gd name="T82" fmla="*/ 3 w 662"/>
                <a:gd name="T83" fmla="*/ 0 h 2007"/>
                <a:gd name="T84" fmla="*/ 3 w 662"/>
                <a:gd name="T85" fmla="*/ 0 h 2007"/>
                <a:gd name="T86" fmla="*/ 3 w 662"/>
                <a:gd name="T87" fmla="*/ 0 h 2007"/>
                <a:gd name="T88" fmla="*/ 3 w 662"/>
                <a:gd name="T89" fmla="*/ 0 h 2007"/>
                <a:gd name="T90" fmla="*/ 3 w 662"/>
                <a:gd name="T91" fmla="*/ 0 h 2007"/>
                <a:gd name="T92" fmla="*/ 3 w 662"/>
                <a:gd name="T93" fmla="*/ 0 h 2007"/>
                <a:gd name="T94" fmla="*/ 3 w 662"/>
                <a:gd name="T95" fmla="*/ 0 h 2007"/>
                <a:gd name="T96" fmla="*/ 3 w 662"/>
                <a:gd name="T97" fmla="*/ 0 h 2007"/>
                <a:gd name="T98" fmla="*/ 3 w 662"/>
                <a:gd name="T99" fmla="*/ 0 h 2007"/>
                <a:gd name="T100" fmla="*/ 3 w 662"/>
                <a:gd name="T101" fmla="*/ 0 h 2007"/>
                <a:gd name="T102" fmla="*/ 3 w 662"/>
                <a:gd name="T103" fmla="*/ 7 h 200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662"/>
                <a:gd name="T157" fmla="*/ 0 h 2007"/>
                <a:gd name="T158" fmla="*/ 662 w 662"/>
                <a:gd name="T159" fmla="*/ 2007 h 200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662" h="2007">
                  <a:moveTo>
                    <a:pt x="661" y="1629"/>
                  </a:moveTo>
                  <a:lnTo>
                    <a:pt x="660" y="1639"/>
                  </a:lnTo>
                  <a:lnTo>
                    <a:pt x="658" y="1648"/>
                  </a:lnTo>
                  <a:lnTo>
                    <a:pt x="653" y="1658"/>
                  </a:lnTo>
                  <a:lnTo>
                    <a:pt x="649" y="1668"/>
                  </a:lnTo>
                  <a:lnTo>
                    <a:pt x="642" y="1677"/>
                  </a:lnTo>
                  <a:lnTo>
                    <a:pt x="635" y="1685"/>
                  </a:lnTo>
                  <a:lnTo>
                    <a:pt x="627" y="1692"/>
                  </a:lnTo>
                  <a:lnTo>
                    <a:pt x="619" y="1697"/>
                  </a:lnTo>
                  <a:lnTo>
                    <a:pt x="34" y="2003"/>
                  </a:lnTo>
                  <a:lnTo>
                    <a:pt x="28" y="2006"/>
                  </a:lnTo>
                  <a:lnTo>
                    <a:pt x="23" y="2007"/>
                  </a:lnTo>
                  <a:lnTo>
                    <a:pt x="20" y="2007"/>
                  </a:lnTo>
                  <a:lnTo>
                    <a:pt x="17" y="2006"/>
                  </a:lnTo>
                  <a:lnTo>
                    <a:pt x="14" y="2003"/>
                  </a:lnTo>
                  <a:lnTo>
                    <a:pt x="12" y="2000"/>
                  </a:lnTo>
                  <a:lnTo>
                    <a:pt x="11" y="1996"/>
                  </a:lnTo>
                  <a:lnTo>
                    <a:pt x="11" y="1990"/>
                  </a:lnTo>
                  <a:lnTo>
                    <a:pt x="0" y="324"/>
                  </a:lnTo>
                  <a:lnTo>
                    <a:pt x="0" y="315"/>
                  </a:lnTo>
                  <a:lnTo>
                    <a:pt x="3" y="304"/>
                  </a:lnTo>
                  <a:lnTo>
                    <a:pt x="7" y="295"/>
                  </a:lnTo>
                  <a:lnTo>
                    <a:pt x="12" y="286"/>
                  </a:lnTo>
                  <a:lnTo>
                    <a:pt x="18" y="277"/>
                  </a:lnTo>
                  <a:lnTo>
                    <a:pt x="25" y="271"/>
                  </a:lnTo>
                  <a:lnTo>
                    <a:pt x="32" y="264"/>
                  </a:lnTo>
                  <a:lnTo>
                    <a:pt x="40" y="259"/>
                  </a:lnTo>
                  <a:lnTo>
                    <a:pt x="47" y="256"/>
                  </a:lnTo>
                  <a:lnTo>
                    <a:pt x="66" y="248"/>
                  </a:lnTo>
                  <a:lnTo>
                    <a:pt x="96" y="236"/>
                  </a:lnTo>
                  <a:lnTo>
                    <a:pt x="134" y="219"/>
                  </a:lnTo>
                  <a:lnTo>
                    <a:pt x="179" y="200"/>
                  </a:lnTo>
                  <a:lnTo>
                    <a:pt x="229" y="178"/>
                  </a:lnTo>
                  <a:lnTo>
                    <a:pt x="283" y="155"/>
                  </a:lnTo>
                  <a:lnTo>
                    <a:pt x="340" y="131"/>
                  </a:lnTo>
                  <a:lnTo>
                    <a:pt x="395" y="108"/>
                  </a:lnTo>
                  <a:lnTo>
                    <a:pt x="449" y="84"/>
                  </a:lnTo>
                  <a:lnTo>
                    <a:pt x="499" y="63"/>
                  </a:lnTo>
                  <a:lnTo>
                    <a:pt x="544" y="43"/>
                  </a:lnTo>
                  <a:lnTo>
                    <a:pt x="582" y="27"/>
                  </a:lnTo>
                  <a:lnTo>
                    <a:pt x="612" y="14"/>
                  </a:lnTo>
                  <a:lnTo>
                    <a:pt x="631" y="6"/>
                  </a:lnTo>
                  <a:lnTo>
                    <a:pt x="638" y="3"/>
                  </a:lnTo>
                  <a:lnTo>
                    <a:pt x="643" y="1"/>
                  </a:lnTo>
                  <a:lnTo>
                    <a:pt x="649" y="0"/>
                  </a:lnTo>
                  <a:lnTo>
                    <a:pt x="652" y="0"/>
                  </a:lnTo>
                  <a:lnTo>
                    <a:pt x="656" y="2"/>
                  </a:lnTo>
                  <a:lnTo>
                    <a:pt x="659" y="4"/>
                  </a:lnTo>
                  <a:lnTo>
                    <a:pt x="661" y="9"/>
                  </a:lnTo>
                  <a:lnTo>
                    <a:pt x="662" y="13"/>
                  </a:lnTo>
                  <a:lnTo>
                    <a:pt x="662" y="19"/>
                  </a:lnTo>
                  <a:lnTo>
                    <a:pt x="661" y="1629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3" name="Freeform 191"/>
            <p:cNvSpPr>
              <a:spLocks/>
            </p:cNvSpPr>
            <p:nvPr/>
          </p:nvSpPr>
          <p:spPr bwMode="auto">
            <a:xfrm>
              <a:off x="1068" y="3294"/>
              <a:ext cx="196" cy="56"/>
            </a:xfrm>
            <a:custGeom>
              <a:avLst/>
              <a:gdLst>
                <a:gd name="T0" fmla="*/ 3 w 1178"/>
                <a:gd name="T1" fmla="*/ 0 h 336"/>
                <a:gd name="T2" fmla="*/ 2 w 1178"/>
                <a:gd name="T3" fmla="*/ 0 h 336"/>
                <a:gd name="T4" fmla="*/ 2 w 1178"/>
                <a:gd name="T5" fmla="*/ 0 h 336"/>
                <a:gd name="T6" fmla="*/ 2 w 1178"/>
                <a:gd name="T7" fmla="*/ 0 h 336"/>
                <a:gd name="T8" fmla="*/ 1 w 1178"/>
                <a:gd name="T9" fmla="*/ 1 h 336"/>
                <a:gd name="T10" fmla="*/ 1 w 1178"/>
                <a:gd name="T11" fmla="*/ 1 h 336"/>
                <a:gd name="T12" fmla="*/ 0 w 1178"/>
                <a:gd name="T13" fmla="*/ 1 h 336"/>
                <a:gd name="T14" fmla="*/ 0 w 1178"/>
                <a:gd name="T15" fmla="*/ 1 h 336"/>
                <a:gd name="T16" fmla="*/ 0 w 1178"/>
                <a:gd name="T17" fmla="*/ 1 h 336"/>
                <a:gd name="T18" fmla="*/ 0 w 1178"/>
                <a:gd name="T19" fmla="*/ 1 h 336"/>
                <a:gd name="T20" fmla="*/ 0 w 1178"/>
                <a:gd name="T21" fmla="*/ 1 h 336"/>
                <a:gd name="T22" fmla="*/ 1 w 1178"/>
                <a:gd name="T23" fmla="*/ 1 h 336"/>
                <a:gd name="T24" fmla="*/ 1 w 1178"/>
                <a:gd name="T25" fmla="*/ 1 h 336"/>
                <a:gd name="T26" fmla="*/ 2 w 1178"/>
                <a:gd name="T27" fmla="*/ 2 h 336"/>
                <a:gd name="T28" fmla="*/ 2 w 1178"/>
                <a:gd name="T29" fmla="*/ 2 h 336"/>
                <a:gd name="T30" fmla="*/ 2 w 1178"/>
                <a:gd name="T31" fmla="*/ 2 h 336"/>
                <a:gd name="T32" fmla="*/ 2 w 1178"/>
                <a:gd name="T33" fmla="*/ 2 h 336"/>
                <a:gd name="T34" fmla="*/ 2 w 1178"/>
                <a:gd name="T35" fmla="*/ 2 h 336"/>
                <a:gd name="T36" fmla="*/ 2 w 1178"/>
                <a:gd name="T37" fmla="*/ 2 h 336"/>
                <a:gd name="T38" fmla="*/ 3 w 1178"/>
                <a:gd name="T39" fmla="*/ 2 h 336"/>
                <a:gd name="T40" fmla="*/ 3 w 1178"/>
                <a:gd name="T41" fmla="*/ 2 h 336"/>
                <a:gd name="T42" fmla="*/ 3 w 1178"/>
                <a:gd name="T43" fmla="*/ 1 h 336"/>
                <a:gd name="T44" fmla="*/ 3 w 1178"/>
                <a:gd name="T45" fmla="*/ 1 h 336"/>
                <a:gd name="T46" fmla="*/ 4 w 1178"/>
                <a:gd name="T47" fmla="*/ 1 h 336"/>
                <a:gd name="T48" fmla="*/ 4 w 1178"/>
                <a:gd name="T49" fmla="*/ 1 h 336"/>
                <a:gd name="T50" fmla="*/ 5 w 1178"/>
                <a:gd name="T51" fmla="*/ 1 h 336"/>
                <a:gd name="T52" fmla="*/ 5 w 1178"/>
                <a:gd name="T53" fmla="*/ 0 h 336"/>
                <a:gd name="T54" fmla="*/ 5 w 1178"/>
                <a:gd name="T55" fmla="*/ 0 h 336"/>
                <a:gd name="T56" fmla="*/ 3 w 1178"/>
                <a:gd name="T57" fmla="*/ 0 h 336"/>
                <a:gd name="T58" fmla="*/ 3 w 1178"/>
                <a:gd name="T59" fmla="*/ 0 h 336"/>
                <a:gd name="T60" fmla="*/ 3 w 1178"/>
                <a:gd name="T61" fmla="*/ 0 h 336"/>
                <a:gd name="T62" fmla="*/ 3 w 1178"/>
                <a:gd name="T63" fmla="*/ 0 h 336"/>
                <a:gd name="T64" fmla="*/ 3 w 1178"/>
                <a:gd name="T65" fmla="*/ 0 h 3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178"/>
                <a:gd name="T100" fmla="*/ 0 h 336"/>
                <a:gd name="T101" fmla="*/ 1178 w 1178"/>
                <a:gd name="T102" fmla="*/ 336 h 3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178" h="336">
                  <a:moveTo>
                    <a:pt x="591" y="14"/>
                  </a:moveTo>
                  <a:lnTo>
                    <a:pt x="584" y="16"/>
                  </a:lnTo>
                  <a:lnTo>
                    <a:pt x="566" y="24"/>
                  </a:lnTo>
                  <a:lnTo>
                    <a:pt x="539" y="37"/>
                  </a:lnTo>
                  <a:lnTo>
                    <a:pt x="503" y="52"/>
                  </a:lnTo>
                  <a:lnTo>
                    <a:pt x="459" y="70"/>
                  </a:lnTo>
                  <a:lnTo>
                    <a:pt x="412" y="91"/>
                  </a:lnTo>
                  <a:lnTo>
                    <a:pt x="360" y="113"/>
                  </a:lnTo>
                  <a:lnTo>
                    <a:pt x="305" y="136"/>
                  </a:lnTo>
                  <a:lnTo>
                    <a:pt x="251" y="159"/>
                  </a:lnTo>
                  <a:lnTo>
                    <a:pt x="198" y="182"/>
                  </a:lnTo>
                  <a:lnTo>
                    <a:pt x="149" y="203"/>
                  </a:lnTo>
                  <a:lnTo>
                    <a:pt x="103" y="222"/>
                  </a:lnTo>
                  <a:lnTo>
                    <a:pt x="64" y="239"/>
                  </a:lnTo>
                  <a:lnTo>
                    <a:pt x="32" y="253"/>
                  </a:lnTo>
                  <a:lnTo>
                    <a:pt x="11" y="262"/>
                  </a:lnTo>
                  <a:lnTo>
                    <a:pt x="0" y="266"/>
                  </a:lnTo>
                  <a:lnTo>
                    <a:pt x="10" y="267"/>
                  </a:lnTo>
                  <a:lnTo>
                    <a:pt x="29" y="271"/>
                  </a:lnTo>
                  <a:lnTo>
                    <a:pt x="56" y="274"/>
                  </a:lnTo>
                  <a:lnTo>
                    <a:pt x="89" y="279"/>
                  </a:lnTo>
                  <a:lnTo>
                    <a:pt x="127" y="284"/>
                  </a:lnTo>
                  <a:lnTo>
                    <a:pt x="169" y="290"/>
                  </a:lnTo>
                  <a:lnTo>
                    <a:pt x="213" y="295"/>
                  </a:lnTo>
                  <a:lnTo>
                    <a:pt x="257" y="302"/>
                  </a:lnTo>
                  <a:lnTo>
                    <a:pt x="302" y="308"/>
                  </a:lnTo>
                  <a:lnTo>
                    <a:pt x="345" y="315"/>
                  </a:lnTo>
                  <a:lnTo>
                    <a:pt x="384" y="320"/>
                  </a:lnTo>
                  <a:lnTo>
                    <a:pt x="419" y="325"/>
                  </a:lnTo>
                  <a:lnTo>
                    <a:pt x="450" y="329"/>
                  </a:lnTo>
                  <a:lnTo>
                    <a:pt x="473" y="333"/>
                  </a:lnTo>
                  <a:lnTo>
                    <a:pt x="487" y="334"/>
                  </a:lnTo>
                  <a:lnTo>
                    <a:pt x="493" y="335"/>
                  </a:lnTo>
                  <a:lnTo>
                    <a:pt x="504" y="336"/>
                  </a:lnTo>
                  <a:lnTo>
                    <a:pt x="517" y="336"/>
                  </a:lnTo>
                  <a:lnTo>
                    <a:pt x="530" y="335"/>
                  </a:lnTo>
                  <a:lnTo>
                    <a:pt x="545" y="334"/>
                  </a:lnTo>
                  <a:lnTo>
                    <a:pt x="558" y="331"/>
                  </a:lnTo>
                  <a:lnTo>
                    <a:pt x="572" y="329"/>
                  </a:lnTo>
                  <a:lnTo>
                    <a:pt x="584" y="326"/>
                  </a:lnTo>
                  <a:lnTo>
                    <a:pt x="596" y="321"/>
                  </a:lnTo>
                  <a:lnTo>
                    <a:pt x="601" y="319"/>
                  </a:lnTo>
                  <a:lnTo>
                    <a:pt x="617" y="312"/>
                  </a:lnTo>
                  <a:lnTo>
                    <a:pt x="642" y="301"/>
                  </a:lnTo>
                  <a:lnTo>
                    <a:pt x="675" y="288"/>
                  </a:lnTo>
                  <a:lnTo>
                    <a:pt x="713" y="271"/>
                  </a:lnTo>
                  <a:lnTo>
                    <a:pt x="757" y="252"/>
                  </a:lnTo>
                  <a:lnTo>
                    <a:pt x="804" y="231"/>
                  </a:lnTo>
                  <a:lnTo>
                    <a:pt x="854" y="209"/>
                  </a:lnTo>
                  <a:lnTo>
                    <a:pt x="905" y="187"/>
                  </a:lnTo>
                  <a:lnTo>
                    <a:pt x="955" y="165"/>
                  </a:lnTo>
                  <a:lnTo>
                    <a:pt x="1004" y="145"/>
                  </a:lnTo>
                  <a:lnTo>
                    <a:pt x="1049" y="124"/>
                  </a:lnTo>
                  <a:lnTo>
                    <a:pt x="1091" y="106"/>
                  </a:lnTo>
                  <a:lnTo>
                    <a:pt x="1127" y="91"/>
                  </a:lnTo>
                  <a:lnTo>
                    <a:pt x="1157" y="78"/>
                  </a:lnTo>
                  <a:lnTo>
                    <a:pt x="1178" y="69"/>
                  </a:lnTo>
                  <a:lnTo>
                    <a:pt x="694" y="1"/>
                  </a:lnTo>
                  <a:lnTo>
                    <a:pt x="682" y="0"/>
                  </a:lnTo>
                  <a:lnTo>
                    <a:pt x="670" y="0"/>
                  </a:lnTo>
                  <a:lnTo>
                    <a:pt x="657" y="0"/>
                  </a:lnTo>
                  <a:lnTo>
                    <a:pt x="642" y="2"/>
                  </a:lnTo>
                  <a:lnTo>
                    <a:pt x="628" y="4"/>
                  </a:lnTo>
                  <a:lnTo>
                    <a:pt x="615" y="6"/>
                  </a:lnTo>
                  <a:lnTo>
                    <a:pt x="602" y="10"/>
                  </a:lnTo>
                  <a:lnTo>
                    <a:pt x="591" y="1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4" name="Freeform 192"/>
            <p:cNvSpPr>
              <a:spLocks/>
            </p:cNvSpPr>
            <p:nvPr/>
          </p:nvSpPr>
          <p:spPr bwMode="auto">
            <a:xfrm>
              <a:off x="1059" y="3345"/>
              <a:ext cx="99" cy="303"/>
            </a:xfrm>
            <a:custGeom>
              <a:avLst/>
              <a:gdLst>
                <a:gd name="T0" fmla="*/ 0 w 596"/>
                <a:gd name="T1" fmla="*/ 0 h 1814"/>
                <a:gd name="T2" fmla="*/ 0 w 596"/>
                <a:gd name="T3" fmla="*/ 0 h 1814"/>
                <a:gd name="T4" fmla="*/ 0 w 596"/>
                <a:gd name="T5" fmla="*/ 0 h 1814"/>
                <a:gd name="T6" fmla="*/ 0 w 596"/>
                <a:gd name="T7" fmla="*/ 0 h 1814"/>
                <a:gd name="T8" fmla="*/ 0 w 596"/>
                <a:gd name="T9" fmla="*/ 0 h 1814"/>
                <a:gd name="T10" fmla="*/ 0 w 596"/>
                <a:gd name="T11" fmla="*/ 0 h 1814"/>
                <a:gd name="T12" fmla="*/ 0 w 596"/>
                <a:gd name="T13" fmla="*/ 0 h 1814"/>
                <a:gd name="T14" fmla="*/ 0 w 596"/>
                <a:gd name="T15" fmla="*/ 0 h 1814"/>
                <a:gd name="T16" fmla="*/ 0 w 596"/>
                <a:gd name="T17" fmla="*/ 0 h 1814"/>
                <a:gd name="T18" fmla="*/ 2 w 596"/>
                <a:gd name="T19" fmla="*/ 0 h 1814"/>
                <a:gd name="T20" fmla="*/ 2 w 596"/>
                <a:gd name="T21" fmla="*/ 0 h 1814"/>
                <a:gd name="T22" fmla="*/ 2 w 596"/>
                <a:gd name="T23" fmla="*/ 0 h 1814"/>
                <a:gd name="T24" fmla="*/ 3 w 596"/>
                <a:gd name="T25" fmla="*/ 0 h 1814"/>
                <a:gd name="T26" fmla="*/ 3 w 596"/>
                <a:gd name="T27" fmla="*/ 0 h 1814"/>
                <a:gd name="T28" fmla="*/ 3 w 596"/>
                <a:gd name="T29" fmla="*/ 1 h 1814"/>
                <a:gd name="T30" fmla="*/ 3 w 596"/>
                <a:gd name="T31" fmla="*/ 1 h 1814"/>
                <a:gd name="T32" fmla="*/ 3 w 596"/>
                <a:gd name="T33" fmla="*/ 1 h 1814"/>
                <a:gd name="T34" fmla="*/ 3 w 596"/>
                <a:gd name="T35" fmla="*/ 1 h 1814"/>
                <a:gd name="T36" fmla="*/ 3 w 596"/>
                <a:gd name="T37" fmla="*/ 8 h 1814"/>
                <a:gd name="T38" fmla="*/ 3 w 596"/>
                <a:gd name="T39" fmla="*/ 8 h 1814"/>
                <a:gd name="T40" fmla="*/ 3 w 596"/>
                <a:gd name="T41" fmla="*/ 8 h 1814"/>
                <a:gd name="T42" fmla="*/ 3 w 596"/>
                <a:gd name="T43" fmla="*/ 8 h 1814"/>
                <a:gd name="T44" fmla="*/ 3 w 596"/>
                <a:gd name="T45" fmla="*/ 8 h 1814"/>
                <a:gd name="T46" fmla="*/ 3 w 596"/>
                <a:gd name="T47" fmla="*/ 8 h 1814"/>
                <a:gd name="T48" fmla="*/ 3 w 596"/>
                <a:gd name="T49" fmla="*/ 9 h 1814"/>
                <a:gd name="T50" fmla="*/ 3 w 596"/>
                <a:gd name="T51" fmla="*/ 9 h 1814"/>
                <a:gd name="T52" fmla="*/ 2 w 596"/>
                <a:gd name="T53" fmla="*/ 9 h 1814"/>
                <a:gd name="T54" fmla="*/ 0 w 596"/>
                <a:gd name="T55" fmla="*/ 8 h 1814"/>
                <a:gd name="T56" fmla="*/ 0 w 596"/>
                <a:gd name="T57" fmla="*/ 8 h 1814"/>
                <a:gd name="T58" fmla="*/ 0 w 596"/>
                <a:gd name="T59" fmla="*/ 8 h 1814"/>
                <a:gd name="T60" fmla="*/ 0 w 596"/>
                <a:gd name="T61" fmla="*/ 8 h 1814"/>
                <a:gd name="T62" fmla="*/ 0 w 596"/>
                <a:gd name="T63" fmla="*/ 8 h 1814"/>
                <a:gd name="T64" fmla="*/ 0 w 596"/>
                <a:gd name="T65" fmla="*/ 8 h 1814"/>
                <a:gd name="T66" fmla="*/ 0 w 596"/>
                <a:gd name="T67" fmla="*/ 8 h 1814"/>
                <a:gd name="T68" fmla="*/ 0 w 596"/>
                <a:gd name="T69" fmla="*/ 8 h 1814"/>
                <a:gd name="T70" fmla="*/ 0 w 596"/>
                <a:gd name="T71" fmla="*/ 8 h 1814"/>
                <a:gd name="T72" fmla="*/ 0 w 596"/>
                <a:gd name="T73" fmla="*/ 0 h 181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596"/>
                <a:gd name="T112" fmla="*/ 0 h 1814"/>
                <a:gd name="T113" fmla="*/ 596 w 596"/>
                <a:gd name="T114" fmla="*/ 1814 h 181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596" h="1814">
                  <a:moveTo>
                    <a:pt x="0" y="29"/>
                  </a:moveTo>
                  <a:lnTo>
                    <a:pt x="1" y="22"/>
                  </a:lnTo>
                  <a:lnTo>
                    <a:pt x="2" y="16"/>
                  </a:lnTo>
                  <a:lnTo>
                    <a:pt x="6" y="11"/>
                  </a:lnTo>
                  <a:lnTo>
                    <a:pt x="10" y="6"/>
                  </a:lnTo>
                  <a:lnTo>
                    <a:pt x="16" y="3"/>
                  </a:lnTo>
                  <a:lnTo>
                    <a:pt x="22" y="1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543" y="69"/>
                  </a:lnTo>
                  <a:lnTo>
                    <a:pt x="551" y="72"/>
                  </a:lnTo>
                  <a:lnTo>
                    <a:pt x="559" y="75"/>
                  </a:lnTo>
                  <a:lnTo>
                    <a:pt x="566" y="79"/>
                  </a:lnTo>
                  <a:lnTo>
                    <a:pt x="571" y="86"/>
                  </a:lnTo>
                  <a:lnTo>
                    <a:pt x="577" y="93"/>
                  </a:lnTo>
                  <a:lnTo>
                    <a:pt x="580" y="100"/>
                  </a:lnTo>
                  <a:lnTo>
                    <a:pt x="583" y="109"/>
                  </a:lnTo>
                  <a:lnTo>
                    <a:pt x="584" y="117"/>
                  </a:lnTo>
                  <a:lnTo>
                    <a:pt x="596" y="1783"/>
                  </a:lnTo>
                  <a:lnTo>
                    <a:pt x="595" y="1790"/>
                  </a:lnTo>
                  <a:lnTo>
                    <a:pt x="593" y="1796"/>
                  </a:lnTo>
                  <a:lnTo>
                    <a:pt x="591" y="1802"/>
                  </a:lnTo>
                  <a:lnTo>
                    <a:pt x="586" y="1807"/>
                  </a:lnTo>
                  <a:lnTo>
                    <a:pt x="580" y="1811"/>
                  </a:lnTo>
                  <a:lnTo>
                    <a:pt x="575" y="1813"/>
                  </a:lnTo>
                  <a:lnTo>
                    <a:pt x="568" y="1814"/>
                  </a:lnTo>
                  <a:lnTo>
                    <a:pt x="561" y="1814"/>
                  </a:lnTo>
                  <a:lnTo>
                    <a:pt x="51" y="1749"/>
                  </a:lnTo>
                  <a:lnTo>
                    <a:pt x="43" y="1747"/>
                  </a:lnTo>
                  <a:lnTo>
                    <a:pt x="35" y="1744"/>
                  </a:lnTo>
                  <a:lnTo>
                    <a:pt x="28" y="1739"/>
                  </a:lnTo>
                  <a:lnTo>
                    <a:pt x="22" y="1733"/>
                  </a:lnTo>
                  <a:lnTo>
                    <a:pt x="17" y="1727"/>
                  </a:lnTo>
                  <a:lnTo>
                    <a:pt x="13" y="1719"/>
                  </a:lnTo>
                  <a:lnTo>
                    <a:pt x="10" y="1711"/>
                  </a:lnTo>
                  <a:lnTo>
                    <a:pt x="9" y="170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5" name="Freeform 193"/>
            <p:cNvSpPr>
              <a:spLocks/>
            </p:cNvSpPr>
            <p:nvPr/>
          </p:nvSpPr>
          <p:spPr bwMode="auto">
            <a:xfrm>
              <a:off x="1060" y="3358"/>
              <a:ext cx="28" cy="25"/>
            </a:xfrm>
            <a:custGeom>
              <a:avLst/>
              <a:gdLst>
                <a:gd name="T0" fmla="*/ 1 w 167"/>
                <a:gd name="T1" fmla="*/ 1 h 148"/>
                <a:gd name="T2" fmla="*/ 1 w 167"/>
                <a:gd name="T3" fmla="*/ 0 h 148"/>
                <a:gd name="T4" fmla="*/ 0 w 167"/>
                <a:gd name="T5" fmla="*/ 0 h 148"/>
                <a:gd name="T6" fmla="*/ 0 w 167"/>
                <a:gd name="T7" fmla="*/ 0 h 148"/>
                <a:gd name="T8" fmla="*/ 0 w 167"/>
                <a:gd name="T9" fmla="*/ 1 h 148"/>
                <a:gd name="T10" fmla="*/ 1 w 167"/>
                <a:gd name="T11" fmla="*/ 1 h 1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7"/>
                <a:gd name="T19" fmla="*/ 0 h 148"/>
                <a:gd name="T20" fmla="*/ 167 w 167"/>
                <a:gd name="T21" fmla="*/ 148 h 14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7" h="148">
                  <a:moveTo>
                    <a:pt x="167" y="148"/>
                  </a:moveTo>
                  <a:lnTo>
                    <a:pt x="165" y="24"/>
                  </a:lnTo>
                  <a:lnTo>
                    <a:pt x="5" y="0"/>
                  </a:lnTo>
                  <a:lnTo>
                    <a:pt x="1" y="10"/>
                  </a:lnTo>
                  <a:lnTo>
                    <a:pt x="0" y="126"/>
                  </a:lnTo>
                  <a:lnTo>
                    <a:pt x="167" y="1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6" name="Freeform 194"/>
            <p:cNvSpPr>
              <a:spLocks/>
            </p:cNvSpPr>
            <p:nvPr/>
          </p:nvSpPr>
          <p:spPr bwMode="auto">
            <a:xfrm>
              <a:off x="1059" y="3360"/>
              <a:ext cx="28" cy="22"/>
            </a:xfrm>
            <a:custGeom>
              <a:avLst/>
              <a:gdLst>
                <a:gd name="T0" fmla="*/ 1 w 166"/>
                <a:gd name="T1" fmla="*/ 1 h 133"/>
                <a:gd name="T2" fmla="*/ 1 w 166"/>
                <a:gd name="T3" fmla="*/ 0 h 133"/>
                <a:gd name="T4" fmla="*/ 1 w 166"/>
                <a:gd name="T5" fmla="*/ 0 h 133"/>
                <a:gd name="T6" fmla="*/ 0 w 166"/>
                <a:gd name="T7" fmla="*/ 0 h 133"/>
                <a:gd name="T8" fmla="*/ 0 w 166"/>
                <a:gd name="T9" fmla="*/ 0 h 133"/>
                <a:gd name="T10" fmla="*/ 0 w 166"/>
                <a:gd name="T11" fmla="*/ 0 h 133"/>
                <a:gd name="T12" fmla="*/ 1 w 166"/>
                <a:gd name="T13" fmla="*/ 1 h 13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6"/>
                <a:gd name="T22" fmla="*/ 0 h 133"/>
                <a:gd name="T23" fmla="*/ 166 w 166"/>
                <a:gd name="T24" fmla="*/ 133 h 13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6" h="133">
                  <a:moveTo>
                    <a:pt x="157" y="133"/>
                  </a:moveTo>
                  <a:lnTo>
                    <a:pt x="166" y="129"/>
                  </a:lnTo>
                  <a:lnTo>
                    <a:pt x="164" y="24"/>
                  </a:lnTo>
                  <a:lnTo>
                    <a:pt x="10" y="0"/>
                  </a:lnTo>
                  <a:lnTo>
                    <a:pt x="0" y="9"/>
                  </a:lnTo>
                  <a:lnTo>
                    <a:pt x="10" y="106"/>
                  </a:lnTo>
                  <a:lnTo>
                    <a:pt x="157" y="13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7" name="Freeform 195"/>
            <p:cNvSpPr>
              <a:spLocks/>
            </p:cNvSpPr>
            <p:nvPr/>
          </p:nvSpPr>
          <p:spPr bwMode="auto">
            <a:xfrm>
              <a:off x="1059" y="3361"/>
              <a:ext cx="26" cy="21"/>
            </a:xfrm>
            <a:custGeom>
              <a:avLst/>
              <a:gdLst>
                <a:gd name="T0" fmla="*/ 1 w 157"/>
                <a:gd name="T1" fmla="*/ 1 h 124"/>
                <a:gd name="T2" fmla="*/ 1 w 157"/>
                <a:gd name="T3" fmla="*/ 0 h 124"/>
                <a:gd name="T4" fmla="*/ 0 w 157"/>
                <a:gd name="T5" fmla="*/ 0 h 124"/>
                <a:gd name="T6" fmla="*/ 0 w 157"/>
                <a:gd name="T7" fmla="*/ 1 h 124"/>
                <a:gd name="T8" fmla="*/ 1 w 157"/>
                <a:gd name="T9" fmla="*/ 1 h 1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124"/>
                <a:gd name="T17" fmla="*/ 157 w 157"/>
                <a:gd name="T18" fmla="*/ 124 h 1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124">
                  <a:moveTo>
                    <a:pt x="157" y="124"/>
                  </a:moveTo>
                  <a:lnTo>
                    <a:pt x="155" y="24"/>
                  </a:lnTo>
                  <a:lnTo>
                    <a:pt x="0" y="0"/>
                  </a:lnTo>
                  <a:lnTo>
                    <a:pt x="0" y="104"/>
                  </a:lnTo>
                  <a:lnTo>
                    <a:pt x="157" y="12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8" name="Freeform 196"/>
            <p:cNvSpPr>
              <a:spLocks/>
            </p:cNvSpPr>
            <p:nvPr/>
          </p:nvSpPr>
          <p:spPr bwMode="auto">
            <a:xfrm>
              <a:off x="1188" y="3358"/>
              <a:ext cx="86" cy="274"/>
            </a:xfrm>
            <a:custGeom>
              <a:avLst/>
              <a:gdLst>
                <a:gd name="T0" fmla="*/ 2 w 513"/>
                <a:gd name="T1" fmla="*/ 6 h 1646"/>
                <a:gd name="T2" fmla="*/ 2 w 513"/>
                <a:gd name="T3" fmla="*/ 0 h 1646"/>
                <a:gd name="T4" fmla="*/ 2 w 513"/>
                <a:gd name="T5" fmla="*/ 0 h 1646"/>
                <a:gd name="T6" fmla="*/ 2 w 513"/>
                <a:gd name="T7" fmla="*/ 0 h 1646"/>
                <a:gd name="T8" fmla="*/ 2 w 513"/>
                <a:gd name="T9" fmla="*/ 1 h 1646"/>
                <a:gd name="T10" fmla="*/ 2 w 513"/>
                <a:gd name="T11" fmla="*/ 1 h 1646"/>
                <a:gd name="T12" fmla="*/ 1 w 513"/>
                <a:gd name="T13" fmla="*/ 1 h 1646"/>
                <a:gd name="T14" fmla="*/ 1 w 513"/>
                <a:gd name="T15" fmla="*/ 1 h 1646"/>
                <a:gd name="T16" fmla="*/ 1 w 513"/>
                <a:gd name="T17" fmla="*/ 2 h 1646"/>
                <a:gd name="T18" fmla="*/ 1 w 513"/>
                <a:gd name="T19" fmla="*/ 2 h 1646"/>
                <a:gd name="T20" fmla="*/ 1 w 513"/>
                <a:gd name="T21" fmla="*/ 2 h 1646"/>
                <a:gd name="T22" fmla="*/ 0 w 513"/>
                <a:gd name="T23" fmla="*/ 3 h 1646"/>
                <a:gd name="T24" fmla="*/ 0 w 513"/>
                <a:gd name="T25" fmla="*/ 3 h 1646"/>
                <a:gd name="T26" fmla="*/ 0 w 513"/>
                <a:gd name="T27" fmla="*/ 4 h 1646"/>
                <a:gd name="T28" fmla="*/ 0 w 513"/>
                <a:gd name="T29" fmla="*/ 4 h 1646"/>
                <a:gd name="T30" fmla="*/ 0 w 513"/>
                <a:gd name="T31" fmla="*/ 4 h 1646"/>
                <a:gd name="T32" fmla="*/ 0 w 513"/>
                <a:gd name="T33" fmla="*/ 5 h 1646"/>
                <a:gd name="T34" fmla="*/ 0 w 513"/>
                <a:gd name="T35" fmla="*/ 5 h 1646"/>
                <a:gd name="T36" fmla="*/ 0 w 513"/>
                <a:gd name="T37" fmla="*/ 6 h 1646"/>
                <a:gd name="T38" fmla="*/ 0 w 513"/>
                <a:gd name="T39" fmla="*/ 6 h 1646"/>
                <a:gd name="T40" fmla="*/ 0 w 513"/>
                <a:gd name="T41" fmla="*/ 7 h 1646"/>
                <a:gd name="T42" fmla="*/ 0 w 513"/>
                <a:gd name="T43" fmla="*/ 8 h 1646"/>
                <a:gd name="T44" fmla="*/ 2 w 513"/>
                <a:gd name="T45" fmla="*/ 6 h 1646"/>
                <a:gd name="T46" fmla="*/ 2 w 513"/>
                <a:gd name="T47" fmla="*/ 6 h 1646"/>
                <a:gd name="T48" fmla="*/ 2 w 513"/>
                <a:gd name="T49" fmla="*/ 6 h 1646"/>
                <a:gd name="T50" fmla="*/ 2 w 513"/>
                <a:gd name="T51" fmla="*/ 6 h 1646"/>
                <a:gd name="T52" fmla="*/ 2 w 513"/>
                <a:gd name="T53" fmla="*/ 6 h 1646"/>
                <a:gd name="T54" fmla="*/ 2 w 513"/>
                <a:gd name="T55" fmla="*/ 6 h 1646"/>
                <a:gd name="T56" fmla="*/ 2 w 513"/>
                <a:gd name="T57" fmla="*/ 6 h 1646"/>
                <a:gd name="T58" fmla="*/ 2 w 513"/>
                <a:gd name="T59" fmla="*/ 6 h 1646"/>
                <a:gd name="T60" fmla="*/ 2 w 513"/>
                <a:gd name="T61" fmla="*/ 6 h 164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13"/>
                <a:gd name="T94" fmla="*/ 0 h 1646"/>
                <a:gd name="T95" fmla="*/ 513 w 513"/>
                <a:gd name="T96" fmla="*/ 1646 h 164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13" h="1646">
                  <a:moveTo>
                    <a:pt x="512" y="1346"/>
                  </a:moveTo>
                  <a:lnTo>
                    <a:pt x="513" y="0"/>
                  </a:lnTo>
                  <a:lnTo>
                    <a:pt x="457" y="41"/>
                  </a:lnTo>
                  <a:lnTo>
                    <a:pt x="404" y="87"/>
                  </a:lnTo>
                  <a:lnTo>
                    <a:pt x="353" y="138"/>
                  </a:lnTo>
                  <a:lnTo>
                    <a:pt x="305" y="194"/>
                  </a:lnTo>
                  <a:lnTo>
                    <a:pt x="259" y="254"/>
                  </a:lnTo>
                  <a:lnTo>
                    <a:pt x="216" y="320"/>
                  </a:lnTo>
                  <a:lnTo>
                    <a:pt x="178" y="388"/>
                  </a:lnTo>
                  <a:lnTo>
                    <a:pt x="142" y="461"/>
                  </a:lnTo>
                  <a:lnTo>
                    <a:pt x="110" y="538"/>
                  </a:lnTo>
                  <a:lnTo>
                    <a:pt x="82" y="617"/>
                  </a:lnTo>
                  <a:lnTo>
                    <a:pt x="57" y="700"/>
                  </a:lnTo>
                  <a:lnTo>
                    <a:pt x="37" y="785"/>
                  </a:lnTo>
                  <a:lnTo>
                    <a:pt x="21" y="874"/>
                  </a:lnTo>
                  <a:lnTo>
                    <a:pt x="9" y="964"/>
                  </a:lnTo>
                  <a:lnTo>
                    <a:pt x="2" y="1058"/>
                  </a:lnTo>
                  <a:lnTo>
                    <a:pt x="0" y="1152"/>
                  </a:lnTo>
                  <a:lnTo>
                    <a:pt x="1" y="1282"/>
                  </a:lnTo>
                  <a:lnTo>
                    <a:pt x="7" y="1408"/>
                  </a:lnTo>
                  <a:lnTo>
                    <a:pt x="14" y="1529"/>
                  </a:lnTo>
                  <a:lnTo>
                    <a:pt x="27" y="1646"/>
                  </a:lnTo>
                  <a:lnTo>
                    <a:pt x="470" y="1414"/>
                  </a:lnTo>
                  <a:lnTo>
                    <a:pt x="478" y="1409"/>
                  </a:lnTo>
                  <a:lnTo>
                    <a:pt x="486" y="1402"/>
                  </a:lnTo>
                  <a:lnTo>
                    <a:pt x="493" y="1394"/>
                  </a:lnTo>
                  <a:lnTo>
                    <a:pt x="500" y="1385"/>
                  </a:lnTo>
                  <a:lnTo>
                    <a:pt x="504" y="1375"/>
                  </a:lnTo>
                  <a:lnTo>
                    <a:pt x="509" y="1365"/>
                  </a:lnTo>
                  <a:lnTo>
                    <a:pt x="511" y="1356"/>
                  </a:lnTo>
                  <a:lnTo>
                    <a:pt x="512" y="134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9" name="Freeform 197"/>
            <p:cNvSpPr>
              <a:spLocks/>
            </p:cNvSpPr>
            <p:nvPr/>
          </p:nvSpPr>
          <p:spPr bwMode="auto">
            <a:xfrm>
              <a:off x="1202" y="3559"/>
              <a:ext cx="25" cy="26"/>
            </a:xfrm>
            <a:custGeom>
              <a:avLst/>
              <a:gdLst>
                <a:gd name="T0" fmla="*/ 1 w 154"/>
                <a:gd name="T1" fmla="*/ 1 h 155"/>
                <a:gd name="T2" fmla="*/ 1 w 154"/>
                <a:gd name="T3" fmla="*/ 1 h 155"/>
                <a:gd name="T4" fmla="*/ 1 w 154"/>
                <a:gd name="T5" fmla="*/ 1 h 155"/>
                <a:gd name="T6" fmla="*/ 1 w 154"/>
                <a:gd name="T7" fmla="*/ 0 h 155"/>
                <a:gd name="T8" fmla="*/ 1 w 154"/>
                <a:gd name="T9" fmla="*/ 0 h 155"/>
                <a:gd name="T10" fmla="*/ 1 w 154"/>
                <a:gd name="T11" fmla="*/ 0 h 155"/>
                <a:gd name="T12" fmla="*/ 1 w 154"/>
                <a:gd name="T13" fmla="*/ 0 h 155"/>
                <a:gd name="T14" fmla="*/ 1 w 154"/>
                <a:gd name="T15" fmla="*/ 0 h 155"/>
                <a:gd name="T16" fmla="*/ 1 w 154"/>
                <a:gd name="T17" fmla="*/ 0 h 155"/>
                <a:gd name="T18" fmla="*/ 1 w 154"/>
                <a:gd name="T19" fmla="*/ 0 h 155"/>
                <a:gd name="T20" fmla="*/ 1 w 154"/>
                <a:gd name="T21" fmla="*/ 0 h 155"/>
                <a:gd name="T22" fmla="*/ 1 w 154"/>
                <a:gd name="T23" fmla="*/ 0 h 155"/>
                <a:gd name="T24" fmla="*/ 1 w 154"/>
                <a:gd name="T25" fmla="*/ 0 h 155"/>
                <a:gd name="T26" fmla="*/ 0 w 154"/>
                <a:gd name="T27" fmla="*/ 0 h 155"/>
                <a:gd name="T28" fmla="*/ 0 w 154"/>
                <a:gd name="T29" fmla="*/ 0 h 155"/>
                <a:gd name="T30" fmla="*/ 0 w 154"/>
                <a:gd name="T31" fmla="*/ 0 h 155"/>
                <a:gd name="T32" fmla="*/ 0 w 154"/>
                <a:gd name="T33" fmla="*/ 0 h 155"/>
                <a:gd name="T34" fmla="*/ 0 w 154"/>
                <a:gd name="T35" fmla="*/ 0 h 155"/>
                <a:gd name="T36" fmla="*/ 0 w 154"/>
                <a:gd name="T37" fmla="*/ 0 h 155"/>
                <a:gd name="T38" fmla="*/ 0 w 154"/>
                <a:gd name="T39" fmla="*/ 1 h 155"/>
                <a:gd name="T40" fmla="*/ 0 w 154"/>
                <a:gd name="T41" fmla="*/ 1 h 155"/>
                <a:gd name="T42" fmla="*/ 0 w 154"/>
                <a:gd name="T43" fmla="*/ 1 h 155"/>
                <a:gd name="T44" fmla="*/ 0 w 154"/>
                <a:gd name="T45" fmla="*/ 1 h 155"/>
                <a:gd name="T46" fmla="*/ 0 w 154"/>
                <a:gd name="T47" fmla="*/ 1 h 155"/>
                <a:gd name="T48" fmla="*/ 1 w 154"/>
                <a:gd name="T49" fmla="*/ 1 h 15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54"/>
                <a:gd name="T76" fmla="*/ 0 h 155"/>
                <a:gd name="T77" fmla="*/ 154 w 154"/>
                <a:gd name="T78" fmla="*/ 155 h 15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54" h="155">
                  <a:moveTo>
                    <a:pt x="134" y="104"/>
                  </a:moveTo>
                  <a:lnTo>
                    <a:pt x="141" y="99"/>
                  </a:lnTo>
                  <a:lnTo>
                    <a:pt x="148" y="92"/>
                  </a:lnTo>
                  <a:lnTo>
                    <a:pt x="152" y="85"/>
                  </a:lnTo>
                  <a:lnTo>
                    <a:pt x="154" y="76"/>
                  </a:lnTo>
                  <a:lnTo>
                    <a:pt x="152" y="25"/>
                  </a:lnTo>
                  <a:lnTo>
                    <a:pt x="152" y="17"/>
                  </a:lnTo>
                  <a:lnTo>
                    <a:pt x="151" y="10"/>
                  </a:lnTo>
                  <a:lnTo>
                    <a:pt x="150" y="5"/>
                  </a:lnTo>
                  <a:lnTo>
                    <a:pt x="149" y="1"/>
                  </a:lnTo>
                  <a:lnTo>
                    <a:pt x="146" y="0"/>
                  </a:lnTo>
                  <a:lnTo>
                    <a:pt x="141" y="0"/>
                  </a:lnTo>
                  <a:lnTo>
                    <a:pt x="134" y="2"/>
                  </a:lnTo>
                  <a:lnTo>
                    <a:pt x="128" y="5"/>
                  </a:lnTo>
                  <a:lnTo>
                    <a:pt x="17" y="56"/>
                  </a:lnTo>
                  <a:lnTo>
                    <a:pt x="10" y="61"/>
                  </a:lnTo>
                  <a:lnTo>
                    <a:pt x="5" y="69"/>
                  </a:lnTo>
                  <a:lnTo>
                    <a:pt x="1" y="77"/>
                  </a:lnTo>
                  <a:lnTo>
                    <a:pt x="0" y="85"/>
                  </a:lnTo>
                  <a:lnTo>
                    <a:pt x="0" y="142"/>
                  </a:lnTo>
                  <a:lnTo>
                    <a:pt x="1" y="149"/>
                  </a:lnTo>
                  <a:lnTo>
                    <a:pt x="5" y="154"/>
                  </a:lnTo>
                  <a:lnTo>
                    <a:pt x="10" y="155"/>
                  </a:lnTo>
                  <a:lnTo>
                    <a:pt x="17" y="154"/>
                  </a:lnTo>
                  <a:lnTo>
                    <a:pt x="134" y="104"/>
                  </a:lnTo>
                  <a:close/>
                </a:path>
              </a:pathLst>
            </a:custGeom>
            <a:solidFill>
              <a:srgbClr val="DDDD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0" name="Freeform 198"/>
            <p:cNvSpPr>
              <a:spLocks/>
            </p:cNvSpPr>
            <p:nvPr/>
          </p:nvSpPr>
          <p:spPr bwMode="auto">
            <a:xfrm>
              <a:off x="1200" y="3559"/>
              <a:ext cx="26" cy="24"/>
            </a:xfrm>
            <a:custGeom>
              <a:avLst/>
              <a:gdLst>
                <a:gd name="T0" fmla="*/ 1 w 153"/>
                <a:gd name="T1" fmla="*/ 0 h 144"/>
                <a:gd name="T2" fmla="*/ 1 w 153"/>
                <a:gd name="T3" fmla="*/ 0 h 144"/>
                <a:gd name="T4" fmla="*/ 1 w 153"/>
                <a:gd name="T5" fmla="*/ 0 h 144"/>
                <a:gd name="T6" fmla="*/ 1 w 153"/>
                <a:gd name="T7" fmla="*/ 0 h 144"/>
                <a:gd name="T8" fmla="*/ 1 w 153"/>
                <a:gd name="T9" fmla="*/ 0 h 144"/>
                <a:gd name="T10" fmla="*/ 1 w 153"/>
                <a:gd name="T11" fmla="*/ 0 h 144"/>
                <a:gd name="T12" fmla="*/ 1 w 153"/>
                <a:gd name="T13" fmla="*/ 0 h 144"/>
                <a:gd name="T14" fmla="*/ 1 w 153"/>
                <a:gd name="T15" fmla="*/ 0 h 144"/>
                <a:gd name="T16" fmla="*/ 1 w 153"/>
                <a:gd name="T17" fmla="*/ 0 h 144"/>
                <a:gd name="T18" fmla="*/ 1 w 153"/>
                <a:gd name="T19" fmla="*/ 0 h 144"/>
                <a:gd name="T20" fmla="*/ 0 w 153"/>
                <a:gd name="T21" fmla="*/ 0 h 144"/>
                <a:gd name="T22" fmla="*/ 0 w 153"/>
                <a:gd name="T23" fmla="*/ 0 h 144"/>
                <a:gd name="T24" fmla="*/ 0 w 153"/>
                <a:gd name="T25" fmla="*/ 0 h 144"/>
                <a:gd name="T26" fmla="*/ 0 w 153"/>
                <a:gd name="T27" fmla="*/ 0 h 144"/>
                <a:gd name="T28" fmla="*/ 0 w 153"/>
                <a:gd name="T29" fmla="*/ 0 h 144"/>
                <a:gd name="T30" fmla="*/ 0 w 153"/>
                <a:gd name="T31" fmla="*/ 1 h 144"/>
                <a:gd name="T32" fmla="*/ 0 w 153"/>
                <a:gd name="T33" fmla="*/ 1 h 144"/>
                <a:gd name="T34" fmla="*/ 0 w 153"/>
                <a:gd name="T35" fmla="*/ 1 h 144"/>
                <a:gd name="T36" fmla="*/ 0 w 153"/>
                <a:gd name="T37" fmla="*/ 1 h 144"/>
                <a:gd name="T38" fmla="*/ 0 w 153"/>
                <a:gd name="T39" fmla="*/ 1 h 144"/>
                <a:gd name="T40" fmla="*/ 1 w 153"/>
                <a:gd name="T41" fmla="*/ 0 h 14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53"/>
                <a:gd name="T64" fmla="*/ 0 h 144"/>
                <a:gd name="T65" fmla="*/ 153 w 153"/>
                <a:gd name="T66" fmla="*/ 144 h 14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53" h="144">
                  <a:moveTo>
                    <a:pt x="135" y="93"/>
                  </a:moveTo>
                  <a:lnTo>
                    <a:pt x="141" y="88"/>
                  </a:lnTo>
                  <a:lnTo>
                    <a:pt x="147" y="81"/>
                  </a:lnTo>
                  <a:lnTo>
                    <a:pt x="152" y="74"/>
                  </a:lnTo>
                  <a:lnTo>
                    <a:pt x="153" y="66"/>
                  </a:lnTo>
                  <a:lnTo>
                    <a:pt x="153" y="15"/>
                  </a:lnTo>
                  <a:lnTo>
                    <a:pt x="152" y="7"/>
                  </a:lnTo>
                  <a:lnTo>
                    <a:pt x="147" y="3"/>
                  </a:lnTo>
                  <a:lnTo>
                    <a:pt x="141" y="0"/>
                  </a:lnTo>
                  <a:lnTo>
                    <a:pt x="135" y="2"/>
                  </a:lnTo>
                  <a:lnTo>
                    <a:pt x="17" y="48"/>
                  </a:lnTo>
                  <a:lnTo>
                    <a:pt x="10" y="52"/>
                  </a:lnTo>
                  <a:lnTo>
                    <a:pt x="6" y="58"/>
                  </a:lnTo>
                  <a:lnTo>
                    <a:pt x="1" y="66"/>
                  </a:lnTo>
                  <a:lnTo>
                    <a:pt x="0" y="74"/>
                  </a:lnTo>
                  <a:lnTo>
                    <a:pt x="0" y="132"/>
                  </a:lnTo>
                  <a:lnTo>
                    <a:pt x="1" y="139"/>
                  </a:lnTo>
                  <a:lnTo>
                    <a:pt x="6" y="143"/>
                  </a:lnTo>
                  <a:lnTo>
                    <a:pt x="10" y="144"/>
                  </a:lnTo>
                  <a:lnTo>
                    <a:pt x="17" y="143"/>
                  </a:lnTo>
                  <a:lnTo>
                    <a:pt x="135" y="9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1" name="Freeform 199"/>
            <p:cNvSpPr>
              <a:spLocks/>
            </p:cNvSpPr>
            <p:nvPr/>
          </p:nvSpPr>
          <p:spPr bwMode="auto">
            <a:xfrm>
              <a:off x="1084" y="3356"/>
              <a:ext cx="74" cy="292"/>
            </a:xfrm>
            <a:custGeom>
              <a:avLst/>
              <a:gdLst>
                <a:gd name="T0" fmla="*/ 2 w 445"/>
                <a:gd name="T1" fmla="*/ 8 h 1750"/>
                <a:gd name="T2" fmla="*/ 2 w 445"/>
                <a:gd name="T3" fmla="*/ 8 h 1750"/>
                <a:gd name="T4" fmla="*/ 2 w 445"/>
                <a:gd name="T5" fmla="*/ 8 h 1750"/>
                <a:gd name="T6" fmla="*/ 2 w 445"/>
                <a:gd name="T7" fmla="*/ 8 h 1750"/>
                <a:gd name="T8" fmla="*/ 2 w 445"/>
                <a:gd name="T9" fmla="*/ 8 h 1750"/>
                <a:gd name="T10" fmla="*/ 2 w 445"/>
                <a:gd name="T11" fmla="*/ 0 h 1750"/>
                <a:gd name="T12" fmla="*/ 2 w 445"/>
                <a:gd name="T13" fmla="*/ 0 h 1750"/>
                <a:gd name="T14" fmla="*/ 2 w 445"/>
                <a:gd name="T15" fmla="*/ 0 h 1750"/>
                <a:gd name="T16" fmla="*/ 2 w 445"/>
                <a:gd name="T17" fmla="*/ 0 h 1750"/>
                <a:gd name="T18" fmla="*/ 2 w 445"/>
                <a:gd name="T19" fmla="*/ 0 h 1750"/>
                <a:gd name="T20" fmla="*/ 2 w 445"/>
                <a:gd name="T21" fmla="*/ 0 h 1750"/>
                <a:gd name="T22" fmla="*/ 2 w 445"/>
                <a:gd name="T23" fmla="*/ 0 h 1750"/>
                <a:gd name="T24" fmla="*/ 2 w 445"/>
                <a:gd name="T25" fmla="*/ 0 h 1750"/>
                <a:gd name="T26" fmla="*/ 2 w 445"/>
                <a:gd name="T27" fmla="*/ 0 h 1750"/>
                <a:gd name="T28" fmla="*/ 2 w 445"/>
                <a:gd name="T29" fmla="*/ 0 h 1750"/>
                <a:gd name="T30" fmla="*/ 2 w 445"/>
                <a:gd name="T31" fmla="*/ 0 h 1750"/>
                <a:gd name="T32" fmla="*/ 2 w 445"/>
                <a:gd name="T33" fmla="*/ 0 h 1750"/>
                <a:gd name="T34" fmla="*/ 2 w 445"/>
                <a:gd name="T35" fmla="*/ 0 h 1750"/>
                <a:gd name="T36" fmla="*/ 2 w 445"/>
                <a:gd name="T37" fmla="*/ 0 h 1750"/>
                <a:gd name="T38" fmla="*/ 2 w 445"/>
                <a:gd name="T39" fmla="*/ 0 h 1750"/>
                <a:gd name="T40" fmla="*/ 2 w 445"/>
                <a:gd name="T41" fmla="*/ 0 h 1750"/>
                <a:gd name="T42" fmla="*/ 2 w 445"/>
                <a:gd name="T43" fmla="*/ 0 h 1750"/>
                <a:gd name="T44" fmla="*/ 1 w 445"/>
                <a:gd name="T45" fmla="*/ 0 h 1750"/>
                <a:gd name="T46" fmla="*/ 1 w 445"/>
                <a:gd name="T47" fmla="*/ 0 h 1750"/>
                <a:gd name="T48" fmla="*/ 1 w 445"/>
                <a:gd name="T49" fmla="*/ 1 h 1750"/>
                <a:gd name="T50" fmla="*/ 1 w 445"/>
                <a:gd name="T51" fmla="*/ 1 h 1750"/>
                <a:gd name="T52" fmla="*/ 1 w 445"/>
                <a:gd name="T53" fmla="*/ 1 h 1750"/>
                <a:gd name="T54" fmla="*/ 1 w 445"/>
                <a:gd name="T55" fmla="*/ 1 h 1750"/>
                <a:gd name="T56" fmla="*/ 0 w 445"/>
                <a:gd name="T57" fmla="*/ 2 h 1750"/>
                <a:gd name="T58" fmla="*/ 0 w 445"/>
                <a:gd name="T59" fmla="*/ 2 h 1750"/>
                <a:gd name="T60" fmla="*/ 0 w 445"/>
                <a:gd name="T61" fmla="*/ 2 h 1750"/>
                <a:gd name="T62" fmla="*/ 0 w 445"/>
                <a:gd name="T63" fmla="*/ 3 h 1750"/>
                <a:gd name="T64" fmla="*/ 0 w 445"/>
                <a:gd name="T65" fmla="*/ 3 h 1750"/>
                <a:gd name="T66" fmla="*/ 0 w 445"/>
                <a:gd name="T67" fmla="*/ 3 h 1750"/>
                <a:gd name="T68" fmla="*/ 0 w 445"/>
                <a:gd name="T69" fmla="*/ 4 h 1750"/>
                <a:gd name="T70" fmla="*/ 0 w 445"/>
                <a:gd name="T71" fmla="*/ 4 h 1750"/>
                <a:gd name="T72" fmla="*/ 0 w 445"/>
                <a:gd name="T73" fmla="*/ 5 h 1750"/>
                <a:gd name="T74" fmla="*/ 0 w 445"/>
                <a:gd name="T75" fmla="*/ 5 h 1750"/>
                <a:gd name="T76" fmla="*/ 0 w 445"/>
                <a:gd name="T77" fmla="*/ 6 h 1750"/>
                <a:gd name="T78" fmla="*/ 0 w 445"/>
                <a:gd name="T79" fmla="*/ 7 h 1750"/>
                <a:gd name="T80" fmla="*/ 0 w 445"/>
                <a:gd name="T81" fmla="*/ 7 h 1750"/>
                <a:gd name="T82" fmla="*/ 0 w 445"/>
                <a:gd name="T83" fmla="*/ 8 h 1750"/>
                <a:gd name="T84" fmla="*/ 0 w 445"/>
                <a:gd name="T85" fmla="*/ 8 h 1750"/>
                <a:gd name="T86" fmla="*/ 0 w 445"/>
                <a:gd name="T87" fmla="*/ 8 h 1750"/>
                <a:gd name="T88" fmla="*/ 0 w 445"/>
                <a:gd name="T89" fmla="*/ 8 h 1750"/>
                <a:gd name="T90" fmla="*/ 1 w 445"/>
                <a:gd name="T91" fmla="*/ 8 h 1750"/>
                <a:gd name="T92" fmla="*/ 1 w 445"/>
                <a:gd name="T93" fmla="*/ 8 h 1750"/>
                <a:gd name="T94" fmla="*/ 1 w 445"/>
                <a:gd name="T95" fmla="*/ 8 h 1750"/>
                <a:gd name="T96" fmla="*/ 1 w 445"/>
                <a:gd name="T97" fmla="*/ 8 h 1750"/>
                <a:gd name="T98" fmla="*/ 1 w 445"/>
                <a:gd name="T99" fmla="*/ 8 h 1750"/>
                <a:gd name="T100" fmla="*/ 1 w 445"/>
                <a:gd name="T101" fmla="*/ 8 h 1750"/>
                <a:gd name="T102" fmla="*/ 1 w 445"/>
                <a:gd name="T103" fmla="*/ 8 h 1750"/>
                <a:gd name="T104" fmla="*/ 2 w 445"/>
                <a:gd name="T105" fmla="*/ 8 h 1750"/>
                <a:gd name="T106" fmla="*/ 2 w 445"/>
                <a:gd name="T107" fmla="*/ 8 h 1750"/>
                <a:gd name="T108" fmla="*/ 2 w 445"/>
                <a:gd name="T109" fmla="*/ 8 h 1750"/>
                <a:gd name="T110" fmla="*/ 2 w 445"/>
                <a:gd name="T111" fmla="*/ 8 h 1750"/>
                <a:gd name="T112" fmla="*/ 2 w 445"/>
                <a:gd name="T113" fmla="*/ 8 h 1750"/>
                <a:gd name="T114" fmla="*/ 2 w 445"/>
                <a:gd name="T115" fmla="*/ 8 h 1750"/>
                <a:gd name="T116" fmla="*/ 2 w 445"/>
                <a:gd name="T117" fmla="*/ 8 h 1750"/>
                <a:gd name="T118" fmla="*/ 2 w 445"/>
                <a:gd name="T119" fmla="*/ 8 h 1750"/>
                <a:gd name="T120" fmla="*/ 2 w 445"/>
                <a:gd name="T121" fmla="*/ 8 h 1750"/>
                <a:gd name="T122" fmla="*/ 2 w 445"/>
                <a:gd name="T123" fmla="*/ 8 h 175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445"/>
                <a:gd name="T187" fmla="*/ 0 h 1750"/>
                <a:gd name="T188" fmla="*/ 445 w 445"/>
                <a:gd name="T189" fmla="*/ 1750 h 175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445" h="1750">
                  <a:moveTo>
                    <a:pt x="435" y="1743"/>
                  </a:moveTo>
                  <a:lnTo>
                    <a:pt x="440" y="1738"/>
                  </a:lnTo>
                  <a:lnTo>
                    <a:pt x="442" y="1732"/>
                  </a:lnTo>
                  <a:lnTo>
                    <a:pt x="444" y="1726"/>
                  </a:lnTo>
                  <a:lnTo>
                    <a:pt x="445" y="1719"/>
                  </a:lnTo>
                  <a:lnTo>
                    <a:pt x="433" y="53"/>
                  </a:lnTo>
                  <a:lnTo>
                    <a:pt x="432" y="45"/>
                  </a:lnTo>
                  <a:lnTo>
                    <a:pt x="429" y="36"/>
                  </a:lnTo>
                  <a:lnTo>
                    <a:pt x="426" y="29"/>
                  </a:lnTo>
                  <a:lnTo>
                    <a:pt x="420" y="22"/>
                  </a:lnTo>
                  <a:lnTo>
                    <a:pt x="415" y="15"/>
                  </a:lnTo>
                  <a:lnTo>
                    <a:pt x="408" y="11"/>
                  </a:lnTo>
                  <a:lnTo>
                    <a:pt x="400" y="8"/>
                  </a:lnTo>
                  <a:lnTo>
                    <a:pt x="392" y="5"/>
                  </a:lnTo>
                  <a:lnTo>
                    <a:pt x="391" y="5"/>
                  </a:lnTo>
                  <a:lnTo>
                    <a:pt x="387" y="4"/>
                  </a:lnTo>
                  <a:lnTo>
                    <a:pt x="380" y="4"/>
                  </a:lnTo>
                  <a:lnTo>
                    <a:pt x="372" y="3"/>
                  </a:lnTo>
                  <a:lnTo>
                    <a:pt x="364" y="2"/>
                  </a:lnTo>
                  <a:lnTo>
                    <a:pt x="356" y="1"/>
                  </a:lnTo>
                  <a:lnTo>
                    <a:pt x="350" y="1"/>
                  </a:lnTo>
                  <a:lnTo>
                    <a:pt x="346" y="0"/>
                  </a:lnTo>
                  <a:lnTo>
                    <a:pt x="309" y="35"/>
                  </a:lnTo>
                  <a:lnTo>
                    <a:pt x="274" y="74"/>
                  </a:lnTo>
                  <a:lnTo>
                    <a:pt x="239" y="119"/>
                  </a:lnTo>
                  <a:lnTo>
                    <a:pt x="207" y="168"/>
                  </a:lnTo>
                  <a:lnTo>
                    <a:pt x="177" y="222"/>
                  </a:lnTo>
                  <a:lnTo>
                    <a:pt x="148" y="281"/>
                  </a:lnTo>
                  <a:lnTo>
                    <a:pt x="122" y="343"/>
                  </a:lnTo>
                  <a:lnTo>
                    <a:pt x="98" y="408"/>
                  </a:lnTo>
                  <a:lnTo>
                    <a:pt x="76" y="478"/>
                  </a:lnTo>
                  <a:lnTo>
                    <a:pt x="57" y="550"/>
                  </a:lnTo>
                  <a:lnTo>
                    <a:pt x="41" y="625"/>
                  </a:lnTo>
                  <a:lnTo>
                    <a:pt x="26" y="704"/>
                  </a:lnTo>
                  <a:lnTo>
                    <a:pt x="16" y="785"/>
                  </a:lnTo>
                  <a:lnTo>
                    <a:pt x="8" y="867"/>
                  </a:lnTo>
                  <a:lnTo>
                    <a:pt x="3" y="953"/>
                  </a:lnTo>
                  <a:lnTo>
                    <a:pt x="2" y="1039"/>
                  </a:lnTo>
                  <a:lnTo>
                    <a:pt x="0" y="1228"/>
                  </a:lnTo>
                  <a:lnTo>
                    <a:pt x="0" y="1403"/>
                  </a:lnTo>
                  <a:lnTo>
                    <a:pt x="4" y="1559"/>
                  </a:lnTo>
                  <a:lnTo>
                    <a:pt x="15" y="1700"/>
                  </a:lnTo>
                  <a:lnTo>
                    <a:pt x="42" y="1703"/>
                  </a:lnTo>
                  <a:lnTo>
                    <a:pt x="72" y="1708"/>
                  </a:lnTo>
                  <a:lnTo>
                    <a:pt x="103" y="1711"/>
                  </a:lnTo>
                  <a:lnTo>
                    <a:pt x="135" y="1716"/>
                  </a:lnTo>
                  <a:lnTo>
                    <a:pt x="168" y="1720"/>
                  </a:lnTo>
                  <a:lnTo>
                    <a:pt x="200" y="1723"/>
                  </a:lnTo>
                  <a:lnTo>
                    <a:pt x="233" y="1728"/>
                  </a:lnTo>
                  <a:lnTo>
                    <a:pt x="265" y="1731"/>
                  </a:lnTo>
                  <a:lnTo>
                    <a:pt x="294" y="1736"/>
                  </a:lnTo>
                  <a:lnTo>
                    <a:pt x="321" y="1739"/>
                  </a:lnTo>
                  <a:lnTo>
                    <a:pt x="346" y="1743"/>
                  </a:lnTo>
                  <a:lnTo>
                    <a:pt x="367" y="1745"/>
                  </a:lnTo>
                  <a:lnTo>
                    <a:pt x="385" y="1747"/>
                  </a:lnTo>
                  <a:lnTo>
                    <a:pt x="399" y="1749"/>
                  </a:lnTo>
                  <a:lnTo>
                    <a:pt x="407" y="1750"/>
                  </a:lnTo>
                  <a:lnTo>
                    <a:pt x="410" y="1750"/>
                  </a:lnTo>
                  <a:lnTo>
                    <a:pt x="417" y="1750"/>
                  </a:lnTo>
                  <a:lnTo>
                    <a:pt x="424" y="1749"/>
                  </a:lnTo>
                  <a:lnTo>
                    <a:pt x="429" y="1747"/>
                  </a:lnTo>
                  <a:lnTo>
                    <a:pt x="435" y="174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2" name="Freeform 200"/>
            <p:cNvSpPr>
              <a:spLocks/>
            </p:cNvSpPr>
            <p:nvPr/>
          </p:nvSpPr>
          <p:spPr bwMode="auto">
            <a:xfrm>
              <a:off x="1065" y="3609"/>
              <a:ext cx="39" cy="28"/>
            </a:xfrm>
            <a:custGeom>
              <a:avLst/>
              <a:gdLst>
                <a:gd name="T0" fmla="*/ 1 w 235"/>
                <a:gd name="T1" fmla="*/ 1 h 172"/>
                <a:gd name="T2" fmla="*/ 1 w 235"/>
                <a:gd name="T3" fmla="*/ 1 h 172"/>
                <a:gd name="T4" fmla="*/ 1 w 235"/>
                <a:gd name="T5" fmla="*/ 1 h 172"/>
                <a:gd name="T6" fmla="*/ 1 w 235"/>
                <a:gd name="T7" fmla="*/ 1 h 172"/>
                <a:gd name="T8" fmla="*/ 1 w 235"/>
                <a:gd name="T9" fmla="*/ 1 h 172"/>
                <a:gd name="T10" fmla="*/ 1 w 235"/>
                <a:gd name="T11" fmla="*/ 0 h 172"/>
                <a:gd name="T12" fmla="*/ 1 w 235"/>
                <a:gd name="T13" fmla="*/ 0 h 172"/>
                <a:gd name="T14" fmla="*/ 1 w 235"/>
                <a:gd name="T15" fmla="*/ 0 h 172"/>
                <a:gd name="T16" fmla="*/ 1 w 235"/>
                <a:gd name="T17" fmla="*/ 0 h 172"/>
                <a:gd name="T18" fmla="*/ 1 w 235"/>
                <a:gd name="T19" fmla="*/ 0 h 172"/>
                <a:gd name="T20" fmla="*/ 0 w 235"/>
                <a:gd name="T21" fmla="*/ 0 h 172"/>
                <a:gd name="T22" fmla="*/ 0 w 235"/>
                <a:gd name="T23" fmla="*/ 0 h 172"/>
                <a:gd name="T24" fmla="*/ 0 w 235"/>
                <a:gd name="T25" fmla="*/ 0 h 172"/>
                <a:gd name="T26" fmla="*/ 0 w 235"/>
                <a:gd name="T27" fmla="*/ 0 h 172"/>
                <a:gd name="T28" fmla="*/ 0 w 235"/>
                <a:gd name="T29" fmla="*/ 0 h 172"/>
                <a:gd name="T30" fmla="*/ 0 w 235"/>
                <a:gd name="T31" fmla="*/ 0 h 172"/>
                <a:gd name="T32" fmla="*/ 0 w 235"/>
                <a:gd name="T33" fmla="*/ 1 h 172"/>
                <a:gd name="T34" fmla="*/ 0 w 235"/>
                <a:gd name="T35" fmla="*/ 1 h 172"/>
                <a:gd name="T36" fmla="*/ 0 w 235"/>
                <a:gd name="T37" fmla="*/ 1 h 172"/>
                <a:gd name="T38" fmla="*/ 0 w 235"/>
                <a:gd name="T39" fmla="*/ 1 h 172"/>
                <a:gd name="T40" fmla="*/ 1 w 235"/>
                <a:gd name="T41" fmla="*/ 1 h 17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35"/>
                <a:gd name="T64" fmla="*/ 0 h 172"/>
                <a:gd name="T65" fmla="*/ 235 w 235"/>
                <a:gd name="T66" fmla="*/ 172 h 17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35" h="172">
                  <a:moveTo>
                    <a:pt x="216" y="172"/>
                  </a:moveTo>
                  <a:lnTo>
                    <a:pt x="223" y="171"/>
                  </a:lnTo>
                  <a:lnTo>
                    <a:pt x="230" y="168"/>
                  </a:lnTo>
                  <a:lnTo>
                    <a:pt x="234" y="162"/>
                  </a:lnTo>
                  <a:lnTo>
                    <a:pt x="235" y="156"/>
                  </a:lnTo>
                  <a:lnTo>
                    <a:pt x="234" y="44"/>
                  </a:lnTo>
                  <a:lnTo>
                    <a:pt x="233" y="36"/>
                  </a:lnTo>
                  <a:lnTo>
                    <a:pt x="228" y="30"/>
                  </a:lnTo>
                  <a:lnTo>
                    <a:pt x="222" y="25"/>
                  </a:lnTo>
                  <a:lnTo>
                    <a:pt x="215" y="22"/>
                  </a:lnTo>
                  <a:lnTo>
                    <a:pt x="20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0"/>
                  </a:lnTo>
                  <a:lnTo>
                    <a:pt x="0" y="18"/>
                  </a:lnTo>
                  <a:lnTo>
                    <a:pt x="1" y="126"/>
                  </a:lnTo>
                  <a:lnTo>
                    <a:pt x="3" y="134"/>
                  </a:lnTo>
                  <a:lnTo>
                    <a:pt x="7" y="141"/>
                  </a:lnTo>
                  <a:lnTo>
                    <a:pt x="14" y="147"/>
                  </a:lnTo>
                  <a:lnTo>
                    <a:pt x="22" y="149"/>
                  </a:lnTo>
                  <a:lnTo>
                    <a:pt x="216" y="17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3" name="Freeform 201"/>
            <p:cNvSpPr>
              <a:spLocks/>
            </p:cNvSpPr>
            <p:nvPr/>
          </p:nvSpPr>
          <p:spPr bwMode="auto">
            <a:xfrm>
              <a:off x="1065" y="3610"/>
              <a:ext cx="37" cy="28"/>
            </a:xfrm>
            <a:custGeom>
              <a:avLst/>
              <a:gdLst>
                <a:gd name="T0" fmla="*/ 1 w 219"/>
                <a:gd name="T1" fmla="*/ 1 h 167"/>
                <a:gd name="T2" fmla="*/ 1 w 219"/>
                <a:gd name="T3" fmla="*/ 0 h 167"/>
                <a:gd name="T4" fmla="*/ 1 w 219"/>
                <a:gd name="T5" fmla="*/ 0 h 167"/>
                <a:gd name="T6" fmla="*/ 1 w 219"/>
                <a:gd name="T7" fmla="*/ 0 h 167"/>
                <a:gd name="T8" fmla="*/ 1 w 219"/>
                <a:gd name="T9" fmla="*/ 0 h 167"/>
                <a:gd name="T10" fmla="*/ 1 w 219"/>
                <a:gd name="T11" fmla="*/ 0 h 167"/>
                <a:gd name="T12" fmla="*/ 0 w 219"/>
                <a:gd name="T13" fmla="*/ 0 h 167"/>
                <a:gd name="T14" fmla="*/ 0 w 219"/>
                <a:gd name="T15" fmla="*/ 0 h 167"/>
                <a:gd name="T16" fmla="*/ 0 w 219"/>
                <a:gd name="T17" fmla="*/ 0 h 167"/>
                <a:gd name="T18" fmla="*/ 0 w 219"/>
                <a:gd name="T19" fmla="*/ 0 h 167"/>
                <a:gd name="T20" fmla="*/ 0 w 219"/>
                <a:gd name="T21" fmla="*/ 0 h 167"/>
                <a:gd name="T22" fmla="*/ 0 w 219"/>
                <a:gd name="T23" fmla="*/ 1 h 167"/>
                <a:gd name="T24" fmla="*/ 0 w 219"/>
                <a:gd name="T25" fmla="*/ 1 h 167"/>
                <a:gd name="T26" fmla="*/ 0 w 219"/>
                <a:gd name="T27" fmla="*/ 1 h 167"/>
                <a:gd name="T28" fmla="*/ 0 w 219"/>
                <a:gd name="T29" fmla="*/ 1 h 167"/>
                <a:gd name="T30" fmla="*/ 0 w 219"/>
                <a:gd name="T31" fmla="*/ 1 h 167"/>
                <a:gd name="T32" fmla="*/ 1 w 219"/>
                <a:gd name="T33" fmla="*/ 1 h 167"/>
                <a:gd name="T34" fmla="*/ 1 w 219"/>
                <a:gd name="T35" fmla="*/ 1 h 167"/>
                <a:gd name="T36" fmla="*/ 1 w 219"/>
                <a:gd name="T37" fmla="*/ 1 h 167"/>
                <a:gd name="T38" fmla="*/ 1 w 219"/>
                <a:gd name="T39" fmla="*/ 1 h 167"/>
                <a:gd name="T40" fmla="*/ 1 w 219"/>
                <a:gd name="T41" fmla="*/ 1 h 16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9"/>
                <a:gd name="T64" fmla="*/ 0 h 167"/>
                <a:gd name="T65" fmla="*/ 219 w 219"/>
                <a:gd name="T66" fmla="*/ 167 h 16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9" h="167">
                  <a:moveTo>
                    <a:pt x="219" y="152"/>
                  </a:moveTo>
                  <a:lnTo>
                    <a:pt x="219" y="41"/>
                  </a:lnTo>
                  <a:lnTo>
                    <a:pt x="218" y="33"/>
                  </a:lnTo>
                  <a:lnTo>
                    <a:pt x="213" y="26"/>
                  </a:lnTo>
                  <a:lnTo>
                    <a:pt x="206" y="22"/>
                  </a:lnTo>
                  <a:lnTo>
                    <a:pt x="199" y="20"/>
                  </a:lnTo>
                  <a:lnTo>
                    <a:pt x="25" y="0"/>
                  </a:lnTo>
                  <a:lnTo>
                    <a:pt x="16" y="3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6"/>
                  </a:lnTo>
                  <a:lnTo>
                    <a:pt x="1" y="123"/>
                  </a:lnTo>
                  <a:lnTo>
                    <a:pt x="2" y="131"/>
                  </a:lnTo>
                  <a:lnTo>
                    <a:pt x="7" y="138"/>
                  </a:lnTo>
                  <a:lnTo>
                    <a:pt x="13" y="143"/>
                  </a:lnTo>
                  <a:lnTo>
                    <a:pt x="21" y="146"/>
                  </a:lnTo>
                  <a:lnTo>
                    <a:pt x="188" y="167"/>
                  </a:lnTo>
                  <a:lnTo>
                    <a:pt x="197" y="167"/>
                  </a:lnTo>
                  <a:lnTo>
                    <a:pt x="208" y="166"/>
                  </a:lnTo>
                  <a:lnTo>
                    <a:pt x="215" y="161"/>
                  </a:lnTo>
                  <a:lnTo>
                    <a:pt x="219" y="152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4" name="Freeform 202"/>
            <p:cNvSpPr>
              <a:spLocks/>
            </p:cNvSpPr>
            <p:nvPr/>
          </p:nvSpPr>
          <p:spPr bwMode="auto">
            <a:xfrm>
              <a:off x="1065" y="3612"/>
              <a:ext cx="35" cy="26"/>
            </a:xfrm>
            <a:custGeom>
              <a:avLst/>
              <a:gdLst>
                <a:gd name="T0" fmla="*/ 1 w 208"/>
                <a:gd name="T1" fmla="*/ 1 h 159"/>
                <a:gd name="T2" fmla="*/ 1 w 208"/>
                <a:gd name="T3" fmla="*/ 1 h 159"/>
                <a:gd name="T4" fmla="*/ 1 w 208"/>
                <a:gd name="T5" fmla="*/ 1 h 159"/>
                <a:gd name="T6" fmla="*/ 1 w 208"/>
                <a:gd name="T7" fmla="*/ 1 h 159"/>
                <a:gd name="T8" fmla="*/ 1 w 208"/>
                <a:gd name="T9" fmla="*/ 1 h 159"/>
                <a:gd name="T10" fmla="*/ 1 w 208"/>
                <a:gd name="T11" fmla="*/ 0 h 159"/>
                <a:gd name="T12" fmla="*/ 1 w 208"/>
                <a:gd name="T13" fmla="*/ 0 h 159"/>
                <a:gd name="T14" fmla="*/ 1 w 208"/>
                <a:gd name="T15" fmla="*/ 0 h 159"/>
                <a:gd name="T16" fmla="*/ 1 w 208"/>
                <a:gd name="T17" fmla="*/ 0 h 159"/>
                <a:gd name="T18" fmla="*/ 1 w 208"/>
                <a:gd name="T19" fmla="*/ 0 h 159"/>
                <a:gd name="T20" fmla="*/ 0 w 208"/>
                <a:gd name="T21" fmla="*/ 0 h 159"/>
                <a:gd name="T22" fmla="*/ 0 w 208"/>
                <a:gd name="T23" fmla="*/ 0 h 159"/>
                <a:gd name="T24" fmla="*/ 0 w 208"/>
                <a:gd name="T25" fmla="*/ 0 h 159"/>
                <a:gd name="T26" fmla="*/ 0 w 208"/>
                <a:gd name="T27" fmla="*/ 0 h 159"/>
                <a:gd name="T28" fmla="*/ 0 w 208"/>
                <a:gd name="T29" fmla="*/ 0 h 159"/>
                <a:gd name="T30" fmla="*/ 0 w 208"/>
                <a:gd name="T31" fmla="*/ 0 h 159"/>
                <a:gd name="T32" fmla="*/ 0 w 208"/>
                <a:gd name="T33" fmla="*/ 0 h 159"/>
                <a:gd name="T34" fmla="*/ 0 w 208"/>
                <a:gd name="T35" fmla="*/ 0 h 159"/>
                <a:gd name="T36" fmla="*/ 0 w 208"/>
                <a:gd name="T37" fmla="*/ 1 h 159"/>
                <a:gd name="T38" fmla="*/ 0 w 208"/>
                <a:gd name="T39" fmla="*/ 1 h 159"/>
                <a:gd name="T40" fmla="*/ 1 w 208"/>
                <a:gd name="T41" fmla="*/ 1 h 15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08"/>
                <a:gd name="T64" fmla="*/ 0 h 159"/>
                <a:gd name="T65" fmla="*/ 208 w 208"/>
                <a:gd name="T66" fmla="*/ 159 h 15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08" h="159">
                  <a:moveTo>
                    <a:pt x="188" y="159"/>
                  </a:moveTo>
                  <a:lnTo>
                    <a:pt x="196" y="158"/>
                  </a:lnTo>
                  <a:lnTo>
                    <a:pt x="203" y="154"/>
                  </a:lnTo>
                  <a:lnTo>
                    <a:pt x="206" y="149"/>
                  </a:lnTo>
                  <a:lnTo>
                    <a:pt x="208" y="142"/>
                  </a:lnTo>
                  <a:lnTo>
                    <a:pt x="208" y="42"/>
                  </a:lnTo>
                  <a:lnTo>
                    <a:pt x="206" y="34"/>
                  </a:lnTo>
                  <a:lnTo>
                    <a:pt x="202" y="27"/>
                  </a:lnTo>
                  <a:lnTo>
                    <a:pt x="195" y="22"/>
                  </a:lnTo>
                  <a:lnTo>
                    <a:pt x="187" y="19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0"/>
                  </a:lnTo>
                  <a:lnTo>
                    <a:pt x="0" y="18"/>
                  </a:lnTo>
                  <a:lnTo>
                    <a:pt x="1" y="115"/>
                  </a:lnTo>
                  <a:lnTo>
                    <a:pt x="2" y="123"/>
                  </a:lnTo>
                  <a:lnTo>
                    <a:pt x="7" y="130"/>
                  </a:lnTo>
                  <a:lnTo>
                    <a:pt x="13" y="135"/>
                  </a:lnTo>
                  <a:lnTo>
                    <a:pt x="21" y="138"/>
                  </a:lnTo>
                  <a:lnTo>
                    <a:pt x="188" y="159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5" name="Freeform 203"/>
            <p:cNvSpPr>
              <a:spLocks/>
            </p:cNvSpPr>
            <p:nvPr/>
          </p:nvSpPr>
          <p:spPr bwMode="auto">
            <a:xfrm>
              <a:off x="1130" y="3302"/>
              <a:ext cx="124" cy="349"/>
            </a:xfrm>
            <a:custGeom>
              <a:avLst/>
              <a:gdLst>
                <a:gd name="T0" fmla="*/ 0 w 746"/>
                <a:gd name="T1" fmla="*/ 1 h 2092"/>
                <a:gd name="T2" fmla="*/ 3 w 746"/>
                <a:gd name="T3" fmla="*/ 0 h 2092"/>
                <a:gd name="T4" fmla="*/ 3 w 746"/>
                <a:gd name="T5" fmla="*/ 0 h 2092"/>
                <a:gd name="T6" fmla="*/ 0 w 746"/>
                <a:gd name="T7" fmla="*/ 1 h 2092"/>
                <a:gd name="T8" fmla="*/ 0 w 746"/>
                <a:gd name="T9" fmla="*/ 2 h 2092"/>
                <a:gd name="T10" fmla="*/ 0 w 746"/>
                <a:gd name="T11" fmla="*/ 10 h 2092"/>
                <a:gd name="T12" fmla="*/ 0 w 746"/>
                <a:gd name="T13" fmla="*/ 10 h 2092"/>
                <a:gd name="T14" fmla="*/ 0 w 746"/>
                <a:gd name="T15" fmla="*/ 10 h 2092"/>
                <a:gd name="T16" fmla="*/ 0 w 746"/>
                <a:gd name="T17" fmla="*/ 10 h 2092"/>
                <a:gd name="T18" fmla="*/ 0 w 746"/>
                <a:gd name="T19" fmla="*/ 2 h 2092"/>
                <a:gd name="T20" fmla="*/ 0 w 746"/>
                <a:gd name="T21" fmla="*/ 1 h 209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46"/>
                <a:gd name="T34" fmla="*/ 0 h 2092"/>
                <a:gd name="T35" fmla="*/ 746 w 746"/>
                <a:gd name="T36" fmla="*/ 2092 h 209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46" h="2092">
                  <a:moveTo>
                    <a:pt x="106" y="290"/>
                  </a:moveTo>
                  <a:lnTo>
                    <a:pt x="746" y="0"/>
                  </a:lnTo>
                  <a:lnTo>
                    <a:pt x="662" y="1"/>
                  </a:lnTo>
                  <a:lnTo>
                    <a:pt x="22" y="274"/>
                  </a:lnTo>
                  <a:lnTo>
                    <a:pt x="0" y="311"/>
                  </a:lnTo>
                  <a:lnTo>
                    <a:pt x="0" y="2052"/>
                  </a:lnTo>
                  <a:lnTo>
                    <a:pt x="17" y="2080"/>
                  </a:lnTo>
                  <a:lnTo>
                    <a:pt x="112" y="2092"/>
                  </a:lnTo>
                  <a:lnTo>
                    <a:pt x="96" y="2071"/>
                  </a:lnTo>
                  <a:lnTo>
                    <a:pt x="85" y="323"/>
                  </a:lnTo>
                  <a:lnTo>
                    <a:pt x="106" y="29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6" name="Freeform 204"/>
            <p:cNvSpPr>
              <a:spLocks/>
            </p:cNvSpPr>
            <p:nvPr/>
          </p:nvSpPr>
          <p:spPr bwMode="auto">
            <a:xfrm>
              <a:off x="1124" y="3300"/>
              <a:ext cx="130" cy="344"/>
            </a:xfrm>
            <a:custGeom>
              <a:avLst/>
              <a:gdLst>
                <a:gd name="T0" fmla="*/ 3 w 781"/>
                <a:gd name="T1" fmla="*/ 0 h 2066"/>
                <a:gd name="T2" fmla="*/ 4 w 781"/>
                <a:gd name="T3" fmla="*/ 0 h 2066"/>
                <a:gd name="T4" fmla="*/ 3 w 781"/>
                <a:gd name="T5" fmla="*/ 0 h 2066"/>
                <a:gd name="T6" fmla="*/ 0 w 781"/>
                <a:gd name="T7" fmla="*/ 1 h 2066"/>
                <a:gd name="T8" fmla="*/ 0 w 781"/>
                <a:gd name="T9" fmla="*/ 1 h 2066"/>
                <a:gd name="T10" fmla="*/ 0 w 781"/>
                <a:gd name="T11" fmla="*/ 9 h 2066"/>
                <a:gd name="T12" fmla="*/ 0 w 781"/>
                <a:gd name="T13" fmla="*/ 9 h 2066"/>
                <a:gd name="T14" fmla="*/ 0 w 781"/>
                <a:gd name="T15" fmla="*/ 1 h 2066"/>
                <a:gd name="T16" fmla="*/ 0 w 781"/>
                <a:gd name="T17" fmla="*/ 1 h 2066"/>
                <a:gd name="T18" fmla="*/ 3 w 781"/>
                <a:gd name="T19" fmla="*/ 0 h 2066"/>
                <a:gd name="T20" fmla="*/ 3 w 781"/>
                <a:gd name="T21" fmla="*/ 0 h 206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81"/>
                <a:gd name="T34" fmla="*/ 0 h 2066"/>
                <a:gd name="T35" fmla="*/ 781 w 781"/>
                <a:gd name="T36" fmla="*/ 2066 h 206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81" h="2066">
                  <a:moveTo>
                    <a:pt x="758" y="24"/>
                  </a:moveTo>
                  <a:lnTo>
                    <a:pt x="781" y="14"/>
                  </a:lnTo>
                  <a:lnTo>
                    <a:pt x="686" y="0"/>
                  </a:lnTo>
                  <a:lnTo>
                    <a:pt x="23" y="280"/>
                  </a:lnTo>
                  <a:lnTo>
                    <a:pt x="0" y="315"/>
                  </a:lnTo>
                  <a:lnTo>
                    <a:pt x="9" y="2055"/>
                  </a:lnTo>
                  <a:lnTo>
                    <a:pt x="35" y="2066"/>
                  </a:lnTo>
                  <a:lnTo>
                    <a:pt x="35" y="325"/>
                  </a:lnTo>
                  <a:lnTo>
                    <a:pt x="57" y="288"/>
                  </a:lnTo>
                  <a:lnTo>
                    <a:pt x="697" y="15"/>
                  </a:lnTo>
                  <a:lnTo>
                    <a:pt x="758" y="2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7" name="Freeform 205"/>
            <p:cNvSpPr>
              <a:spLocks/>
            </p:cNvSpPr>
            <p:nvPr/>
          </p:nvSpPr>
          <p:spPr bwMode="auto">
            <a:xfrm>
              <a:off x="1126" y="3373"/>
              <a:ext cx="16" cy="27"/>
            </a:xfrm>
            <a:custGeom>
              <a:avLst/>
              <a:gdLst>
                <a:gd name="T0" fmla="*/ 0 w 97"/>
                <a:gd name="T1" fmla="*/ 1 h 162"/>
                <a:gd name="T2" fmla="*/ 0 w 97"/>
                <a:gd name="T3" fmla="*/ 1 h 162"/>
                <a:gd name="T4" fmla="*/ 0 w 97"/>
                <a:gd name="T5" fmla="*/ 0 h 162"/>
                <a:gd name="T6" fmla="*/ 0 w 97"/>
                <a:gd name="T7" fmla="*/ 0 h 162"/>
                <a:gd name="T8" fmla="*/ 0 w 97"/>
                <a:gd name="T9" fmla="*/ 0 h 162"/>
                <a:gd name="T10" fmla="*/ 0 w 97"/>
                <a:gd name="T11" fmla="*/ 1 h 162"/>
                <a:gd name="T12" fmla="*/ 0 w 97"/>
                <a:gd name="T13" fmla="*/ 1 h 1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7"/>
                <a:gd name="T22" fmla="*/ 0 h 162"/>
                <a:gd name="T23" fmla="*/ 97 w 97"/>
                <a:gd name="T24" fmla="*/ 162 h 1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7" h="162">
                  <a:moveTo>
                    <a:pt x="80" y="162"/>
                  </a:moveTo>
                  <a:lnTo>
                    <a:pt x="97" y="151"/>
                  </a:lnTo>
                  <a:lnTo>
                    <a:pt x="96" y="11"/>
                  </a:lnTo>
                  <a:lnTo>
                    <a:pt x="16" y="0"/>
                  </a:lnTo>
                  <a:lnTo>
                    <a:pt x="0" y="11"/>
                  </a:lnTo>
                  <a:lnTo>
                    <a:pt x="17" y="139"/>
                  </a:lnTo>
                  <a:lnTo>
                    <a:pt x="80" y="16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8" name="Freeform 206"/>
            <p:cNvSpPr>
              <a:spLocks/>
            </p:cNvSpPr>
            <p:nvPr/>
          </p:nvSpPr>
          <p:spPr bwMode="auto">
            <a:xfrm>
              <a:off x="1126" y="3418"/>
              <a:ext cx="16" cy="28"/>
            </a:xfrm>
            <a:custGeom>
              <a:avLst/>
              <a:gdLst>
                <a:gd name="T0" fmla="*/ 0 w 97"/>
                <a:gd name="T1" fmla="*/ 1 h 164"/>
                <a:gd name="T2" fmla="*/ 0 w 97"/>
                <a:gd name="T3" fmla="*/ 1 h 164"/>
                <a:gd name="T4" fmla="*/ 0 w 97"/>
                <a:gd name="T5" fmla="*/ 0 h 164"/>
                <a:gd name="T6" fmla="*/ 0 w 97"/>
                <a:gd name="T7" fmla="*/ 0 h 164"/>
                <a:gd name="T8" fmla="*/ 0 w 97"/>
                <a:gd name="T9" fmla="*/ 0 h 164"/>
                <a:gd name="T10" fmla="*/ 0 w 97"/>
                <a:gd name="T11" fmla="*/ 1 h 164"/>
                <a:gd name="T12" fmla="*/ 0 w 97"/>
                <a:gd name="T13" fmla="*/ 1 h 1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7"/>
                <a:gd name="T22" fmla="*/ 0 h 164"/>
                <a:gd name="T23" fmla="*/ 97 w 97"/>
                <a:gd name="T24" fmla="*/ 164 h 16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7" h="164">
                  <a:moveTo>
                    <a:pt x="80" y="164"/>
                  </a:moveTo>
                  <a:lnTo>
                    <a:pt x="97" y="152"/>
                  </a:lnTo>
                  <a:lnTo>
                    <a:pt x="96" y="12"/>
                  </a:lnTo>
                  <a:lnTo>
                    <a:pt x="17" y="0"/>
                  </a:lnTo>
                  <a:lnTo>
                    <a:pt x="0" y="12"/>
                  </a:lnTo>
                  <a:lnTo>
                    <a:pt x="17" y="141"/>
                  </a:lnTo>
                  <a:lnTo>
                    <a:pt x="80" y="16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9" name="Freeform 207"/>
            <p:cNvSpPr>
              <a:spLocks/>
            </p:cNvSpPr>
            <p:nvPr/>
          </p:nvSpPr>
          <p:spPr bwMode="auto">
            <a:xfrm>
              <a:off x="1126" y="3464"/>
              <a:ext cx="16" cy="27"/>
            </a:xfrm>
            <a:custGeom>
              <a:avLst/>
              <a:gdLst>
                <a:gd name="T0" fmla="*/ 0 w 98"/>
                <a:gd name="T1" fmla="*/ 1 h 162"/>
                <a:gd name="T2" fmla="*/ 0 w 98"/>
                <a:gd name="T3" fmla="*/ 1 h 162"/>
                <a:gd name="T4" fmla="*/ 0 w 98"/>
                <a:gd name="T5" fmla="*/ 0 h 162"/>
                <a:gd name="T6" fmla="*/ 0 w 98"/>
                <a:gd name="T7" fmla="*/ 0 h 162"/>
                <a:gd name="T8" fmla="*/ 0 w 98"/>
                <a:gd name="T9" fmla="*/ 0 h 162"/>
                <a:gd name="T10" fmla="*/ 0 w 98"/>
                <a:gd name="T11" fmla="*/ 1 h 162"/>
                <a:gd name="T12" fmla="*/ 0 w 98"/>
                <a:gd name="T13" fmla="*/ 1 h 1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8"/>
                <a:gd name="T22" fmla="*/ 0 h 162"/>
                <a:gd name="T23" fmla="*/ 98 w 98"/>
                <a:gd name="T24" fmla="*/ 162 h 1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8" h="162">
                  <a:moveTo>
                    <a:pt x="81" y="162"/>
                  </a:moveTo>
                  <a:lnTo>
                    <a:pt x="98" y="151"/>
                  </a:lnTo>
                  <a:lnTo>
                    <a:pt x="96" y="10"/>
                  </a:lnTo>
                  <a:lnTo>
                    <a:pt x="17" y="0"/>
                  </a:lnTo>
                  <a:lnTo>
                    <a:pt x="0" y="11"/>
                  </a:lnTo>
                  <a:lnTo>
                    <a:pt x="19" y="140"/>
                  </a:lnTo>
                  <a:lnTo>
                    <a:pt x="81" y="16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0" name="Freeform 208"/>
            <p:cNvSpPr>
              <a:spLocks/>
            </p:cNvSpPr>
            <p:nvPr/>
          </p:nvSpPr>
          <p:spPr bwMode="auto">
            <a:xfrm>
              <a:off x="1127" y="3510"/>
              <a:ext cx="16" cy="27"/>
            </a:xfrm>
            <a:custGeom>
              <a:avLst/>
              <a:gdLst>
                <a:gd name="T0" fmla="*/ 0 w 96"/>
                <a:gd name="T1" fmla="*/ 1 h 163"/>
                <a:gd name="T2" fmla="*/ 1 w 96"/>
                <a:gd name="T3" fmla="*/ 1 h 163"/>
                <a:gd name="T4" fmla="*/ 1 w 96"/>
                <a:gd name="T5" fmla="*/ 0 h 163"/>
                <a:gd name="T6" fmla="*/ 0 w 96"/>
                <a:gd name="T7" fmla="*/ 0 h 163"/>
                <a:gd name="T8" fmla="*/ 0 w 96"/>
                <a:gd name="T9" fmla="*/ 0 h 163"/>
                <a:gd name="T10" fmla="*/ 0 w 96"/>
                <a:gd name="T11" fmla="*/ 1 h 163"/>
                <a:gd name="T12" fmla="*/ 0 w 96"/>
                <a:gd name="T13" fmla="*/ 1 h 1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6"/>
                <a:gd name="T22" fmla="*/ 0 h 163"/>
                <a:gd name="T23" fmla="*/ 96 w 96"/>
                <a:gd name="T24" fmla="*/ 163 h 1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6" h="163">
                  <a:moveTo>
                    <a:pt x="80" y="163"/>
                  </a:moveTo>
                  <a:lnTo>
                    <a:pt x="96" y="152"/>
                  </a:lnTo>
                  <a:lnTo>
                    <a:pt x="96" y="11"/>
                  </a:lnTo>
                  <a:lnTo>
                    <a:pt x="16" y="0"/>
                  </a:lnTo>
                  <a:lnTo>
                    <a:pt x="0" y="11"/>
                  </a:lnTo>
                  <a:lnTo>
                    <a:pt x="17" y="140"/>
                  </a:lnTo>
                  <a:lnTo>
                    <a:pt x="80" y="16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1" name="Freeform 209"/>
            <p:cNvSpPr>
              <a:spLocks/>
            </p:cNvSpPr>
            <p:nvPr/>
          </p:nvSpPr>
          <p:spPr bwMode="auto">
            <a:xfrm>
              <a:off x="1127" y="3556"/>
              <a:ext cx="16" cy="27"/>
            </a:xfrm>
            <a:custGeom>
              <a:avLst/>
              <a:gdLst>
                <a:gd name="T0" fmla="*/ 0 w 96"/>
                <a:gd name="T1" fmla="*/ 1 h 163"/>
                <a:gd name="T2" fmla="*/ 1 w 96"/>
                <a:gd name="T3" fmla="*/ 1 h 163"/>
                <a:gd name="T4" fmla="*/ 1 w 96"/>
                <a:gd name="T5" fmla="*/ 0 h 163"/>
                <a:gd name="T6" fmla="*/ 0 w 96"/>
                <a:gd name="T7" fmla="*/ 0 h 163"/>
                <a:gd name="T8" fmla="*/ 0 w 96"/>
                <a:gd name="T9" fmla="*/ 0 h 163"/>
                <a:gd name="T10" fmla="*/ 0 w 96"/>
                <a:gd name="T11" fmla="*/ 1 h 163"/>
                <a:gd name="T12" fmla="*/ 0 w 96"/>
                <a:gd name="T13" fmla="*/ 1 h 1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6"/>
                <a:gd name="T22" fmla="*/ 0 h 163"/>
                <a:gd name="T23" fmla="*/ 96 w 96"/>
                <a:gd name="T24" fmla="*/ 163 h 1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6" h="163">
                  <a:moveTo>
                    <a:pt x="80" y="163"/>
                  </a:moveTo>
                  <a:lnTo>
                    <a:pt x="96" y="152"/>
                  </a:lnTo>
                  <a:lnTo>
                    <a:pt x="96" y="12"/>
                  </a:lnTo>
                  <a:lnTo>
                    <a:pt x="16" y="0"/>
                  </a:lnTo>
                  <a:lnTo>
                    <a:pt x="0" y="12"/>
                  </a:lnTo>
                  <a:lnTo>
                    <a:pt x="17" y="141"/>
                  </a:lnTo>
                  <a:lnTo>
                    <a:pt x="80" y="16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2" name="Freeform 210"/>
            <p:cNvSpPr>
              <a:spLocks/>
            </p:cNvSpPr>
            <p:nvPr/>
          </p:nvSpPr>
          <p:spPr bwMode="auto">
            <a:xfrm>
              <a:off x="1126" y="3375"/>
              <a:ext cx="13" cy="25"/>
            </a:xfrm>
            <a:custGeom>
              <a:avLst/>
              <a:gdLst>
                <a:gd name="T0" fmla="*/ 0 w 80"/>
                <a:gd name="T1" fmla="*/ 1 h 151"/>
                <a:gd name="T2" fmla="*/ 0 w 80"/>
                <a:gd name="T3" fmla="*/ 0 h 151"/>
                <a:gd name="T4" fmla="*/ 0 w 80"/>
                <a:gd name="T5" fmla="*/ 0 h 151"/>
                <a:gd name="T6" fmla="*/ 0 w 80"/>
                <a:gd name="T7" fmla="*/ 1 h 151"/>
                <a:gd name="T8" fmla="*/ 0 w 80"/>
                <a:gd name="T9" fmla="*/ 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0"/>
                <a:gd name="T16" fmla="*/ 0 h 151"/>
                <a:gd name="T17" fmla="*/ 80 w 80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0" h="151">
                  <a:moveTo>
                    <a:pt x="80" y="151"/>
                  </a:moveTo>
                  <a:lnTo>
                    <a:pt x="79" y="11"/>
                  </a:lnTo>
                  <a:lnTo>
                    <a:pt x="0" y="0"/>
                  </a:lnTo>
                  <a:lnTo>
                    <a:pt x="1" y="140"/>
                  </a:lnTo>
                  <a:lnTo>
                    <a:pt x="80" y="15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3" name="Freeform 211"/>
            <p:cNvSpPr>
              <a:spLocks/>
            </p:cNvSpPr>
            <p:nvPr/>
          </p:nvSpPr>
          <p:spPr bwMode="auto">
            <a:xfrm>
              <a:off x="1126" y="3420"/>
              <a:ext cx="13" cy="26"/>
            </a:xfrm>
            <a:custGeom>
              <a:avLst/>
              <a:gdLst>
                <a:gd name="T0" fmla="*/ 0 w 80"/>
                <a:gd name="T1" fmla="*/ 1 h 152"/>
                <a:gd name="T2" fmla="*/ 0 w 80"/>
                <a:gd name="T3" fmla="*/ 0 h 152"/>
                <a:gd name="T4" fmla="*/ 0 w 80"/>
                <a:gd name="T5" fmla="*/ 0 h 152"/>
                <a:gd name="T6" fmla="*/ 0 w 80"/>
                <a:gd name="T7" fmla="*/ 1 h 152"/>
                <a:gd name="T8" fmla="*/ 0 w 80"/>
                <a:gd name="T9" fmla="*/ 1 h 1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0"/>
                <a:gd name="T16" fmla="*/ 0 h 152"/>
                <a:gd name="T17" fmla="*/ 80 w 80"/>
                <a:gd name="T18" fmla="*/ 152 h 1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0" h="152">
                  <a:moveTo>
                    <a:pt x="80" y="152"/>
                  </a:moveTo>
                  <a:lnTo>
                    <a:pt x="80" y="11"/>
                  </a:lnTo>
                  <a:lnTo>
                    <a:pt x="0" y="0"/>
                  </a:lnTo>
                  <a:lnTo>
                    <a:pt x="1" y="140"/>
                  </a:lnTo>
                  <a:lnTo>
                    <a:pt x="80" y="15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4" name="Freeform 212"/>
            <p:cNvSpPr>
              <a:spLocks/>
            </p:cNvSpPr>
            <p:nvPr/>
          </p:nvSpPr>
          <p:spPr bwMode="auto">
            <a:xfrm>
              <a:off x="1126" y="3466"/>
              <a:ext cx="14" cy="25"/>
            </a:xfrm>
            <a:custGeom>
              <a:avLst/>
              <a:gdLst>
                <a:gd name="T0" fmla="*/ 0 w 81"/>
                <a:gd name="T1" fmla="*/ 1 h 151"/>
                <a:gd name="T2" fmla="*/ 0 w 81"/>
                <a:gd name="T3" fmla="*/ 0 h 151"/>
                <a:gd name="T4" fmla="*/ 0 w 81"/>
                <a:gd name="T5" fmla="*/ 0 h 151"/>
                <a:gd name="T6" fmla="*/ 0 w 81"/>
                <a:gd name="T7" fmla="*/ 1 h 151"/>
                <a:gd name="T8" fmla="*/ 0 w 81"/>
                <a:gd name="T9" fmla="*/ 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1"/>
                <a:gd name="T16" fmla="*/ 0 h 151"/>
                <a:gd name="T17" fmla="*/ 81 w 81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1" h="151">
                  <a:moveTo>
                    <a:pt x="81" y="151"/>
                  </a:moveTo>
                  <a:lnTo>
                    <a:pt x="81" y="10"/>
                  </a:lnTo>
                  <a:lnTo>
                    <a:pt x="0" y="0"/>
                  </a:lnTo>
                  <a:lnTo>
                    <a:pt x="2" y="141"/>
                  </a:lnTo>
                  <a:lnTo>
                    <a:pt x="81" y="15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5" name="Freeform 213"/>
            <p:cNvSpPr>
              <a:spLocks/>
            </p:cNvSpPr>
            <p:nvPr/>
          </p:nvSpPr>
          <p:spPr bwMode="auto">
            <a:xfrm>
              <a:off x="1127" y="3512"/>
              <a:ext cx="13" cy="25"/>
            </a:xfrm>
            <a:custGeom>
              <a:avLst/>
              <a:gdLst>
                <a:gd name="T0" fmla="*/ 0 w 80"/>
                <a:gd name="T1" fmla="*/ 1 h 152"/>
                <a:gd name="T2" fmla="*/ 0 w 80"/>
                <a:gd name="T3" fmla="*/ 0 h 152"/>
                <a:gd name="T4" fmla="*/ 0 w 80"/>
                <a:gd name="T5" fmla="*/ 0 h 152"/>
                <a:gd name="T6" fmla="*/ 0 w 80"/>
                <a:gd name="T7" fmla="*/ 1 h 152"/>
                <a:gd name="T8" fmla="*/ 0 w 80"/>
                <a:gd name="T9" fmla="*/ 1 h 1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0"/>
                <a:gd name="T16" fmla="*/ 0 h 152"/>
                <a:gd name="T17" fmla="*/ 80 w 80"/>
                <a:gd name="T18" fmla="*/ 152 h 1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0" h="152">
                  <a:moveTo>
                    <a:pt x="80" y="152"/>
                  </a:moveTo>
                  <a:lnTo>
                    <a:pt x="79" y="11"/>
                  </a:lnTo>
                  <a:lnTo>
                    <a:pt x="0" y="0"/>
                  </a:lnTo>
                  <a:lnTo>
                    <a:pt x="0" y="141"/>
                  </a:lnTo>
                  <a:lnTo>
                    <a:pt x="80" y="15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6" name="Freeform 214"/>
            <p:cNvSpPr>
              <a:spLocks/>
            </p:cNvSpPr>
            <p:nvPr/>
          </p:nvSpPr>
          <p:spPr bwMode="auto">
            <a:xfrm>
              <a:off x="1127" y="3558"/>
              <a:ext cx="13" cy="25"/>
            </a:xfrm>
            <a:custGeom>
              <a:avLst/>
              <a:gdLst>
                <a:gd name="T0" fmla="*/ 0 w 80"/>
                <a:gd name="T1" fmla="*/ 1 h 151"/>
                <a:gd name="T2" fmla="*/ 0 w 80"/>
                <a:gd name="T3" fmla="*/ 0 h 151"/>
                <a:gd name="T4" fmla="*/ 0 w 80"/>
                <a:gd name="T5" fmla="*/ 0 h 151"/>
                <a:gd name="T6" fmla="*/ 0 w 80"/>
                <a:gd name="T7" fmla="*/ 1 h 151"/>
                <a:gd name="T8" fmla="*/ 0 w 80"/>
                <a:gd name="T9" fmla="*/ 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0"/>
                <a:gd name="T16" fmla="*/ 0 h 151"/>
                <a:gd name="T17" fmla="*/ 80 w 80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0" h="151">
                  <a:moveTo>
                    <a:pt x="80" y="151"/>
                  </a:moveTo>
                  <a:lnTo>
                    <a:pt x="79" y="11"/>
                  </a:lnTo>
                  <a:lnTo>
                    <a:pt x="0" y="0"/>
                  </a:lnTo>
                  <a:lnTo>
                    <a:pt x="0" y="140"/>
                  </a:lnTo>
                  <a:lnTo>
                    <a:pt x="80" y="15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7" name="Freeform 215"/>
            <p:cNvSpPr>
              <a:spLocks/>
            </p:cNvSpPr>
            <p:nvPr/>
          </p:nvSpPr>
          <p:spPr bwMode="auto">
            <a:xfrm>
              <a:off x="1127" y="3377"/>
              <a:ext cx="11" cy="19"/>
            </a:xfrm>
            <a:custGeom>
              <a:avLst/>
              <a:gdLst>
                <a:gd name="T0" fmla="*/ 0 w 65"/>
                <a:gd name="T1" fmla="*/ 0 h 117"/>
                <a:gd name="T2" fmla="*/ 0 w 65"/>
                <a:gd name="T3" fmla="*/ 0 h 117"/>
                <a:gd name="T4" fmla="*/ 0 w 65"/>
                <a:gd name="T5" fmla="*/ 0 h 117"/>
                <a:gd name="T6" fmla="*/ 0 w 65"/>
                <a:gd name="T7" fmla="*/ 0 h 117"/>
                <a:gd name="T8" fmla="*/ 0 w 65"/>
                <a:gd name="T9" fmla="*/ 0 h 117"/>
                <a:gd name="T10" fmla="*/ 0 w 65"/>
                <a:gd name="T11" fmla="*/ 0 h 117"/>
                <a:gd name="T12" fmla="*/ 0 w 65"/>
                <a:gd name="T13" fmla="*/ 0 h 1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117"/>
                <a:gd name="T23" fmla="*/ 65 w 65"/>
                <a:gd name="T24" fmla="*/ 117 h 1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117">
                  <a:moveTo>
                    <a:pt x="65" y="40"/>
                  </a:moveTo>
                  <a:lnTo>
                    <a:pt x="65" y="9"/>
                  </a:lnTo>
                  <a:lnTo>
                    <a:pt x="0" y="0"/>
                  </a:lnTo>
                  <a:lnTo>
                    <a:pt x="1" y="113"/>
                  </a:lnTo>
                  <a:lnTo>
                    <a:pt x="26" y="117"/>
                  </a:lnTo>
                  <a:lnTo>
                    <a:pt x="26" y="30"/>
                  </a:lnTo>
                  <a:lnTo>
                    <a:pt x="65" y="4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8" name="Freeform 216"/>
            <p:cNvSpPr>
              <a:spLocks/>
            </p:cNvSpPr>
            <p:nvPr/>
          </p:nvSpPr>
          <p:spPr bwMode="auto">
            <a:xfrm>
              <a:off x="1127" y="3423"/>
              <a:ext cx="11" cy="19"/>
            </a:xfrm>
            <a:custGeom>
              <a:avLst/>
              <a:gdLst>
                <a:gd name="T0" fmla="*/ 0 w 65"/>
                <a:gd name="T1" fmla="*/ 0 h 118"/>
                <a:gd name="T2" fmla="*/ 0 w 65"/>
                <a:gd name="T3" fmla="*/ 0 h 118"/>
                <a:gd name="T4" fmla="*/ 0 w 65"/>
                <a:gd name="T5" fmla="*/ 0 h 118"/>
                <a:gd name="T6" fmla="*/ 0 w 65"/>
                <a:gd name="T7" fmla="*/ 0 h 118"/>
                <a:gd name="T8" fmla="*/ 0 w 65"/>
                <a:gd name="T9" fmla="*/ 0 h 118"/>
                <a:gd name="T10" fmla="*/ 0 w 65"/>
                <a:gd name="T11" fmla="*/ 0 h 118"/>
                <a:gd name="T12" fmla="*/ 0 w 65"/>
                <a:gd name="T13" fmla="*/ 0 h 1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118"/>
                <a:gd name="T23" fmla="*/ 65 w 65"/>
                <a:gd name="T24" fmla="*/ 118 h 11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118">
                  <a:moveTo>
                    <a:pt x="65" y="42"/>
                  </a:moveTo>
                  <a:lnTo>
                    <a:pt x="65" y="9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25" y="118"/>
                  </a:lnTo>
                  <a:lnTo>
                    <a:pt x="25" y="31"/>
                  </a:lnTo>
                  <a:lnTo>
                    <a:pt x="65" y="4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9" name="Freeform 217"/>
            <p:cNvSpPr>
              <a:spLocks/>
            </p:cNvSpPr>
            <p:nvPr/>
          </p:nvSpPr>
          <p:spPr bwMode="auto">
            <a:xfrm>
              <a:off x="1128" y="3468"/>
              <a:ext cx="10" cy="20"/>
            </a:xfrm>
            <a:custGeom>
              <a:avLst/>
              <a:gdLst>
                <a:gd name="T0" fmla="*/ 0 w 66"/>
                <a:gd name="T1" fmla="*/ 0 h 119"/>
                <a:gd name="T2" fmla="*/ 0 w 66"/>
                <a:gd name="T3" fmla="*/ 0 h 119"/>
                <a:gd name="T4" fmla="*/ 0 w 66"/>
                <a:gd name="T5" fmla="*/ 0 h 119"/>
                <a:gd name="T6" fmla="*/ 0 w 66"/>
                <a:gd name="T7" fmla="*/ 1 h 119"/>
                <a:gd name="T8" fmla="*/ 0 w 66"/>
                <a:gd name="T9" fmla="*/ 1 h 119"/>
                <a:gd name="T10" fmla="*/ 0 w 66"/>
                <a:gd name="T11" fmla="*/ 0 h 119"/>
                <a:gd name="T12" fmla="*/ 0 w 66"/>
                <a:gd name="T13" fmla="*/ 0 h 1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6"/>
                <a:gd name="T22" fmla="*/ 0 h 119"/>
                <a:gd name="T23" fmla="*/ 66 w 66"/>
                <a:gd name="T24" fmla="*/ 119 h 11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6" h="119">
                  <a:moveTo>
                    <a:pt x="66" y="42"/>
                  </a:moveTo>
                  <a:lnTo>
                    <a:pt x="65" y="9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25" y="119"/>
                  </a:lnTo>
                  <a:lnTo>
                    <a:pt x="25" y="31"/>
                  </a:lnTo>
                  <a:lnTo>
                    <a:pt x="66" y="4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0" name="Freeform 218"/>
            <p:cNvSpPr>
              <a:spLocks/>
            </p:cNvSpPr>
            <p:nvPr/>
          </p:nvSpPr>
          <p:spPr bwMode="auto">
            <a:xfrm>
              <a:off x="1128" y="3514"/>
              <a:ext cx="11" cy="20"/>
            </a:xfrm>
            <a:custGeom>
              <a:avLst/>
              <a:gdLst>
                <a:gd name="T0" fmla="*/ 0 w 65"/>
                <a:gd name="T1" fmla="*/ 0 h 119"/>
                <a:gd name="T2" fmla="*/ 0 w 65"/>
                <a:gd name="T3" fmla="*/ 0 h 119"/>
                <a:gd name="T4" fmla="*/ 0 w 65"/>
                <a:gd name="T5" fmla="*/ 0 h 119"/>
                <a:gd name="T6" fmla="*/ 0 w 65"/>
                <a:gd name="T7" fmla="*/ 1 h 119"/>
                <a:gd name="T8" fmla="*/ 0 w 65"/>
                <a:gd name="T9" fmla="*/ 1 h 119"/>
                <a:gd name="T10" fmla="*/ 0 w 65"/>
                <a:gd name="T11" fmla="*/ 0 h 119"/>
                <a:gd name="T12" fmla="*/ 0 w 65"/>
                <a:gd name="T13" fmla="*/ 0 h 1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119"/>
                <a:gd name="T23" fmla="*/ 65 w 65"/>
                <a:gd name="T24" fmla="*/ 119 h 11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119">
                  <a:moveTo>
                    <a:pt x="65" y="43"/>
                  </a:moveTo>
                  <a:lnTo>
                    <a:pt x="65" y="9"/>
                  </a:lnTo>
                  <a:lnTo>
                    <a:pt x="0" y="0"/>
                  </a:lnTo>
                  <a:lnTo>
                    <a:pt x="1" y="115"/>
                  </a:lnTo>
                  <a:lnTo>
                    <a:pt x="25" y="119"/>
                  </a:lnTo>
                  <a:lnTo>
                    <a:pt x="24" y="32"/>
                  </a:lnTo>
                  <a:lnTo>
                    <a:pt x="65" y="4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1" name="Freeform 219"/>
            <p:cNvSpPr>
              <a:spLocks/>
            </p:cNvSpPr>
            <p:nvPr/>
          </p:nvSpPr>
          <p:spPr bwMode="auto">
            <a:xfrm>
              <a:off x="1128" y="3560"/>
              <a:ext cx="11" cy="20"/>
            </a:xfrm>
            <a:custGeom>
              <a:avLst/>
              <a:gdLst>
                <a:gd name="T0" fmla="*/ 0 w 65"/>
                <a:gd name="T1" fmla="*/ 0 h 118"/>
                <a:gd name="T2" fmla="*/ 0 w 65"/>
                <a:gd name="T3" fmla="*/ 0 h 118"/>
                <a:gd name="T4" fmla="*/ 0 w 65"/>
                <a:gd name="T5" fmla="*/ 0 h 118"/>
                <a:gd name="T6" fmla="*/ 0 w 65"/>
                <a:gd name="T7" fmla="*/ 1 h 118"/>
                <a:gd name="T8" fmla="*/ 0 w 65"/>
                <a:gd name="T9" fmla="*/ 1 h 118"/>
                <a:gd name="T10" fmla="*/ 0 w 65"/>
                <a:gd name="T11" fmla="*/ 0 h 118"/>
                <a:gd name="T12" fmla="*/ 0 w 65"/>
                <a:gd name="T13" fmla="*/ 0 h 1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118"/>
                <a:gd name="T23" fmla="*/ 65 w 65"/>
                <a:gd name="T24" fmla="*/ 118 h 11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118">
                  <a:moveTo>
                    <a:pt x="65" y="42"/>
                  </a:moveTo>
                  <a:lnTo>
                    <a:pt x="65" y="9"/>
                  </a:lnTo>
                  <a:lnTo>
                    <a:pt x="0" y="0"/>
                  </a:lnTo>
                  <a:lnTo>
                    <a:pt x="1" y="115"/>
                  </a:lnTo>
                  <a:lnTo>
                    <a:pt x="26" y="118"/>
                  </a:lnTo>
                  <a:lnTo>
                    <a:pt x="26" y="32"/>
                  </a:lnTo>
                  <a:lnTo>
                    <a:pt x="65" y="4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2" name="Freeform 220"/>
            <p:cNvSpPr>
              <a:spLocks/>
            </p:cNvSpPr>
            <p:nvPr/>
          </p:nvSpPr>
          <p:spPr bwMode="auto">
            <a:xfrm>
              <a:off x="1132" y="3383"/>
              <a:ext cx="6" cy="15"/>
            </a:xfrm>
            <a:custGeom>
              <a:avLst/>
              <a:gdLst>
                <a:gd name="T0" fmla="*/ 0 w 41"/>
                <a:gd name="T1" fmla="*/ 0 h 93"/>
                <a:gd name="T2" fmla="*/ 0 w 41"/>
                <a:gd name="T3" fmla="*/ 0 h 93"/>
                <a:gd name="T4" fmla="*/ 0 w 41"/>
                <a:gd name="T5" fmla="*/ 0 h 93"/>
                <a:gd name="T6" fmla="*/ 0 w 41"/>
                <a:gd name="T7" fmla="*/ 0 h 93"/>
                <a:gd name="T8" fmla="*/ 0 w 41"/>
                <a:gd name="T9" fmla="*/ 0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"/>
                <a:gd name="T16" fmla="*/ 0 h 93"/>
                <a:gd name="T17" fmla="*/ 41 w 41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" h="93">
                  <a:moveTo>
                    <a:pt x="41" y="11"/>
                  </a:moveTo>
                  <a:lnTo>
                    <a:pt x="0" y="0"/>
                  </a:lnTo>
                  <a:lnTo>
                    <a:pt x="1" y="87"/>
                  </a:lnTo>
                  <a:lnTo>
                    <a:pt x="41" y="93"/>
                  </a:lnTo>
                  <a:lnTo>
                    <a:pt x="41" y="1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3" name="Freeform 221"/>
            <p:cNvSpPr>
              <a:spLocks/>
            </p:cNvSpPr>
            <p:nvPr/>
          </p:nvSpPr>
          <p:spPr bwMode="auto">
            <a:xfrm>
              <a:off x="1132" y="3428"/>
              <a:ext cx="7" cy="16"/>
            </a:xfrm>
            <a:custGeom>
              <a:avLst/>
              <a:gdLst>
                <a:gd name="T0" fmla="*/ 0 w 41"/>
                <a:gd name="T1" fmla="*/ 0 h 92"/>
                <a:gd name="T2" fmla="*/ 0 w 41"/>
                <a:gd name="T3" fmla="*/ 0 h 92"/>
                <a:gd name="T4" fmla="*/ 0 w 41"/>
                <a:gd name="T5" fmla="*/ 1 h 92"/>
                <a:gd name="T6" fmla="*/ 0 w 41"/>
                <a:gd name="T7" fmla="*/ 1 h 92"/>
                <a:gd name="T8" fmla="*/ 0 w 41"/>
                <a:gd name="T9" fmla="*/ 0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"/>
                <a:gd name="T16" fmla="*/ 0 h 92"/>
                <a:gd name="T17" fmla="*/ 41 w 41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" h="92">
                  <a:moveTo>
                    <a:pt x="41" y="11"/>
                  </a:moveTo>
                  <a:lnTo>
                    <a:pt x="0" y="0"/>
                  </a:lnTo>
                  <a:lnTo>
                    <a:pt x="1" y="87"/>
                  </a:lnTo>
                  <a:lnTo>
                    <a:pt x="41" y="92"/>
                  </a:lnTo>
                  <a:lnTo>
                    <a:pt x="41" y="1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4" name="Freeform 222"/>
            <p:cNvSpPr>
              <a:spLocks/>
            </p:cNvSpPr>
            <p:nvPr/>
          </p:nvSpPr>
          <p:spPr bwMode="auto">
            <a:xfrm>
              <a:off x="1132" y="3474"/>
              <a:ext cx="7" cy="16"/>
            </a:xfrm>
            <a:custGeom>
              <a:avLst/>
              <a:gdLst>
                <a:gd name="T0" fmla="*/ 0 w 39"/>
                <a:gd name="T1" fmla="*/ 0 h 92"/>
                <a:gd name="T2" fmla="*/ 0 w 39"/>
                <a:gd name="T3" fmla="*/ 0 h 92"/>
                <a:gd name="T4" fmla="*/ 0 w 39"/>
                <a:gd name="T5" fmla="*/ 1 h 92"/>
                <a:gd name="T6" fmla="*/ 0 w 39"/>
                <a:gd name="T7" fmla="*/ 1 h 92"/>
                <a:gd name="T8" fmla="*/ 0 w 39"/>
                <a:gd name="T9" fmla="*/ 0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"/>
                <a:gd name="T16" fmla="*/ 0 h 92"/>
                <a:gd name="T17" fmla="*/ 39 w 39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" h="92">
                  <a:moveTo>
                    <a:pt x="39" y="10"/>
                  </a:moveTo>
                  <a:lnTo>
                    <a:pt x="0" y="0"/>
                  </a:lnTo>
                  <a:lnTo>
                    <a:pt x="0" y="86"/>
                  </a:lnTo>
                  <a:lnTo>
                    <a:pt x="39" y="92"/>
                  </a:lnTo>
                  <a:lnTo>
                    <a:pt x="39" y="1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5" name="Freeform 223"/>
            <p:cNvSpPr>
              <a:spLocks/>
            </p:cNvSpPr>
            <p:nvPr/>
          </p:nvSpPr>
          <p:spPr bwMode="auto">
            <a:xfrm>
              <a:off x="1132" y="3520"/>
              <a:ext cx="7" cy="16"/>
            </a:xfrm>
            <a:custGeom>
              <a:avLst/>
              <a:gdLst>
                <a:gd name="T0" fmla="*/ 0 w 40"/>
                <a:gd name="T1" fmla="*/ 0 h 94"/>
                <a:gd name="T2" fmla="*/ 0 w 40"/>
                <a:gd name="T3" fmla="*/ 0 h 94"/>
                <a:gd name="T4" fmla="*/ 0 w 40"/>
                <a:gd name="T5" fmla="*/ 1 h 94"/>
                <a:gd name="T6" fmla="*/ 0 w 40"/>
                <a:gd name="T7" fmla="*/ 1 h 94"/>
                <a:gd name="T8" fmla="*/ 0 w 40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94"/>
                <a:gd name="T17" fmla="*/ 40 w 40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94">
                  <a:moveTo>
                    <a:pt x="39" y="11"/>
                  </a:moveTo>
                  <a:lnTo>
                    <a:pt x="0" y="0"/>
                  </a:lnTo>
                  <a:lnTo>
                    <a:pt x="0" y="88"/>
                  </a:lnTo>
                  <a:lnTo>
                    <a:pt x="40" y="94"/>
                  </a:lnTo>
                  <a:lnTo>
                    <a:pt x="39" y="1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6" name="Freeform 224"/>
            <p:cNvSpPr>
              <a:spLocks/>
            </p:cNvSpPr>
            <p:nvPr/>
          </p:nvSpPr>
          <p:spPr bwMode="auto">
            <a:xfrm>
              <a:off x="1133" y="3566"/>
              <a:ext cx="6" cy="16"/>
            </a:xfrm>
            <a:custGeom>
              <a:avLst/>
              <a:gdLst>
                <a:gd name="T0" fmla="*/ 0 w 40"/>
                <a:gd name="T1" fmla="*/ 0 h 93"/>
                <a:gd name="T2" fmla="*/ 0 w 40"/>
                <a:gd name="T3" fmla="*/ 0 h 93"/>
                <a:gd name="T4" fmla="*/ 0 w 40"/>
                <a:gd name="T5" fmla="*/ 1 h 93"/>
                <a:gd name="T6" fmla="*/ 0 w 40"/>
                <a:gd name="T7" fmla="*/ 1 h 93"/>
                <a:gd name="T8" fmla="*/ 0 w 40"/>
                <a:gd name="T9" fmla="*/ 0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93"/>
                <a:gd name="T17" fmla="*/ 40 w 40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93">
                  <a:moveTo>
                    <a:pt x="40" y="11"/>
                  </a:moveTo>
                  <a:lnTo>
                    <a:pt x="0" y="0"/>
                  </a:lnTo>
                  <a:lnTo>
                    <a:pt x="0" y="88"/>
                  </a:lnTo>
                  <a:lnTo>
                    <a:pt x="40" y="93"/>
                  </a:lnTo>
                  <a:lnTo>
                    <a:pt x="40" y="1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7" name="Freeform 225"/>
            <p:cNvSpPr>
              <a:spLocks/>
            </p:cNvSpPr>
            <p:nvPr/>
          </p:nvSpPr>
          <p:spPr bwMode="auto">
            <a:xfrm>
              <a:off x="1126" y="3588"/>
              <a:ext cx="19" cy="66"/>
            </a:xfrm>
            <a:custGeom>
              <a:avLst/>
              <a:gdLst>
                <a:gd name="T0" fmla="*/ 0 w 115"/>
                <a:gd name="T1" fmla="*/ 0 h 390"/>
                <a:gd name="T2" fmla="*/ 0 w 115"/>
                <a:gd name="T3" fmla="*/ 0 h 390"/>
                <a:gd name="T4" fmla="*/ 0 w 115"/>
                <a:gd name="T5" fmla="*/ 0 h 390"/>
                <a:gd name="T6" fmla="*/ 0 w 115"/>
                <a:gd name="T7" fmla="*/ 0 h 390"/>
                <a:gd name="T8" fmla="*/ 0 w 115"/>
                <a:gd name="T9" fmla="*/ 0 h 390"/>
                <a:gd name="T10" fmla="*/ 0 w 115"/>
                <a:gd name="T11" fmla="*/ 0 h 390"/>
                <a:gd name="T12" fmla="*/ 0 w 115"/>
                <a:gd name="T13" fmla="*/ 0 h 390"/>
                <a:gd name="T14" fmla="*/ 0 w 115"/>
                <a:gd name="T15" fmla="*/ 0 h 390"/>
                <a:gd name="T16" fmla="*/ 0 w 115"/>
                <a:gd name="T17" fmla="*/ 0 h 390"/>
                <a:gd name="T18" fmla="*/ 0 w 115"/>
                <a:gd name="T19" fmla="*/ 0 h 390"/>
                <a:gd name="T20" fmla="*/ 0 w 115"/>
                <a:gd name="T21" fmla="*/ 0 h 390"/>
                <a:gd name="T22" fmla="*/ 0 w 115"/>
                <a:gd name="T23" fmla="*/ 0 h 390"/>
                <a:gd name="T24" fmla="*/ 0 w 115"/>
                <a:gd name="T25" fmla="*/ 0 h 390"/>
                <a:gd name="T26" fmla="*/ 0 w 115"/>
                <a:gd name="T27" fmla="*/ 0 h 390"/>
                <a:gd name="T28" fmla="*/ 0 w 115"/>
                <a:gd name="T29" fmla="*/ 0 h 390"/>
                <a:gd name="T30" fmla="*/ 0 w 115"/>
                <a:gd name="T31" fmla="*/ 0 h 390"/>
                <a:gd name="T32" fmla="*/ 0 w 115"/>
                <a:gd name="T33" fmla="*/ 0 h 390"/>
                <a:gd name="T34" fmla="*/ 0 w 115"/>
                <a:gd name="T35" fmla="*/ 0 h 390"/>
                <a:gd name="T36" fmla="*/ 0 w 115"/>
                <a:gd name="T37" fmla="*/ 2 h 390"/>
                <a:gd name="T38" fmla="*/ 0 w 115"/>
                <a:gd name="T39" fmla="*/ 2 h 390"/>
                <a:gd name="T40" fmla="*/ 0 w 115"/>
                <a:gd name="T41" fmla="*/ 2 h 390"/>
                <a:gd name="T42" fmla="*/ 0 w 115"/>
                <a:gd name="T43" fmla="*/ 2 h 390"/>
                <a:gd name="T44" fmla="*/ 0 w 115"/>
                <a:gd name="T45" fmla="*/ 2 h 390"/>
                <a:gd name="T46" fmla="*/ 0 w 115"/>
                <a:gd name="T47" fmla="*/ 2 h 390"/>
                <a:gd name="T48" fmla="*/ 0 w 115"/>
                <a:gd name="T49" fmla="*/ 2 h 390"/>
                <a:gd name="T50" fmla="*/ 0 w 115"/>
                <a:gd name="T51" fmla="*/ 2 h 390"/>
                <a:gd name="T52" fmla="*/ 0 w 115"/>
                <a:gd name="T53" fmla="*/ 2 h 390"/>
                <a:gd name="T54" fmla="*/ 0 w 115"/>
                <a:gd name="T55" fmla="*/ 2 h 390"/>
                <a:gd name="T56" fmla="*/ 0 w 115"/>
                <a:gd name="T57" fmla="*/ 2 h 390"/>
                <a:gd name="T58" fmla="*/ 0 w 115"/>
                <a:gd name="T59" fmla="*/ 2 h 390"/>
                <a:gd name="T60" fmla="*/ 0 w 115"/>
                <a:gd name="T61" fmla="*/ 2 h 390"/>
                <a:gd name="T62" fmla="*/ 0 w 115"/>
                <a:gd name="T63" fmla="*/ 2 h 390"/>
                <a:gd name="T64" fmla="*/ 0 w 115"/>
                <a:gd name="T65" fmla="*/ 2 h 390"/>
                <a:gd name="T66" fmla="*/ 0 w 115"/>
                <a:gd name="T67" fmla="*/ 2 h 390"/>
                <a:gd name="T68" fmla="*/ 0 w 115"/>
                <a:gd name="T69" fmla="*/ 2 h 390"/>
                <a:gd name="T70" fmla="*/ 0 w 115"/>
                <a:gd name="T71" fmla="*/ 2 h 390"/>
                <a:gd name="T72" fmla="*/ 0 w 115"/>
                <a:gd name="T73" fmla="*/ 0 h 39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15"/>
                <a:gd name="T112" fmla="*/ 0 h 390"/>
                <a:gd name="T113" fmla="*/ 115 w 115"/>
                <a:gd name="T114" fmla="*/ 390 h 39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15" h="390">
                  <a:moveTo>
                    <a:pt x="114" y="28"/>
                  </a:moveTo>
                  <a:lnTo>
                    <a:pt x="113" y="20"/>
                  </a:lnTo>
                  <a:lnTo>
                    <a:pt x="109" y="13"/>
                  </a:lnTo>
                  <a:lnTo>
                    <a:pt x="102" y="9"/>
                  </a:lnTo>
                  <a:lnTo>
                    <a:pt x="94" y="6"/>
                  </a:lnTo>
                  <a:lnTo>
                    <a:pt x="54" y="0"/>
                  </a:lnTo>
                  <a:lnTo>
                    <a:pt x="50" y="0"/>
                  </a:lnTo>
                  <a:lnTo>
                    <a:pt x="45" y="0"/>
                  </a:lnTo>
                  <a:lnTo>
                    <a:pt x="40" y="0"/>
                  </a:lnTo>
                  <a:lnTo>
                    <a:pt x="35" y="1"/>
                  </a:lnTo>
                  <a:lnTo>
                    <a:pt x="30" y="2"/>
                  </a:lnTo>
                  <a:lnTo>
                    <a:pt x="25" y="3"/>
                  </a:lnTo>
                  <a:lnTo>
                    <a:pt x="21" y="4"/>
                  </a:lnTo>
                  <a:lnTo>
                    <a:pt x="17" y="7"/>
                  </a:lnTo>
                  <a:lnTo>
                    <a:pt x="10" y="11"/>
                  </a:lnTo>
                  <a:lnTo>
                    <a:pt x="5" y="18"/>
                  </a:lnTo>
                  <a:lnTo>
                    <a:pt x="1" y="26"/>
                  </a:lnTo>
                  <a:lnTo>
                    <a:pt x="0" y="35"/>
                  </a:lnTo>
                  <a:lnTo>
                    <a:pt x="1" y="362"/>
                  </a:lnTo>
                  <a:lnTo>
                    <a:pt x="2" y="370"/>
                  </a:lnTo>
                  <a:lnTo>
                    <a:pt x="7" y="377"/>
                  </a:lnTo>
                  <a:lnTo>
                    <a:pt x="14" y="382"/>
                  </a:lnTo>
                  <a:lnTo>
                    <a:pt x="22" y="385"/>
                  </a:lnTo>
                  <a:lnTo>
                    <a:pt x="61" y="390"/>
                  </a:lnTo>
                  <a:lnTo>
                    <a:pt x="66" y="390"/>
                  </a:lnTo>
                  <a:lnTo>
                    <a:pt x="70" y="390"/>
                  </a:lnTo>
                  <a:lnTo>
                    <a:pt x="76" y="390"/>
                  </a:lnTo>
                  <a:lnTo>
                    <a:pt x="80" y="389"/>
                  </a:lnTo>
                  <a:lnTo>
                    <a:pt x="86" y="389"/>
                  </a:lnTo>
                  <a:lnTo>
                    <a:pt x="91" y="388"/>
                  </a:lnTo>
                  <a:lnTo>
                    <a:pt x="95" y="386"/>
                  </a:lnTo>
                  <a:lnTo>
                    <a:pt x="98" y="385"/>
                  </a:lnTo>
                  <a:lnTo>
                    <a:pt x="105" y="379"/>
                  </a:lnTo>
                  <a:lnTo>
                    <a:pt x="111" y="372"/>
                  </a:lnTo>
                  <a:lnTo>
                    <a:pt x="114" y="364"/>
                  </a:lnTo>
                  <a:lnTo>
                    <a:pt x="115" y="355"/>
                  </a:lnTo>
                  <a:lnTo>
                    <a:pt x="114" y="28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8" name="Freeform 226"/>
            <p:cNvSpPr>
              <a:spLocks/>
            </p:cNvSpPr>
            <p:nvPr/>
          </p:nvSpPr>
          <p:spPr bwMode="auto">
            <a:xfrm>
              <a:off x="1126" y="3591"/>
              <a:ext cx="13" cy="63"/>
            </a:xfrm>
            <a:custGeom>
              <a:avLst/>
              <a:gdLst>
                <a:gd name="T0" fmla="*/ 0 w 80"/>
                <a:gd name="T1" fmla="*/ 2 h 372"/>
                <a:gd name="T2" fmla="*/ 0 w 80"/>
                <a:gd name="T3" fmla="*/ 2 h 372"/>
                <a:gd name="T4" fmla="*/ 0 w 80"/>
                <a:gd name="T5" fmla="*/ 2 h 372"/>
                <a:gd name="T6" fmla="*/ 0 w 80"/>
                <a:gd name="T7" fmla="*/ 2 h 372"/>
                <a:gd name="T8" fmla="*/ 0 w 80"/>
                <a:gd name="T9" fmla="*/ 2 h 372"/>
                <a:gd name="T10" fmla="*/ 0 w 80"/>
                <a:gd name="T11" fmla="*/ 0 h 372"/>
                <a:gd name="T12" fmla="*/ 0 w 80"/>
                <a:gd name="T13" fmla="*/ 0 h 372"/>
                <a:gd name="T14" fmla="*/ 0 w 80"/>
                <a:gd name="T15" fmla="*/ 0 h 372"/>
                <a:gd name="T16" fmla="*/ 0 w 80"/>
                <a:gd name="T17" fmla="*/ 0 h 372"/>
                <a:gd name="T18" fmla="*/ 0 w 80"/>
                <a:gd name="T19" fmla="*/ 0 h 372"/>
                <a:gd name="T20" fmla="*/ 0 w 80"/>
                <a:gd name="T21" fmla="*/ 0 h 372"/>
                <a:gd name="T22" fmla="*/ 0 w 80"/>
                <a:gd name="T23" fmla="*/ 0 h 372"/>
                <a:gd name="T24" fmla="*/ 0 w 80"/>
                <a:gd name="T25" fmla="*/ 0 h 372"/>
                <a:gd name="T26" fmla="*/ 0 w 80"/>
                <a:gd name="T27" fmla="*/ 0 h 372"/>
                <a:gd name="T28" fmla="*/ 0 w 80"/>
                <a:gd name="T29" fmla="*/ 0 h 372"/>
                <a:gd name="T30" fmla="*/ 0 w 80"/>
                <a:gd name="T31" fmla="*/ 2 h 372"/>
                <a:gd name="T32" fmla="*/ 0 w 80"/>
                <a:gd name="T33" fmla="*/ 2 h 372"/>
                <a:gd name="T34" fmla="*/ 0 w 80"/>
                <a:gd name="T35" fmla="*/ 2 h 372"/>
                <a:gd name="T36" fmla="*/ 0 w 80"/>
                <a:gd name="T37" fmla="*/ 2 h 372"/>
                <a:gd name="T38" fmla="*/ 0 w 80"/>
                <a:gd name="T39" fmla="*/ 2 h 372"/>
                <a:gd name="T40" fmla="*/ 0 w 80"/>
                <a:gd name="T41" fmla="*/ 2 h 37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"/>
                <a:gd name="T64" fmla="*/ 0 h 372"/>
                <a:gd name="T65" fmla="*/ 80 w 80"/>
                <a:gd name="T66" fmla="*/ 372 h 37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" h="372">
                  <a:moveTo>
                    <a:pt x="61" y="372"/>
                  </a:moveTo>
                  <a:lnTo>
                    <a:pt x="69" y="371"/>
                  </a:lnTo>
                  <a:lnTo>
                    <a:pt x="76" y="369"/>
                  </a:lnTo>
                  <a:lnTo>
                    <a:pt x="79" y="363"/>
                  </a:lnTo>
                  <a:lnTo>
                    <a:pt x="80" y="355"/>
                  </a:lnTo>
                  <a:lnTo>
                    <a:pt x="79" y="28"/>
                  </a:lnTo>
                  <a:lnTo>
                    <a:pt x="78" y="20"/>
                  </a:lnTo>
                  <a:lnTo>
                    <a:pt x="74" y="13"/>
                  </a:lnTo>
                  <a:lnTo>
                    <a:pt x="67" y="8"/>
                  </a:lnTo>
                  <a:lnTo>
                    <a:pt x="59" y="6"/>
                  </a:lnTo>
                  <a:lnTo>
                    <a:pt x="19" y="0"/>
                  </a:lnTo>
                  <a:lnTo>
                    <a:pt x="12" y="0"/>
                  </a:lnTo>
                  <a:lnTo>
                    <a:pt x="5" y="3"/>
                  </a:lnTo>
                  <a:lnTo>
                    <a:pt x="1" y="9"/>
                  </a:lnTo>
                  <a:lnTo>
                    <a:pt x="0" y="17"/>
                  </a:lnTo>
                  <a:lnTo>
                    <a:pt x="1" y="344"/>
                  </a:lnTo>
                  <a:lnTo>
                    <a:pt x="2" y="352"/>
                  </a:lnTo>
                  <a:lnTo>
                    <a:pt x="7" y="359"/>
                  </a:lnTo>
                  <a:lnTo>
                    <a:pt x="14" y="364"/>
                  </a:lnTo>
                  <a:lnTo>
                    <a:pt x="22" y="367"/>
                  </a:lnTo>
                  <a:lnTo>
                    <a:pt x="61" y="37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27" name="Group 227"/>
          <p:cNvGrpSpPr>
            <a:grpSpLocks/>
          </p:cNvGrpSpPr>
          <p:nvPr/>
        </p:nvGrpSpPr>
        <p:grpSpPr bwMode="auto">
          <a:xfrm>
            <a:off x="2600325" y="3368675"/>
            <a:ext cx="314325" cy="542925"/>
            <a:chOff x="1054" y="3290"/>
            <a:chExt cx="238" cy="366"/>
          </a:xfrm>
        </p:grpSpPr>
        <p:sp>
          <p:nvSpPr>
            <p:cNvPr id="3251" name="Freeform 228"/>
            <p:cNvSpPr>
              <a:spLocks/>
            </p:cNvSpPr>
            <p:nvPr/>
          </p:nvSpPr>
          <p:spPr bwMode="auto">
            <a:xfrm>
              <a:off x="1172" y="3574"/>
              <a:ext cx="120" cy="82"/>
            </a:xfrm>
            <a:custGeom>
              <a:avLst/>
              <a:gdLst>
                <a:gd name="T0" fmla="*/ 0 w 720"/>
                <a:gd name="T1" fmla="*/ 2 h 490"/>
                <a:gd name="T2" fmla="*/ 0 w 720"/>
                <a:gd name="T3" fmla="*/ 2 h 490"/>
                <a:gd name="T4" fmla="*/ 0 w 720"/>
                <a:gd name="T5" fmla="*/ 2 h 490"/>
                <a:gd name="T6" fmla="*/ 0 w 720"/>
                <a:gd name="T7" fmla="*/ 2 h 490"/>
                <a:gd name="T8" fmla="*/ 0 w 720"/>
                <a:gd name="T9" fmla="*/ 2 h 490"/>
                <a:gd name="T10" fmla="*/ 1 w 720"/>
                <a:gd name="T11" fmla="*/ 2 h 490"/>
                <a:gd name="T12" fmla="*/ 1 w 720"/>
                <a:gd name="T13" fmla="*/ 2 h 490"/>
                <a:gd name="T14" fmla="*/ 1 w 720"/>
                <a:gd name="T15" fmla="*/ 2 h 490"/>
                <a:gd name="T16" fmla="*/ 1 w 720"/>
                <a:gd name="T17" fmla="*/ 2 h 490"/>
                <a:gd name="T18" fmla="*/ 2 w 720"/>
                <a:gd name="T19" fmla="*/ 2 h 490"/>
                <a:gd name="T20" fmla="*/ 2 w 720"/>
                <a:gd name="T21" fmla="*/ 2 h 490"/>
                <a:gd name="T22" fmla="*/ 3 w 720"/>
                <a:gd name="T23" fmla="*/ 2 h 490"/>
                <a:gd name="T24" fmla="*/ 3 w 720"/>
                <a:gd name="T25" fmla="*/ 1 h 490"/>
                <a:gd name="T26" fmla="*/ 3 w 720"/>
                <a:gd name="T27" fmla="*/ 1 h 490"/>
                <a:gd name="T28" fmla="*/ 3 w 720"/>
                <a:gd name="T29" fmla="*/ 1 h 490"/>
                <a:gd name="T30" fmla="*/ 3 w 720"/>
                <a:gd name="T31" fmla="*/ 1 h 490"/>
                <a:gd name="T32" fmla="*/ 3 w 720"/>
                <a:gd name="T33" fmla="*/ 1 h 490"/>
                <a:gd name="T34" fmla="*/ 3 w 720"/>
                <a:gd name="T35" fmla="*/ 1 h 490"/>
                <a:gd name="T36" fmla="*/ 3 w 720"/>
                <a:gd name="T37" fmla="*/ 1 h 490"/>
                <a:gd name="T38" fmla="*/ 3 w 720"/>
                <a:gd name="T39" fmla="*/ 1 h 490"/>
                <a:gd name="T40" fmla="*/ 3 w 720"/>
                <a:gd name="T41" fmla="*/ 1 h 490"/>
                <a:gd name="T42" fmla="*/ 3 w 720"/>
                <a:gd name="T43" fmla="*/ 1 h 490"/>
                <a:gd name="T44" fmla="*/ 3 w 720"/>
                <a:gd name="T45" fmla="*/ 1 h 490"/>
                <a:gd name="T46" fmla="*/ 2 w 720"/>
                <a:gd name="T47" fmla="*/ 0 h 490"/>
                <a:gd name="T48" fmla="*/ 2 w 720"/>
                <a:gd name="T49" fmla="*/ 0 h 490"/>
                <a:gd name="T50" fmla="*/ 2 w 720"/>
                <a:gd name="T51" fmla="*/ 0 h 490"/>
                <a:gd name="T52" fmla="*/ 2 w 720"/>
                <a:gd name="T53" fmla="*/ 0 h 490"/>
                <a:gd name="T54" fmla="*/ 2 w 720"/>
                <a:gd name="T55" fmla="*/ 0 h 490"/>
                <a:gd name="T56" fmla="*/ 2 w 720"/>
                <a:gd name="T57" fmla="*/ 0 h 490"/>
                <a:gd name="T58" fmla="*/ 2 w 720"/>
                <a:gd name="T59" fmla="*/ 0 h 490"/>
                <a:gd name="T60" fmla="*/ 2 w 720"/>
                <a:gd name="T61" fmla="*/ 0 h 490"/>
                <a:gd name="T62" fmla="*/ 2 w 720"/>
                <a:gd name="T63" fmla="*/ 0 h 490"/>
                <a:gd name="T64" fmla="*/ 2 w 720"/>
                <a:gd name="T65" fmla="*/ 0 h 490"/>
                <a:gd name="T66" fmla="*/ 2 w 720"/>
                <a:gd name="T67" fmla="*/ 0 h 490"/>
                <a:gd name="T68" fmla="*/ 2 w 720"/>
                <a:gd name="T69" fmla="*/ 0 h 490"/>
                <a:gd name="T70" fmla="*/ 1 w 720"/>
                <a:gd name="T71" fmla="*/ 1 h 490"/>
                <a:gd name="T72" fmla="*/ 1 w 720"/>
                <a:gd name="T73" fmla="*/ 1 h 490"/>
                <a:gd name="T74" fmla="*/ 1 w 720"/>
                <a:gd name="T75" fmla="*/ 1 h 490"/>
                <a:gd name="T76" fmla="*/ 1 w 720"/>
                <a:gd name="T77" fmla="*/ 1 h 490"/>
                <a:gd name="T78" fmla="*/ 0 w 720"/>
                <a:gd name="T79" fmla="*/ 1 h 490"/>
                <a:gd name="T80" fmla="*/ 0 w 720"/>
                <a:gd name="T81" fmla="*/ 1 h 490"/>
                <a:gd name="T82" fmla="*/ 0 w 720"/>
                <a:gd name="T83" fmla="*/ 1 h 490"/>
                <a:gd name="T84" fmla="*/ 0 w 720"/>
                <a:gd name="T85" fmla="*/ 1 h 490"/>
                <a:gd name="T86" fmla="*/ 0 w 720"/>
                <a:gd name="T87" fmla="*/ 2 h 49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720"/>
                <a:gd name="T133" fmla="*/ 0 h 490"/>
                <a:gd name="T134" fmla="*/ 720 w 720"/>
                <a:gd name="T135" fmla="*/ 490 h 490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720" h="490">
                  <a:moveTo>
                    <a:pt x="55" y="382"/>
                  </a:moveTo>
                  <a:lnTo>
                    <a:pt x="54" y="389"/>
                  </a:lnTo>
                  <a:lnTo>
                    <a:pt x="52" y="395"/>
                  </a:lnTo>
                  <a:lnTo>
                    <a:pt x="47" y="401"/>
                  </a:lnTo>
                  <a:lnTo>
                    <a:pt x="41" y="405"/>
                  </a:lnTo>
                  <a:lnTo>
                    <a:pt x="37" y="409"/>
                  </a:lnTo>
                  <a:lnTo>
                    <a:pt x="26" y="414"/>
                  </a:lnTo>
                  <a:lnTo>
                    <a:pt x="14" y="421"/>
                  </a:lnTo>
                  <a:lnTo>
                    <a:pt x="10" y="425"/>
                  </a:lnTo>
                  <a:lnTo>
                    <a:pt x="4" y="429"/>
                  </a:lnTo>
                  <a:lnTo>
                    <a:pt x="1" y="434"/>
                  </a:lnTo>
                  <a:lnTo>
                    <a:pt x="0" y="437"/>
                  </a:lnTo>
                  <a:lnTo>
                    <a:pt x="0" y="440"/>
                  </a:lnTo>
                  <a:lnTo>
                    <a:pt x="1" y="444"/>
                  </a:lnTo>
                  <a:lnTo>
                    <a:pt x="3" y="446"/>
                  </a:lnTo>
                  <a:lnTo>
                    <a:pt x="8" y="449"/>
                  </a:lnTo>
                  <a:lnTo>
                    <a:pt x="14" y="450"/>
                  </a:lnTo>
                  <a:lnTo>
                    <a:pt x="254" y="489"/>
                  </a:lnTo>
                  <a:lnTo>
                    <a:pt x="258" y="490"/>
                  </a:lnTo>
                  <a:lnTo>
                    <a:pt x="264" y="490"/>
                  </a:lnTo>
                  <a:lnTo>
                    <a:pt x="269" y="489"/>
                  </a:lnTo>
                  <a:lnTo>
                    <a:pt x="275" y="489"/>
                  </a:lnTo>
                  <a:lnTo>
                    <a:pt x="281" y="488"/>
                  </a:lnTo>
                  <a:lnTo>
                    <a:pt x="286" y="485"/>
                  </a:lnTo>
                  <a:lnTo>
                    <a:pt x="291" y="484"/>
                  </a:lnTo>
                  <a:lnTo>
                    <a:pt x="295" y="482"/>
                  </a:lnTo>
                  <a:lnTo>
                    <a:pt x="300" y="480"/>
                  </a:lnTo>
                  <a:lnTo>
                    <a:pt x="312" y="473"/>
                  </a:lnTo>
                  <a:lnTo>
                    <a:pt x="333" y="463"/>
                  </a:lnTo>
                  <a:lnTo>
                    <a:pt x="359" y="448"/>
                  </a:lnTo>
                  <a:lnTo>
                    <a:pt x="389" y="432"/>
                  </a:lnTo>
                  <a:lnTo>
                    <a:pt x="423" y="414"/>
                  </a:lnTo>
                  <a:lnTo>
                    <a:pt x="460" y="395"/>
                  </a:lnTo>
                  <a:lnTo>
                    <a:pt x="497" y="375"/>
                  </a:lnTo>
                  <a:lnTo>
                    <a:pt x="535" y="356"/>
                  </a:lnTo>
                  <a:lnTo>
                    <a:pt x="572" y="337"/>
                  </a:lnTo>
                  <a:lnTo>
                    <a:pt x="606" y="319"/>
                  </a:lnTo>
                  <a:lnTo>
                    <a:pt x="636" y="303"/>
                  </a:lnTo>
                  <a:lnTo>
                    <a:pt x="662" y="288"/>
                  </a:lnTo>
                  <a:lnTo>
                    <a:pt x="683" y="278"/>
                  </a:lnTo>
                  <a:lnTo>
                    <a:pt x="695" y="272"/>
                  </a:lnTo>
                  <a:lnTo>
                    <a:pt x="700" y="269"/>
                  </a:lnTo>
                  <a:lnTo>
                    <a:pt x="709" y="263"/>
                  </a:lnTo>
                  <a:lnTo>
                    <a:pt x="715" y="254"/>
                  </a:lnTo>
                  <a:lnTo>
                    <a:pt x="719" y="243"/>
                  </a:lnTo>
                  <a:lnTo>
                    <a:pt x="720" y="233"/>
                  </a:lnTo>
                  <a:lnTo>
                    <a:pt x="720" y="230"/>
                  </a:lnTo>
                  <a:lnTo>
                    <a:pt x="720" y="224"/>
                  </a:lnTo>
                  <a:lnTo>
                    <a:pt x="720" y="218"/>
                  </a:lnTo>
                  <a:lnTo>
                    <a:pt x="720" y="215"/>
                  </a:lnTo>
                  <a:lnTo>
                    <a:pt x="718" y="205"/>
                  </a:lnTo>
                  <a:lnTo>
                    <a:pt x="712" y="196"/>
                  </a:lnTo>
                  <a:lnTo>
                    <a:pt x="704" y="189"/>
                  </a:lnTo>
                  <a:lnTo>
                    <a:pt x="694" y="186"/>
                  </a:lnTo>
                  <a:lnTo>
                    <a:pt x="692" y="186"/>
                  </a:lnTo>
                  <a:lnTo>
                    <a:pt x="686" y="185"/>
                  </a:lnTo>
                  <a:lnTo>
                    <a:pt x="677" y="183"/>
                  </a:lnTo>
                  <a:lnTo>
                    <a:pt x="668" y="182"/>
                  </a:lnTo>
                  <a:lnTo>
                    <a:pt x="658" y="180"/>
                  </a:lnTo>
                  <a:lnTo>
                    <a:pt x="649" y="178"/>
                  </a:lnTo>
                  <a:lnTo>
                    <a:pt x="643" y="177"/>
                  </a:lnTo>
                  <a:lnTo>
                    <a:pt x="641" y="177"/>
                  </a:lnTo>
                  <a:lnTo>
                    <a:pt x="634" y="175"/>
                  </a:lnTo>
                  <a:lnTo>
                    <a:pt x="627" y="170"/>
                  </a:lnTo>
                  <a:lnTo>
                    <a:pt x="622" y="166"/>
                  </a:lnTo>
                  <a:lnTo>
                    <a:pt x="617" y="160"/>
                  </a:lnTo>
                  <a:lnTo>
                    <a:pt x="614" y="155"/>
                  </a:lnTo>
                  <a:lnTo>
                    <a:pt x="607" y="141"/>
                  </a:lnTo>
                  <a:lnTo>
                    <a:pt x="596" y="122"/>
                  </a:lnTo>
                  <a:lnTo>
                    <a:pt x="583" y="98"/>
                  </a:lnTo>
                  <a:lnTo>
                    <a:pt x="571" y="76"/>
                  </a:lnTo>
                  <a:lnTo>
                    <a:pt x="560" y="57"/>
                  </a:lnTo>
                  <a:lnTo>
                    <a:pt x="553" y="43"/>
                  </a:lnTo>
                  <a:lnTo>
                    <a:pt x="549" y="38"/>
                  </a:lnTo>
                  <a:lnTo>
                    <a:pt x="546" y="33"/>
                  </a:lnTo>
                  <a:lnTo>
                    <a:pt x="543" y="30"/>
                  </a:lnTo>
                  <a:lnTo>
                    <a:pt x="539" y="25"/>
                  </a:lnTo>
                  <a:lnTo>
                    <a:pt x="535" y="22"/>
                  </a:lnTo>
                  <a:lnTo>
                    <a:pt x="530" y="18"/>
                  </a:lnTo>
                  <a:lnTo>
                    <a:pt x="525" y="16"/>
                  </a:lnTo>
                  <a:lnTo>
                    <a:pt x="520" y="14"/>
                  </a:lnTo>
                  <a:lnTo>
                    <a:pt x="516" y="13"/>
                  </a:lnTo>
                  <a:lnTo>
                    <a:pt x="513" y="13"/>
                  </a:lnTo>
                  <a:lnTo>
                    <a:pt x="508" y="11"/>
                  </a:lnTo>
                  <a:lnTo>
                    <a:pt x="500" y="9"/>
                  </a:lnTo>
                  <a:lnTo>
                    <a:pt x="492" y="7"/>
                  </a:lnTo>
                  <a:lnTo>
                    <a:pt x="483" y="5"/>
                  </a:lnTo>
                  <a:lnTo>
                    <a:pt x="475" y="4"/>
                  </a:lnTo>
                  <a:lnTo>
                    <a:pt x="469" y="2"/>
                  </a:lnTo>
                  <a:lnTo>
                    <a:pt x="467" y="2"/>
                  </a:lnTo>
                  <a:lnTo>
                    <a:pt x="462" y="0"/>
                  </a:lnTo>
                  <a:lnTo>
                    <a:pt x="457" y="0"/>
                  </a:lnTo>
                  <a:lnTo>
                    <a:pt x="452" y="0"/>
                  </a:lnTo>
                  <a:lnTo>
                    <a:pt x="447" y="0"/>
                  </a:lnTo>
                  <a:lnTo>
                    <a:pt x="440" y="2"/>
                  </a:lnTo>
                  <a:lnTo>
                    <a:pt x="435" y="2"/>
                  </a:lnTo>
                  <a:lnTo>
                    <a:pt x="430" y="4"/>
                  </a:lnTo>
                  <a:lnTo>
                    <a:pt x="425" y="5"/>
                  </a:lnTo>
                  <a:lnTo>
                    <a:pt x="382" y="24"/>
                  </a:lnTo>
                  <a:lnTo>
                    <a:pt x="381" y="25"/>
                  </a:lnTo>
                  <a:lnTo>
                    <a:pt x="377" y="26"/>
                  </a:lnTo>
                  <a:lnTo>
                    <a:pt x="371" y="29"/>
                  </a:lnTo>
                  <a:lnTo>
                    <a:pt x="364" y="32"/>
                  </a:lnTo>
                  <a:lnTo>
                    <a:pt x="356" y="35"/>
                  </a:lnTo>
                  <a:lnTo>
                    <a:pt x="351" y="38"/>
                  </a:lnTo>
                  <a:lnTo>
                    <a:pt x="346" y="39"/>
                  </a:lnTo>
                  <a:lnTo>
                    <a:pt x="345" y="40"/>
                  </a:lnTo>
                  <a:lnTo>
                    <a:pt x="177" y="114"/>
                  </a:lnTo>
                  <a:lnTo>
                    <a:pt x="176" y="115"/>
                  </a:lnTo>
                  <a:lnTo>
                    <a:pt x="171" y="116"/>
                  </a:lnTo>
                  <a:lnTo>
                    <a:pt x="166" y="120"/>
                  </a:lnTo>
                  <a:lnTo>
                    <a:pt x="159" y="122"/>
                  </a:lnTo>
                  <a:lnTo>
                    <a:pt x="151" y="125"/>
                  </a:lnTo>
                  <a:lnTo>
                    <a:pt x="145" y="129"/>
                  </a:lnTo>
                  <a:lnTo>
                    <a:pt x="141" y="130"/>
                  </a:lnTo>
                  <a:lnTo>
                    <a:pt x="140" y="131"/>
                  </a:lnTo>
                  <a:lnTo>
                    <a:pt x="137" y="132"/>
                  </a:lnTo>
                  <a:lnTo>
                    <a:pt x="129" y="135"/>
                  </a:lnTo>
                  <a:lnTo>
                    <a:pt x="119" y="140"/>
                  </a:lnTo>
                  <a:lnTo>
                    <a:pt x="108" y="144"/>
                  </a:lnTo>
                  <a:lnTo>
                    <a:pt x="97" y="149"/>
                  </a:lnTo>
                  <a:lnTo>
                    <a:pt x="87" y="153"/>
                  </a:lnTo>
                  <a:lnTo>
                    <a:pt x="79" y="157"/>
                  </a:lnTo>
                  <a:lnTo>
                    <a:pt x="76" y="158"/>
                  </a:lnTo>
                  <a:lnTo>
                    <a:pt x="67" y="164"/>
                  </a:lnTo>
                  <a:lnTo>
                    <a:pt x="61" y="171"/>
                  </a:lnTo>
                  <a:lnTo>
                    <a:pt x="56" y="182"/>
                  </a:lnTo>
                  <a:lnTo>
                    <a:pt x="55" y="192"/>
                  </a:lnTo>
                  <a:lnTo>
                    <a:pt x="55" y="221"/>
                  </a:lnTo>
                  <a:lnTo>
                    <a:pt x="55" y="286"/>
                  </a:lnTo>
                  <a:lnTo>
                    <a:pt x="55" y="353"/>
                  </a:lnTo>
                  <a:lnTo>
                    <a:pt x="55" y="38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2" name="Freeform 229"/>
            <p:cNvSpPr>
              <a:spLocks/>
            </p:cNvSpPr>
            <p:nvPr/>
          </p:nvSpPr>
          <p:spPr bwMode="auto">
            <a:xfrm>
              <a:off x="1173" y="3575"/>
              <a:ext cx="118" cy="79"/>
            </a:xfrm>
            <a:custGeom>
              <a:avLst/>
              <a:gdLst>
                <a:gd name="T0" fmla="*/ 0 w 705"/>
                <a:gd name="T1" fmla="*/ 1 h 475"/>
                <a:gd name="T2" fmla="*/ 0 w 705"/>
                <a:gd name="T3" fmla="*/ 1 h 475"/>
                <a:gd name="T4" fmla="*/ 1 w 705"/>
                <a:gd name="T5" fmla="*/ 1 h 475"/>
                <a:gd name="T6" fmla="*/ 1 w 705"/>
                <a:gd name="T7" fmla="*/ 0 h 475"/>
                <a:gd name="T8" fmla="*/ 1 w 705"/>
                <a:gd name="T9" fmla="*/ 0 h 475"/>
                <a:gd name="T10" fmla="*/ 1 w 705"/>
                <a:gd name="T11" fmla="*/ 0 h 475"/>
                <a:gd name="T12" fmla="*/ 1 w 705"/>
                <a:gd name="T13" fmla="*/ 0 h 475"/>
                <a:gd name="T14" fmla="*/ 2 w 705"/>
                <a:gd name="T15" fmla="*/ 0 h 475"/>
                <a:gd name="T16" fmla="*/ 2 w 705"/>
                <a:gd name="T17" fmla="*/ 0 h 475"/>
                <a:gd name="T18" fmla="*/ 2 w 705"/>
                <a:gd name="T19" fmla="*/ 0 h 475"/>
                <a:gd name="T20" fmla="*/ 2 w 705"/>
                <a:gd name="T21" fmla="*/ 0 h 475"/>
                <a:gd name="T22" fmla="*/ 2 w 705"/>
                <a:gd name="T23" fmla="*/ 0 h 475"/>
                <a:gd name="T24" fmla="*/ 2 w 705"/>
                <a:gd name="T25" fmla="*/ 0 h 475"/>
                <a:gd name="T26" fmla="*/ 2 w 705"/>
                <a:gd name="T27" fmla="*/ 0 h 475"/>
                <a:gd name="T28" fmla="*/ 2 w 705"/>
                <a:gd name="T29" fmla="*/ 0 h 475"/>
                <a:gd name="T30" fmla="*/ 2 w 705"/>
                <a:gd name="T31" fmla="*/ 0 h 475"/>
                <a:gd name="T32" fmla="*/ 2 w 705"/>
                <a:gd name="T33" fmla="*/ 0 h 475"/>
                <a:gd name="T34" fmla="*/ 3 w 705"/>
                <a:gd name="T35" fmla="*/ 0 h 475"/>
                <a:gd name="T36" fmla="*/ 3 w 705"/>
                <a:gd name="T37" fmla="*/ 1 h 475"/>
                <a:gd name="T38" fmla="*/ 3 w 705"/>
                <a:gd name="T39" fmla="*/ 1 h 475"/>
                <a:gd name="T40" fmla="*/ 3 w 705"/>
                <a:gd name="T41" fmla="*/ 1 h 475"/>
                <a:gd name="T42" fmla="*/ 3 w 705"/>
                <a:gd name="T43" fmla="*/ 1 h 475"/>
                <a:gd name="T44" fmla="*/ 3 w 705"/>
                <a:gd name="T45" fmla="*/ 1 h 475"/>
                <a:gd name="T46" fmla="*/ 3 w 705"/>
                <a:gd name="T47" fmla="*/ 1 h 475"/>
                <a:gd name="T48" fmla="*/ 3 w 705"/>
                <a:gd name="T49" fmla="*/ 1 h 475"/>
                <a:gd name="T50" fmla="*/ 3 w 705"/>
                <a:gd name="T51" fmla="*/ 1 h 475"/>
                <a:gd name="T52" fmla="*/ 1 w 705"/>
                <a:gd name="T53" fmla="*/ 2 h 475"/>
                <a:gd name="T54" fmla="*/ 1 w 705"/>
                <a:gd name="T55" fmla="*/ 2 h 475"/>
                <a:gd name="T56" fmla="*/ 1 w 705"/>
                <a:gd name="T57" fmla="*/ 2 h 475"/>
                <a:gd name="T58" fmla="*/ 1 w 705"/>
                <a:gd name="T59" fmla="*/ 2 h 475"/>
                <a:gd name="T60" fmla="*/ 0 w 705"/>
                <a:gd name="T61" fmla="*/ 2 h 475"/>
                <a:gd name="T62" fmla="*/ 0 w 705"/>
                <a:gd name="T63" fmla="*/ 2 h 475"/>
                <a:gd name="T64" fmla="*/ 0 w 705"/>
                <a:gd name="T65" fmla="*/ 2 h 475"/>
                <a:gd name="T66" fmla="*/ 0 w 705"/>
                <a:gd name="T67" fmla="*/ 2 h 475"/>
                <a:gd name="T68" fmla="*/ 0 w 705"/>
                <a:gd name="T69" fmla="*/ 2 h 475"/>
                <a:gd name="T70" fmla="*/ 0 w 705"/>
                <a:gd name="T71" fmla="*/ 1 h 47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705"/>
                <a:gd name="T109" fmla="*/ 0 h 475"/>
                <a:gd name="T110" fmla="*/ 705 w 705"/>
                <a:gd name="T111" fmla="*/ 475 h 47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705" h="475">
                  <a:moveTo>
                    <a:pt x="54" y="185"/>
                  </a:moveTo>
                  <a:lnTo>
                    <a:pt x="55" y="177"/>
                  </a:lnTo>
                  <a:lnTo>
                    <a:pt x="59" y="169"/>
                  </a:lnTo>
                  <a:lnTo>
                    <a:pt x="65" y="162"/>
                  </a:lnTo>
                  <a:lnTo>
                    <a:pt x="72" y="158"/>
                  </a:lnTo>
                  <a:lnTo>
                    <a:pt x="135" y="130"/>
                  </a:lnTo>
                  <a:lnTo>
                    <a:pt x="140" y="127"/>
                  </a:lnTo>
                  <a:lnTo>
                    <a:pt x="144" y="126"/>
                  </a:lnTo>
                  <a:lnTo>
                    <a:pt x="149" y="124"/>
                  </a:lnTo>
                  <a:lnTo>
                    <a:pt x="153" y="122"/>
                  </a:lnTo>
                  <a:lnTo>
                    <a:pt x="158" y="119"/>
                  </a:lnTo>
                  <a:lnTo>
                    <a:pt x="162" y="117"/>
                  </a:lnTo>
                  <a:lnTo>
                    <a:pt x="167" y="116"/>
                  </a:lnTo>
                  <a:lnTo>
                    <a:pt x="171" y="114"/>
                  </a:lnTo>
                  <a:lnTo>
                    <a:pt x="340" y="40"/>
                  </a:lnTo>
                  <a:lnTo>
                    <a:pt x="345" y="37"/>
                  </a:lnTo>
                  <a:lnTo>
                    <a:pt x="350" y="36"/>
                  </a:lnTo>
                  <a:lnTo>
                    <a:pt x="354" y="34"/>
                  </a:lnTo>
                  <a:lnTo>
                    <a:pt x="359" y="32"/>
                  </a:lnTo>
                  <a:lnTo>
                    <a:pt x="363" y="29"/>
                  </a:lnTo>
                  <a:lnTo>
                    <a:pt x="368" y="27"/>
                  </a:lnTo>
                  <a:lnTo>
                    <a:pt x="372" y="26"/>
                  </a:lnTo>
                  <a:lnTo>
                    <a:pt x="377" y="24"/>
                  </a:lnTo>
                  <a:lnTo>
                    <a:pt x="421" y="5"/>
                  </a:lnTo>
                  <a:lnTo>
                    <a:pt x="425" y="4"/>
                  </a:lnTo>
                  <a:lnTo>
                    <a:pt x="430" y="2"/>
                  </a:lnTo>
                  <a:lnTo>
                    <a:pt x="434" y="1"/>
                  </a:lnTo>
                  <a:lnTo>
                    <a:pt x="440" y="0"/>
                  </a:lnTo>
                  <a:lnTo>
                    <a:pt x="444" y="0"/>
                  </a:lnTo>
                  <a:lnTo>
                    <a:pt x="449" y="0"/>
                  </a:lnTo>
                  <a:lnTo>
                    <a:pt x="453" y="0"/>
                  </a:lnTo>
                  <a:lnTo>
                    <a:pt x="458" y="1"/>
                  </a:lnTo>
                  <a:lnTo>
                    <a:pt x="506" y="13"/>
                  </a:lnTo>
                  <a:lnTo>
                    <a:pt x="514" y="16"/>
                  </a:lnTo>
                  <a:lnTo>
                    <a:pt x="522" y="20"/>
                  </a:lnTo>
                  <a:lnTo>
                    <a:pt x="529" y="27"/>
                  </a:lnTo>
                  <a:lnTo>
                    <a:pt x="535" y="34"/>
                  </a:lnTo>
                  <a:lnTo>
                    <a:pt x="602" y="157"/>
                  </a:lnTo>
                  <a:lnTo>
                    <a:pt x="608" y="163"/>
                  </a:lnTo>
                  <a:lnTo>
                    <a:pt x="616" y="169"/>
                  </a:lnTo>
                  <a:lnTo>
                    <a:pt x="624" y="173"/>
                  </a:lnTo>
                  <a:lnTo>
                    <a:pt x="632" y="177"/>
                  </a:lnTo>
                  <a:lnTo>
                    <a:pt x="685" y="186"/>
                  </a:lnTo>
                  <a:lnTo>
                    <a:pt x="693" y="189"/>
                  </a:lnTo>
                  <a:lnTo>
                    <a:pt x="699" y="194"/>
                  </a:lnTo>
                  <a:lnTo>
                    <a:pt x="704" y="200"/>
                  </a:lnTo>
                  <a:lnTo>
                    <a:pt x="705" y="208"/>
                  </a:lnTo>
                  <a:lnTo>
                    <a:pt x="705" y="226"/>
                  </a:lnTo>
                  <a:lnTo>
                    <a:pt x="704" y="235"/>
                  </a:lnTo>
                  <a:lnTo>
                    <a:pt x="701" y="243"/>
                  </a:lnTo>
                  <a:lnTo>
                    <a:pt x="695" y="251"/>
                  </a:lnTo>
                  <a:lnTo>
                    <a:pt x="688" y="256"/>
                  </a:lnTo>
                  <a:lnTo>
                    <a:pt x="284" y="469"/>
                  </a:lnTo>
                  <a:lnTo>
                    <a:pt x="280" y="470"/>
                  </a:lnTo>
                  <a:lnTo>
                    <a:pt x="275" y="473"/>
                  </a:lnTo>
                  <a:lnTo>
                    <a:pt x="270" y="474"/>
                  </a:lnTo>
                  <a:lnTo>
                    <a:pt x="266" y="474"/>
                  </a:lnTo>
                  <a:lnTo>
                    <a:pt x="260" y="475"/>
                  </a:lnTo>
                  <a:lnTo>
                    <a:pt x="256" y="475"/>
                  </a:lnTo>
                  <a:lnTo>
                    <a:pt x="251" y="475"/>
                  </a:lnTo>
                  <a:lnTo>
                    <a:pt x="247" y="475"/>
                  </a:lnTo>
                  <a:lnTo>
                    <a:pt x="7" y="437"/>
                  </a:lnTo>
                  <a:lnTo>
                    <a:pt x="2" y="434"/>
                  </a:lnTo>
                  <a:lnTo>
                    <a:pt x="0" y="431"/>
                  </a:lnTo>
                  <a:lnTo>
                    <a:pt x="1" y="428"/>
                  </a:lnTo>
                  <a:lnTo>
                    <a:pt x="5" y="423"/>
                  </a:lnTo>
                  <a:lnTo>
                    <a:pt x="37" y="405"/>
                  </a:lnTo>
                  <a:lnTo>
                    <a:pt x="44" y="400"/>
                  </a:lnTo>
                  <a:lnTo>
                    <a:pt x="49" y="392"/>
                  </a:lnTo>
                  <a:lnTo>
                    <a:pt x="53" y="384"/>
                  </a:lnTo>
                  <a:lnTo>
                    <a:pt x="54" y="375"/>
                  </a:lnTo>
                  <a:lnTo>
                    <a:pt x="54" y="185"/>
                  </a:lnTo>
                  <a:close/>
                </a:path>
              </a:pathLst>
            </a:custGeom>
            <a:solidFill>
              <a:srgbClr val="B5B5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3" name="Freeform 230"/>
            <p:cNvSpPr>
              <a:spLocks/>
            </p:cNvSpPr>
            <p:nvPr/>
          </p:nvSpPr>
          <p:spPr bwMode="auto">
            <a:xfrm>
              <a:off x="1173" y="3604"/>
              <a:ext cx="44" cy="50"/>
            </a:xfrm>
            <a:custGeom>
              <a:avLst/>
              <a:gdLst>
                <a:gd name="T0" fmla="*/ 0 w 265"/>
                <a:gd name="T1" fmla="*/ 0 h 305"/>
                <a:gd name="T2" fmla="*/ 0 w 265"/>
                <a:gd name="T3" fmla="*/ 0 h 305"/>
                <a:gd name="T4" fmla="*/ 0 w 265"/>
                <a:gd name="T5" fmla="*/ 0 h 305"/>
                <a:gd name="T6" fmla="*/ 0 w 265"/>
                <a:gd name="T7" fmla="*/ 0 h 305"/>
                <a:gd name="T8" fmla="*/ 0 w 265"/>
                <a:gd name="T9" fmla="*/ 0 h 305"/>
                <a:gd name="T10" fmla="*/ 0 w 265"/>
                <a:gd name="T11" fmla="*/ 0 h 305"/>
                <a:gd name="T12" fmla="*/ 1 w 265"/>
                <a:gd name="T13" fmla="*/ 0 h 305"/>
                <a:gd name="T14" fmla="*/ 1 w 265"/>
                <a:gd name="T15" fmla="*/ 0 h 305"/>
                <a:gd name="T16" fmla="*/ 1 w 265"/>
                <a:gd name="T17" fmla="*/ 0 h 305"/>
                <a:gd name="T18" fmla="*/ 1 w 265"/>
                <a:gd name="T19" fmla="*/ 0 h 305"/>
                <a:gd name="T20" fmla="*/ 1 w 265"/>
                <a:gd name="T21" fmla="*/ 1 h 305"/>
                <a:gd name="T22" fmla="*/ 1 w 265"/>
                <a:gd name="T23" fmla="*/ 1 h 305"/>
                <a:gd name="T24" fmla="*/ 1 w 265"/>
                <a:gd name="T25" fmla="*/ 1 h 305"/>
                <a:gd name="T26" fmla="*/ 1 w 265"/>
                <a:gd name="T27" fmla="*/ 1 h 305"/>
                <a:gd name="T28" fmla="*/ 1 w 265"/>
                <a:gd name="T29" fmla="*/ 1 h 305"/>
                <a:gd name="T30" fmla="*/ 1 w 265"/>
                <a:gd name="T31" fmla="*/ 1 h 305"/>
                <a:gd name="T32" fmla="*/ 1 w 265"/>
                <a:gd name="T33" fmla="*/ 1 h 305"/>
                <a:gd name="T34" fmla="*/ 1 w 265"/>
                <a:gd name="T35" fmla="*/ 1 h 305"/>
                <a:gd name="T36" fmla="*/ 1 w 265"/>
                <a:gd name="T37" fmla="*/ 1 h 305"/>
                <a:gd name="T38" fmla="*/ 1 w 265"/>
                <a:gd name="T39" fmla="*/ 1 h 305"/>
                <a:gd name="T40" fmla="*/ 1 w 265"/>
                <a:gd name="T41" fmla="*/ 1 h 305"/>
                <a:gd name="T42" fmla="*/ 1 w 265"/>
                <a:gd name="T43" fmla="*/ 1 h 305"/>
                <a:gd name="T44" fmla="*/ 1 w 265"/>
                <a:gd name="T45" fmla="*/ 1 h 305"/>
                <a:gd name="T46" fmla="*/ 1 w 265"/>
                <a:gd name="T47" fmla="*/ 1 h 305"/>
                <a:gd name="T48" fmla="*/ 1 w 265"/>
                <a:gd name="T49" fmla="*/ 1 h 305"/>
                <a:gd name="T50" fmla="*/ 0 w 265"/>
                <a:gd name="T51" fmla="*/ 1 h 305"/>
                <a:gd name="T52" fmla="*/ 0 w 265"/>
                <a:gd name="T53" fmla="*/ 1 h 305"/>
                <a:gd name="T54" fmla="*/ 0 w 265"/>
                <a:gd name="T55" fmla="*/ 1 h 305"/>
                <a:gd name="T56" fmla="*/ 0 w 265"/>
                <a:gd name="T57" fmla="*/ 1 h 305"/>
                <a:gd name="T58" fmla="*/ 0 w 265"/>
                <a:gd name="T59" fmla="*/ 1 h 305"/>
                <a:gd name="T60" fmla="*/ 0 w 265"/>
                <a:gd name="T61" fmla="*/ 1 h 305"/>
                <a:gd name="T62" fmla="*/ 0 w 265"/>
                <a:gd name="T63" fmla="*/ 1 h 305"/>
                <a:gd name="T64" fmla="*/ 0 w 265"/>
                <a:gd name="T65" fmla="*/ 1 h 305"/>
                <a:gd name="T66" fmla="*/ 0 w 265"/>
                <a:gd name="T67" fmla="*/ 1 h 305"/>
                <a:gd name="T68" fmla="*/ 0 w 265"/>
                <a:gd name="T69" fmla="*/ 1 h 305"/>
                <a:gd name="T70" fmla="*/ 0 w 265"/>
                <a:gd name="T71" fmla="*/ 0 h 30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65"/>
                <a:gd name="T109" fmla="*/ 0 h 305"/>
                <a:gd name="T110" fmla="*/ 265 w 265"/>
                <a:gd name="T111" fmla="*/ 305 h 30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65" h="305">
                  <a:moveTo>
                    <a:pt x="54" y="15"/>
                  </a:moveTo>
                  <a:lnTo>
                    <a:pt x="55" y="8"/>
                  </a:lnTo>
                  <a:lnTo>
                    <a:pt x="59" y="2"/>
                  </a:lnTo>
                  <a:lnTo>
                    <a:pt x="65" y="0"/>
                  </a:lnTo>
                  <a:lnTo>
                    <a:pt x="73" y="0"/>
                  </a:lnTo>
                  <a:lnTo>
                    <a:pt x="129" y="16"/>
                  </a:lnTo>
                  <a:lnTo>
                    <a:pt x="137" y="19"/>
                  </a:lnTo>
                  <a:lnTo>
                    <a:pt x="144" y="25"/>
                  </a:lnTo>
                  <a:lnTo>
                    <a:pt x="151" y="32"/>
                  </a:lnTo>
                  <a:lnTo>
                    <a:pt x="154" y="39"/>
                  </a:lnTo>
                  <a:lnTo>
                    <a:pt x="195" y="190"/>
                  </a:lnTo>
                  <a:lnTo>
                    <a:pt x="198" y="199"/>
                  </a:lnTo>
                  <a:lnTo>
                    <a:pt x="203" y="207"/>
                  </a:lnTo>
                  <a:lnTo>
                    <a:pt x="210" y="214"/>
                  </a:lnTo>
                  <a:lnTo>
                    <a:pt x="217" y="218"/>
                  </a:lnTo>
                  <a:lnTo>
                    <a:pt x="245" y="233"/>
                  </a:lnTo>
                  <a:lnTo>
                    <a:pt x="251" y="237"/>
                  </a:lnTo>
                  <a:lnTo>
                    <a:pt x="257" y="245"/>
                  </a:lnTo>
                  <a:lnTo>
                    <a:pt x="261" y="253"/>
                  </a:lnTo>
                  <a:lnTo>
                    <a:pt x="263" y="262"/>
                  </a:lnTo>
                  <a:lnTo>
                    <a:pt x="265" y="288"/>
                  </a:lnTo>
                  <a:lnTo>
                    <a:pt x="264" y="296"/>
                  </a:lnTo>
                  <a:lnTo>
                    <a:pt x="260" y="302"/>
                  </a:lnTo>
                  <a:lnTo>
                    <a:pt x="254" y="304"/>
                  </a:lnTo>
                  <a:lnTo>
                    <a:pt x="247" y="305"/>
                  </a:lnTo>
                  <a:lnTo>
                    <a:pt x="7" y="267"/>
                  </a:lnTo>
                  <a:lnTo>
                    <a:pt x="2" y="264"/>
                  </a:lnTo>
                  <a:lnTo>
                    <a:pt x="0" y="261"/>
                  </a:lnTo>
                  <a:lnTo>
                    <a:pt x="1" y="258"/>
                  </a:lnTo>
                  <a:lnTo>
                    <a:pt x="5" y="253"/>
                  </a:lnTo>
                  <a:lnTo>
                    <a:pt x="37" y="235"/>
                  </a:lnTo>
                  <a:lnTo>
                    <a:pt x="44" y="230"/>
                  </a:lnTo>
                  <a:lnTo>
                    <a:pt x="49" y="222"/>
                  </a:lnTo>
                  <a:lnTo>
                    <a:pt x="53" y="214"/>
                  </a:lnTo>
                  <a:lnTo>
                    <a:pt x="54" y="205"/>
                  </a:lnTo>
                  <a:lnTo>
                    <a:pt x="54" y="15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4" name="Freeform 231"/>
            <p:cNvSpPr>
              <a:spLocks/>
            </p:cNvSpPr>
            <p:nvPr/>
          </p:nvSpPr>
          <p:spPr bwMode="auto">
            <a:xfrm>
              <a:off x="1217" y="3608"/>
              <a:ext cx="74" cy="46"/>
            </a:xfrm>
            <a:custGeom>
              <a:avLst/>
              <a:gdLst>
                <a:gd name="T0" fmla="*/ 0 w 442"/>
                <a:gd name="T1" fmla="*/ 1 h 276"/>
                <a:gd name="T2" fmla="*/ 0 w 442"/>
                <a:gd name="T3" fmla="*/ 1 h 276"/>
                <a:gd name="T4" fmla="*/ 0 w 442"/>
                <a:gd name="T5" fmla="*/ 1 h 276"/>
                <a:gd name="T6" fmla="*/ 0 w 442"/>
                <a:gd name="T7" fmla="*/ 1 h 276"/>
                <a:gd name="T8" fmla="*/ 0 w 442"/>
                <a:gd name="T9" fmla="*/ 1 h 276"/>
                <a:gd name="T10" fmla="*/ 2 w 442"/>
                <a:gd name="T11" fmla="*/ 0 h 276"/>
                <a:gd name="T12" fmla="*/ 2 w 442"/>
                <a:gd name="T13" fmla="*/ 0 h 276"/>
                <a:gd name="T14" fmla="*/ 2 w 442"/>
                <a:gd name="T15" fmla="*/ 0 h 276"/>
                <a:gd name="T16" fmla="*/ 2 w 442"/>
                <a:gd name="T17" fmla="*/ 0 h 276"/>
                <a:gd name="T18" fmla="*/ 2 w 442"/>
                <a:gd name="T19" fmla="*/ 0 h 276"/>
                <a:gd name="T20" fmla="*/ 2 w 442"/>
                <a:gd name="T21" fmla="*/ 0 h 276"/>
                <a:gd name="T22" fmla="*/ 2 w 442"/>
                <a:gd name="T23" fmla="*/ 0 h 276"/>
                <a:gd name="T24" fmla="*/ 2 w 442"/>
                <a:gd name="T25" fmla="*/ 0 h 276"/>
                <a:gd name="T26" fmla="*/ 2 w 442"/>
                <a:gd name="T27" fmla="*/ 0 h 276"/>
                <a:gd name="T28" fmla="*/ 2 w 442"/>
                <a:gd name="T29" fmla="*/ 0 h 276"/>
                <a:gd name="T30" fmla="*/ 0 w 442"/>
                <a:gd name="T31" fmla="*/ 1 h 276"/>
                <a:gd name="T32" fmla="*/ 0 w 442"/>
                <a:gd name="T33" fmla="*/ 1 h 276"/>
                <a:gd name="T34" fmla="*/ 0 w 442"/>
                <a:gd name="T35" fmla="*/ 1 h 276"/>
                <a:gd name="T36" fmla="*/ 0 w 442"/>
                <a:gd name="T37" fmla="*/ 1 h 276"/>
                <a:gd name="T38" fmla="*/ 0 w 442"/>
                <a:gd name="T39" fmla="*/ 1 h 276"/>
                <a:gd name="T40" fmla="*/ 0 w 442"/>
                <a:gd name="T41" fmla="*/ 1 h 27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42"/>
                <a:gd name="T64" fmla="*/ 0 h 276"/>
                <a:gd name="T65" fmla="*/ 442 w 442"/>
                <a:gd name="T66" fmla="*/ 276 h 27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42" h="276">
                  <a:moveTo>
                    <a:pt x="0" y="236"/>
                  </a:moveTo>
                  <a:lnTo>
                    <a:pt x="1" y="227"/>
                  </a:lnTo>
                  <a:lnTo>
                    <a:pt x="4" y="219"/>
                  </a:lnTo>
                  <a:lnTo>
                    <a:pt x="10" y="213"/>
                  </a:lnTo>
                  <a:lnTo>
                    <a:pt x="17" y="207"/>
                  </a:lnTo>
                  <a:lnTo>
                    <a:pt x="424" y="2"/>
                  </a:lnTo>
                  <a:lnTo>
                    <a:pt x="431" y="0"/>
                  </a:lnTo>
                  <a:lnTo>
                    <a:pt x="436" y="1"/>
                  </a:lnTo>
                  <a:lnTo>
                    <a:pt x="441" y="6"/>
                  </a:lnTo>
                  <a:lnTo>
                    <a:pt x="442" y="12"/>
                  </a:lnTo>
                  <a:lnTo>
                    <a:pt x="442" y="30"/>
                  </a:lnTo>
                  <a:lnTo>
                    <a:pt x="441" y="39"/>
                  </a:lnTo>
                  <a:lnTo>
                    <a:pt x="438" y="47"/>
                  </a:lnTo>
                  <a:lnTo>
                    <a:pt x="432" y="55"/>
                  </a:lnTo>
                  <a:lnTo>
                    <a:pt x="425" y="60"/>
                  </a:lnTo>
                  <a:lnTo>
                    <a:pt x="21" y="273"/>
                  </a:lnTo>
                  <a:lnTo>
                    <a:pt x="14" y="276"/>
                  </a:lnTo>
                  <a:lnTo>
                    <a:pt x="9" y="273"/>
                  </a:lnTo>
                  <a:lnTo>
                    <a:pt x="4" y="269"/>
                  </a:lnTo>
                  <a:lnTo>
                    <a:pt x="2" y="262"/>
                  </a:lnTo>
                  <a:lnTo>
                    <a:pt x="0" y="23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5" name="Freeform 232"/>
            <p:cNvSpPr>
              <a:spLocks/>
            </p:cNvSpPr>
            <p:nvPr/>
          </p:nvSpPr>
          <p:spPr bwMode="auto">
            <a:xfrm>
              <a:off x="1233" y="3575"/>
              <a:ext cx="41" cy="38"/>
            </a:xfrm>
            <a:custGeom>
              <a:avLst/>
              <a:gdLst>
                <a:gd name="T0" fmla="*/ 1 w 244"/>
                <a:gd name="T1" fmla="*/ 1 h 227"/>
                <a:gd name="T2" fmla="*/ 1 w 244"/>
                <a:gd name="T3" fmla="*/ 1 h 227"/>
                <a:gd name="T4" fmla="*/ 1 w 244"/>
                <a:gd name="T5" fmla="*/ 1 h 227"/>
                <a:gd name="T6" fmla="*/ 1 w 244"/>
                <a:gd name="T7" fmla="*/ 1 h 227"/>
                <a:gd name="T8" fmla="*/ 1 w 244"/>
                <a:gd name="T9" fmla="*/ 1 h 227"/>
                <a:gd name="T10" fmla="*/ 1 w 244"/>
                <a:gd name="T11" fmla="*/ 1 h 227"/>
                <a:gd name="T12" fmla="*/ 1 w 244"/>
                <a:gd name="T13" fmla="*/ 1 h 227"/>
                <a:gd name="T14" fmla="*/ 1 w 244"/>
                <a:gd name="T15" fmla="*/ 1 h 227"/>
                <a:gd name="T16" fmla="*/ 1 w 244"/>
                <a:gd name="T17" fmla="*/ 1 h 227"/>
                <a:gd name="T18" fmla="*/ 0 w 244"/>
                <a:gd name="T19" fmla="*/ 1 h 227"/>
                <a:gd name="T20" fmla="*/ 0 w 244"/>
                <a:gd name="T21" fmla="*/ 1 h 227"/>
                <a:gd name="T22" fmla="*/ 0 w 244"/>
                <a:gd name="T23" fmla="*/ 1 h 227"/>
                <a:gd name="T24" fmla="*/ 0 w 244"/>
                <a:gd name="T25" fmla="*/ 1 h 227"/>
                <a:gd name="T26" fmla="*/ 0 w 244"/>
                <a:gd name="T27" fmla="*/ 1 h 227"/>
                <a:gd name="T28" fmla="*/ 0 w 244"/>
                <a:gd name="T29" fmla="*/ 0 h 227"/>
                <a:gd name="T30" fmla="*/ 0 w 244"/>
                <a:gd name="T31" fmla="*/ 0 h 227"/>
                <a:gd name="T32" fmla="*/ 0 w 244"/>
                <a:gd name="T33" fmla="*/ 0 h 227"/>
                <a:gd name="T34" fmla="*/ 0 w 244"/>
                <a:gd name="T35" fmla="*/ 0 h 227"/>
                <a:gd name="T36" fmla="*/ 0 w 244"/>
                <a:gd name="T37" fmla="*/ 0 h 227"/>
                <a:gd name="T38" fmla="*/ 0 w 244"/>
                <a:gd name="T39" fmla="*/ 0 h 227"/>
                <a:gd name="T40" fmla="*/ 0 w 244"/>
                <a:gd name="T41" fmla="*/ 0 h 227"/>
                <a:gd name="T42" fmla="*/ 0 w 244"/>
                <a:gd name="T43" fmla="*/ 0 h 227"/>
                <a:gd name="T44" fmla="*/ 0 w 244"/>
                <a:gd name="T45" fmla="*/ 0 h 227"/>
                <a:gd name="T46" fmla="*/ 0 w 244"/>
                <a:gd name="T47" fmla="*/ 0 h 227"/>
                <a:gd name="T48" fmla="*/ 0 w 244"/>
                <a:gd name="T49" fmla="*/ 0 h 227"/>
                <a:gd name="T50" fmla="*/ 1 w 244"/>
                <a:gd name="T51" fmla="*/ 0 h 227"/>
                <a:gd name="T52" fmla="*/ 1 w 244"/>
                <a:gd name="T53" fmla="*/ 0 h 227"/>
                <a:gd name="T54" fmla="*/ 1 w 244"/>
                <a:gd name="T55" fmla="*/ 0 h 227"/>
                <a:gd name="T56" fmla="*/ 1 w 244"/>
                <a:gd name="T57" fmla="*/ 0 h 227"/>
                <a:gd name="T58" fmla="*/ 1 w 244"/>
                <a:gd name="T59" fmla="*/ 0 h 227"/>
                <a:gd name="T60" fmla="*/ 1 w 244"/>
                <a:gd name="T61" fmla="*/ 0 h 227"/>
                <a:gd name="T62" fmla="*/ 1 w 244"/>
                <a:gd name="T63" fmla="*/ 0 h 227"/>
                <a:gd name="T64" fmla="*/ 1 w 244"/>
                <a:gd name="T65" fmla="*/ 0 h 227"/>
                <a:gd name="T66" fmla="*/ 1 w 244"/>
                <a:gd name="T67" fmla="*/ 1 h 227"/>
                <a:gd name="T68" fmla="*/ 1 w 244"/>
                <a:gd name="T69" fmla="*/ 1 h 227"/>
                <a:gd name="T70" fmla="*/ 1 w 244"/>
                <a:gd name="T71" fmla="*/ 1 h 227"/>
                <a:gd name="T72" fmla="*/ 1 w 244"/>
                <a:gd name="T73" fmla="*/ 1 h 227"/>
                <a:gd name="T74" fmla="*/ 1 w 244"/>
                <a:gd name="T75" fmla="*/ 1 h 227"/>
                <a:gd name="T76" fmla="*/ 1 w 244"/>
                <a:gd name="T77" fmla="*/ 1 h 22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44"/>
                <a:gd name="T118" fmla="*/ 0 h 227"/>
                <a:gd name="T119" fmla="*/ 244 w 244"/>
                <a:gd name="T120" fmla="*/ 227 h 227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44" h="227">
                  <a:moveTo>
                    <a:pt x="141" y="223"/>
                  </a:moveTo>
                  <a:lnTo>
                    <a:pt x="138" y="224"/>
                  </a:lnTo>
                  <a:lnTo>
                    <a:pt x="133" y="226"/>
                  </a:lnTo>
                  <a:lnTo>
                    <a:pt x="128" y="226"/>
                  </a:lnTo>
                  <a:lnTo>
                    <a:pt x="123" y="227"/>
                  </a:lnTo>
                  <a:lnTo>
                    <a:pt x="118" y="227"/>
                  </a:lnTo>
                  <a:lnTo>
                    <a:pt x="113" y="227"/>
                  </a:lnTo>
                  <a:lnTo>
                    <a:pt x="108" y="227"/>
                  </a:lnTo>
                  <a:lnTo>
                    <a:pt x="104" y="226"/>
                  </a:lnTo>
                  <a:lnTo>
                    <a:pt x="33" y="205"/>
                  </a:lnTo>
                  <a:lnTo>
                    <a:pt x="25" y="202"/>
                  </a:lnTo>
                  <a:lnTo>
                    <a:pt x="18" y="196"/>
                  </a:lnTo>
                  <a:lnTo>
                    <a:pt x="13" y="188"/>
                  </a:lnTo>
                  <a:lnTo>
                    <a:pt x="11" y="180"/>
                  </a:lnTo>
                  <a:lnTo>
                    <a:pt x="0" y="51"/>
                  </a:lnTo>
                  <a:lnTo>
                    <a:pt x="1" y="43"/>
                  </a:lnTo>
                  <a:lnTo>
                    <a:pt x="3" y="35"/>
                  </a:lnTo>
                  <a:lnTo>
                    <a:pt x="9" y="28"/>
                  </a:lnTo>
                  <a:lnTo>
                    <a:pt x="16" y="24"/>
                  </a:lnTo>
                  <a:lnTo>
                    <a:pt x="60" y="5"/>
                  </a:lnTo>
                  <a:lnTo>
                    <a:pt x="64" y="4"/>
                  </a:lnTo>
                  <a:lnTo>
                    <a:pt x="69" y="2"/>
                  </a:lnTo>
                  <a:lnTo>
                    <a:pt x="73" y="1"/>
                  </a:lnTo>
                  <a:lnTo>
                    <a:pt x="79" y="0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92" y="0"/>
                  </a:lnTo>
                  <a:lnTo>
                    <a:pt x="97" y="1"/>
                  </a:lnTo>
                  <a:lnTo>
                    <a:pt x="145" y="13"/>
                  </a:lnTo>
                  <a:lnTo>
                    <a:pt x="153" y="16"/>
                  </a:lnTo>
                  <a:lnTo>
                    <a:pt x="161" y="20"/>
                  </a:lnTo>
                  <a:lnTo>
                    <a:pt x="168" y="27"/>
                  </a:lnTo>
                  <a:lnTo>
                    <a:pt x="174" y="34"/>
                  </a:lnTo>
                  <a:lnTo>
                    <a:pt x="241" y="157"/>
                  </a:lnTo>
                  <a:lnTo>
                    <a:pt x="244" y="163"/>
                  </a:lnTo>
                  <a:lnTo>
                    <a:pt x="244" y="170"/>
                  </a:lnTo>
                  <a:lnTo>
                    <a:pt x="240" y="177"/>
                  </a:lnTo>
                  <a:lnTo>
                    <a:pt x="233" y="181"/>
                  </a:lnTo>
                  <a:lnTo>
                    <a:pt x="141" y="22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6" name="Freeform 233"/>
            <p:cNvSpPr>
              <a:spLocks/>
            </p:cNvSpPr>
            <p:nvPr/>
          </p:nvSpPr>
          <p:spPr bwMode="auto">
            <a:xfrm>
              <a:off x="1233" y="3581"/>
              <a:ext cx="20" cy="32"/>
            </a:xfrm>
            <a:custGeom>
              <a:avLst/>
              <a:gdLst>
                <a:gd name="T0" fmla="*/ 1 w 118"/>
                <a:gd name="T1" fmla="*/ 1 h 191"/>
                <a:gd name="T2" fmla="*/ 1 w 118"/>
                <a:gd name="T3" fmla="*/ 1 h 191"/>
                <a:gd name="T4" fmla="*/ 1 w 118"/>
                <a:gd name="T5" fmla="*/ 1 h 191"/>
                <a:gd name="T6" fmla="*/ 1 w 118"/>
                <a:gd name="T7" fmla="*/ 1 h 191"/>
                <a:gd name="T8" fmla="*/ 1 w 118"/>
                <a:gd name="T9" fmla="*/ 1 h 191"/>
                <a:gd name="T10" fmla="*/ 0 w 118"/>
                <a:gd name="T11" fmla="*/ 0 h 191"/>
                <a:gd name="T12" fmla="*/ 0 w 118"/>
                <a:gd name="T13" fmla="*/ 0 h 191"/>
                <a:gd name="T14" fmla="*/ 0 w 118"/>
                <a:gd name="T15" fmla="*/ 0 h 191"/>
                <a:gd name="T16" fmla="*/ 0 w 118"/>
                <a:gd name="T17" fmla="*/ 0 h 191"/>
                <a:gd name="T18" fmla="*/ 0 w 118"/>
                <a:gd name="T19" fmla="*/ 0 h 191"/>
                <a:gd name="T20" fmla="*/ 0 w 118"/>
                <a:gd name="T21" fmla="*/ 0 h 191"/>
                <a:gd name="T22" fmla="*/ 0 w 118"/>
                <a:gd name="T23" fmla="*/ 0 h 191"/>
                <a:gd name="T24" fmla="*/ 0 w 118"/>
                <a:gd name="T25" fmla="*/ 0 h 191"/>
                <a:gd name="T26" fmla="*/ 0 w 118"/>
                <a:gd name="T27" fmla="*/ 0 h 191"/>
                <a:gd name="T28" fmla="*/ 0 w 118"/>
                <a:gd name="T29" fmla="*/ 0 h 191"/>
                <a:gd name="T30" fmla="*/ 0 w 118"/>
                <a:gd name="T31" fmla="*/ 1 h 191"/>
                <a:gd name="T32" fmla="*/ 0 w 118"/>
                <a:gd name="T33" fmla="*/ 1 h 191"/>
                <a:gd name="T34" fmla="*/ 0 w 118"/>
                <a:gd name="T35" fmla="*/ 1 h 191"/>
                <a:gd name="T36" fmla="*/ 0 w 118"/>
                <a:gd name="T37" fmla="*/ 1 h 191"/>
                <a:gd name="T38" fmla="*/ 0 w 118"/>
                <a:gd name="T39" fmla="*/ 1 h 191"/>
                <a:gd name="T40" fmla="*/ 1 w 118"/>
                <a:gd name="T41" fmla="*/ 1 h 19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8"/>
                <a:gd name="T64" fmla="*/ 0 h 191"/>
                <a:gd name="T65" fmla="*/ 118 w 118"/>
                <a:gd name="T66" fmla="*/ 191 h 19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8" h="191">
                  <a:moveTo>
                    <a:pt x="104" y="190"/>
                  </a:moveTo>
                  <a:lnTo>
                    <a:pt x="112" y="191"/>
                  </a:lnTo>
                  <a:lnTo>
                    <a:pt x="116" y="188"/>
                  </a:lnTo>
                  <a:lnTo>
                    <a:pt x="118" y="184"/>
                  </a:lnTo>
                  <a:lnTo>
                    <a:pt x="118" y="177"/>
                  </a:lnTo>
                  <a:lnTo>
                    <a:pt x="83" y="36"/>
                  </a:lnTo>
                  <a:lnTo>
                    <a:pt x="80" y="28"/>
                  </a:lnTo>
                  <a:lnTo>
                    <a:pt x="74" y="22"/>
                  </a:lnTo>
                  <a:lnTo>
                    <a:pt x="68" y="15"/>
                  </a:lnTo>
                  <a:lnTo>
                    <a:pt x="60" y="11"/>
                  </a:lnTo>
                  <a:lnTo>
                    <a:pt x="17" y="0"/>
                  </a:lnTo>
                  <a:lnTo>
                    <a:pt x="10" y="0"/>
                  </a:lnTo>
                  <a:lnTo>
                    <a:pt x="4" y="2"/>
                  </a:lnTo>
                  <a:lnTo>
                    <a:pt x="1" y="8"/>
                  </a:lnTo>
                  <a:lnTo>
                    <a:pt x="0" y="15"/>
                  </a:lnTo>
                  <a:lnTo>
                    <a:pt x="11" y="144"/>
                  </a:lnTo>
                  <a:lnTo>
                    <a:pt x="13" y="152"/>
                  </a:lnTo>
                  <a:lnTo>
                    <a:pt x="18" y="160"/>
                  </a:lnTo>
                  <a:lnTo>
                    <a:pt x="25" y="166"/>
                  </a:lnTo>
                  <a:lnTo>
                    <a:pt x="33" y="169"/>
                  </a:lnTo>
                  <a:lnTo>
                    <a:pt x="104" y="190"/>
                  </a:lnTo>
                  <a:close/>
                </a:path>
              </a:pathLst>
            </a:custGeom>
            <a:solidFill>
              <a:srgbClr val="EDEDD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7" name="Freeform 234"/>
            <p:cNvSpPr>
              <a:spLocks/>
            </p:cNvSpPr>
            <p:nvPr/>
          </p:nvSpPr>
          <p:spPr bwMode="auto">
            <a:xfrm>
              <a:off x="1208" y="3605"/>
              <a:ext cx="81" cy="38"/>
            </a:xfrm>
            <a:custGeom>
              <a:avLst/>
              <a:gdLst>
                <a:gd name="T0" fmla="*/ 1 w 484"/>
                <a:gd name="T1" fmla="*/ 1 h 230"/>
                <a:gd name="T2" fmla="*/ 1 w 484"/>
                <a:gd name="T3" fmla="*/ 0 h 230"/>
                <a:gd name="T4" fmla="*/ 0 w 484"/>
                <a:gd name="T5" fmla="*/ 0 h 230"/>
                <a:gd name="T6" fmla="*/ 0 w 484"/>
                <a:gd name="T7" fmla="*/ 0 h 230"/>
                <a:gd name="T8" fmla="*/ 1 w 484"/>
                <a:gd name="T9" fmla="*/ 0 h 230"/>
                <a:gd name="T10" fmla="*/ 1 w 484"/>
                <a:gd name="T11" fmla="*/ 0 h 230"/>
                <a:gd name="T12" fmla="*/ 1 w 484"/>
                <a:gd name="T13" fmla="*/ 0 h 230"/>
                <a:gd name="T14" fmla="*/ 1 w 484"/>
                <a:gd name="T15" fmla="*/ 0 h 230"/>
                <a:gd name="T16" fmla="*/ 1 w 484"/>
                <a:gd name="T17" fmla="*/ 0 h 230"/>
                <a:gd name="T18" fmla="*/ 1 w 484"/>
                <a:gd name="T19" fmla="*/ 0 h 230"/>
                <a:gd name="T20" fmla="*/ 1 w 484"/>
                <a:gd name="T21" fmla="*/ 0 h 230"/>
                <a:gd name="T22" fmla="*/ 1 w 484"/>
                <a:gd name="T23" fmla="*/ 0 h 230"/>
                <a:gd name="T24" fmla="*/ 1 w 484"/>
                <a:gd name="T25" fmla="*/ 0 h 230"/>
                <a:gd name="T26" fmla="*/ 1 w 484"/>
                <a:gd name="T27" fmla="*/ 0 h 230"/>
                <a:gd name="T28" fmla="*/ 1 w 484"/>
                <a:gd name="T29" fmla="*/ 0 h 230"/>
                <a:gd name="T30" fmla="*/ 1 w 484"/>
                <a:gd name="T31" fmla="*/ 0 h 230"/>
                <a:gd name="T32" fmla="*/ 1 w 484"/>
                <a:gd name="T33" fmla="*/ 0 h 230"/>
                <a:gd name="T34" fmla="*/ 1 w 484"/>
                <a:gd name="T35" fmla="*/ 0 h 230"/>
                <a:gd name="T36" fmla="*/ 1 w 484"/>
                <a:gd name="T37" fmla="*/ 0 h 230"/>
                <a:gd name="T38" fmla="*/ 1 w 484"/>
                <a:gd name="T39" fmla="*/ 0 h 230"/>
                <a:gd name="T40" fmla="*/ 1 w 484"/>
                <a:gd name="T41" fmla="*/ 0 h 230"/>
                <a:gd name="T42" fmla="*/ 1 w 484"/>
                <a:gd name="T43" fmla="*/ 0 h 230"/>
                <a:gd name="T44" fmla="*/ 1 w 484"/>
                <a:gd name="T45" fmla="*/ 0 h 230"/>
                <a:gd name="T46" fmla="*/ 1 w 484"/>
                <a:gd name="T47" fmla="*/ 0 h 230"/>
                <a:gd name="T48" fmla="*/ 2 w 484"/>
                <a:gd name="T49" fmla="*/ 0 h 230"/>
                <a:gd name="T50" fmla="*/ 2 w 484"/>
                <a:gd name="T51" fmla="*/ 0 h 230"/>
                <a:gd name="T52" fmla="*/ 2 w 484"/>
                <a:gd name="T53" fmla="*/ 0 h 230"/>
                <a:gd name="T54" fmla="*/ 2 w 484"/>
                <a:gd name="T55" fmla="*/ 0 h 230"/>
                <a:gd name="T56" fmla="*/ 2 w 484"/>
                <a:gd name="T57" fmla="*/ 0 h 230"/>
                <a:gd name="T58" fmla="*/ 2 w 484"/>
                <a:gd name="T59" fmla="*/ 0 h 230"/>
                <a:gd name="T60" fmla="*/ 2 w 484"/>
                <a:gd name="T61" fmla="*/ 0 h 230"/>
                <a:gd name="T62" fmla="*/ 2 w 484"/>
                <a:gd name="T63" fmla="*/ 0 h 230"/>
                <a:gd name="T64" fmla="*/ 2 w 484"/>
                <a:gd name="T65" fmla="*/ 0 h 230"/>
                <a:gd name="T66" fmla="*/ 2 w 484"/>
                <a:gd name="T67" fmla="*/ 0 h 230"/>
                <a:gd name="T68" fmla="*/ 2 w 484"/>
                <a:gd name="T69" fmla="*/ 0 h 230"/>
                <a:gd name="T70" fmla="*/ 2 w 484"/>
                <a:gd name="T71" fmla="*/ 0 h 230"/>
                <a:gd name="T72" fmla="*/ 2 w 484"/>
                <a:gd name="T73" fmla="*/ 0 h 230"/>
                <a:gd name="T74" fmla="*/ 2 w 484"/>
                <a:gd name="T75" fmla="*/ 0 h 230"/>
                <a:gd name="T76" fmla="*/ 0 w 484"/>
                <a:gd name="T77" fmla="*/ 1 h 230"/>
                <a:gd name="T78" fmla="*/ 0 w 484"/>
                <a:gd name="T79" fmla="*/ 1 h 230"/>
                <a:gd name="T80" fmla="*/ 0 w 484"/>
                <a:gd name="T81" fmla="*/ 1 h 230"/>
                <a:gd name="T82" fmla="*/ 0 w 484"/>
                <a:gd name="T83" fmla="*/ 1 h 230"/>
                <a:gd name="T84" fmla="*/ 0 w 484"/>
                <a:gd name="T85" fmla="*/ 1 h 230"/>
                <a:gd name="T86" fmla="*/ 0 w 484"/>
                <a:gd name="T87" fmla="*/ 1 h 230"/>
                <a:gd name="T88" fmla="*/ 0 w 484"/>
                <a:gd name="T89" fmla="*/ 1 h 230"/>
                <a:gd name="T90" fmla="*/ 0 w 484"/>
                <a:gd name="T91" fmla="*/ 1 h 230"/>
                <a:gd name="T92" fmla="*/ 0 w 484"/>
                <a:gd name="T93" fmla="*/ 1 h 230"/>
                <a:gd name="T94" fmla="*/ 0 w 484"/>
                <a:gd name="T95" fmla="*/ 1 h 230"/>
                <a:gd name="T96" fmla="*/ 0 w 484"/>
                <a:gd name="T97" fmla="*/ 1 h 230"/>
                <a:gd name="T98" fmla="*/ 0 w 484"/>
                <a:gd name="T99" fmla="*/ 1 h 230"/>
                <a:gd name="T100" fmla="*/ 0 w 484"/>
                <a:gd name="T101" fmla="*/ 1 h 230"/>
                <a:gd name="T102" fmla="*/ 0 w 484"/>
                <a:gd name="T103" fmla="*/ 1 h 230"/>
                <a:gd name="T104" fmla="*/ 1 w 484"/>
                <a:gd name="T105" fmla="*/ 1 h 230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484"/>
                <a:gd name="T160" fmla="*/ 0 h 230"/>
                <a:gd name="T161" fmla="*/ 484 w 484"/>
                <a:gd name="T162" fmla="*/ 230 h 230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484" h="230">
                  <a:moveTo>
                    <a:pt x="118" y="132"/>
                  </a:moveTo>
                  <a:lnTo>
                    <a:pt x="88" y="82"/>
                  </a:lnTo>
                  <a:lnTo>
                    <a:pt x="85" y="75"/>
                  </a:lnTo>
                  <a:lnTo>
                    <a:pt x="85" y="67"/>
                  </a:lnTo>
                  <a:lnTo>
                    <a:pt x="89" y="60"/>
                  </a:lnTo>
                  <a:lnTo>
                    <a:pt x="95" y="56"/>
                  </a:lnTo>
                  <a:lnTo>
                    <a:pt x="146" y="32"/>
                  </a:lnTo>
                  <a:lnTo>
                    <a:pt x="151" y="31"/>
                  </a:lnTo>
                  <a:lnTo>
                    <a:pt x="155" y="30"/>
                  </a:lnTo>
                  <a:lnTo>
                    <a:pt x="160" y="29"/>
                  </a:lnTo>
                  <a:lnTo>
                    <a:pt x="164" y="28"/>
                  </a:lnTo>
                  <a:lnTo>
                    <a:pt x="170" y="28"/>
                  </a:lnTo>
                  <a:lnTo>
                    <a:pt x="175" y="28"/>
                  </a:lnTo>
                  <a:lnTo>
                    <a:pt x="179" y="28"/>
                  </a:lnTo>
                  <a:lnTo>
                    <a:pt x="184" y="29"/>
                  </a:lnTo>
                  <a:lnTo>
                    <a:pt x="255" y="50"/>
                  </a:lnTo>
                  <a:lnTo>
                    <a:pt x="259" y="51"/>
                  </a:lnTo>
                  <a:lnTo>
                    <a:pt x="264" y="51"/>
                  </a:lnTo>
                  <a:lnTo>
                    <a:pt x="269" y="51"/>
                  </a:lnTo>
                  <a:lnTo>
                    <a:pt x="274" y="51"/>
                  </a:lnTo>
                  <a:lnTo>
                    <a:pt x="279" y="50"/>
                  </a:lnTo>
                  <a:lnTo>
                    <a:pt x="284" y="50"/>
                  </a:lnTo>
                  <a:lnTo>
                    <a:pt x="289" y="48"/>
                  </a:lnTo>
                  <a:lnTo>
                    <a:pt x="292" y="47"/>
                  </a:lnTo>
                  <a:lnTo>
                    <a:pt x="384" y="5"/>
                  </a:lnTo>
                  <a:lnTo>
                    <a:pt x="389" y="4"/>
                  </a:lnTo>
                  <a:lnTo>
                    <a:pt x="394" y="2"/>
                  </a:lnTo>
                  <a:lnTo>
                    <a:pt x="398" y="1"/>
                  </a:lnTo>
                  <a:lnTo>
                    <a:pt x="404" y="1"/>
                  </a:lnTo>
                  <a:lnTo>
                    <a:pt x="408" y="0"/>
                  </a:lnTo>
                  <a:lnTo>
                    <a:pt x="413" y="0"/>
                  </a:lnTo>
                  <a:lnTo>
                    <a:pt x="417" y="0"/>
                  </a:lnTo>
                  <a:lnTo>
                    <a:pt x="422" y="1"/>
                  </a:lnTo>
                  <a:lnTo>
                    <a:pt x="475" y="10"/>
                  </a:lnTo>
                  <a:lnTo>
                    <a:pt x="482" y="12"/>
                  </a:lnTo>
                  <a:lnTo>
                    <a:pt x="484" y="14"/>
                  </a:lnTo>
                  <a:lnTo>
                    <a:pt x="483" y="18"/>
                  </a:lnTo>
                  <a:lnTo>
                    <a:pt x="477" y="22"/>
                  </a:lnTo>
                  <a:lnTo>
                    <a:pt x="70" y="227"/>
                  </a:lnTo>
                  <a:lnTo>
                    <a:pt x="65" y="229"/>
                  </a:lnTo>
                  <a:lnTo>
                    <a:pt x="60" y="230"/>
                  </a:lnTo>
                  <a:lnTo>
                    <a:pt x="56" y="230"/>
                  </a:lnTo>
                  <a:lnTo>
                    <a:pt x="51" y="230"/>
                  </a:lnTo>
                  <a:lnTo>
                    <a:pt x="47" y="230"/>
                  </a:lnTo>
                  <a:lnTo>
                    <a:pt x="42" y="229"/>
                  </a:lnTo>
                  <a:lnTo>
                    <a:pt x="38" y="228"/>
                  </a:lnTo>
                  <a:lnTo>
                    <a:pt x="35" y="227"/>
                  </a:lnTo>
                  <a:lnTo>
                    <a:pt x="7" y="212"/>
                  </a:lnTo>
                  <a:lnTo>
                    <a:pt x="2" y="208"/>
                  </a:lnTo>
                  <a:lnTo>
                    <a:pt x="0" y="203"/>
                  </a:lnTo>
                  <a:lnTo>
                    <a:pt x="2" y="199"/>
                  </a:lnTo>
                  <a:lnTo>
                    <a:pt x="7" y="194"/>
                  </a:lnTo>
                  <a:lnTo>
                    <a:pt x="118" y="132"/>
                  </a:lnTo>
                  <a:close/>
                </a:path>
              </a:pathLst>
            </a:custGeom>
            <a:solidFill>
              <a:srgbClr val="F9F9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8" name="Freeform 235"/>
            <p:cNvSpPr>
              <a:spLocks/>
            </p:cNvSpPr>
            <p:nvPr/>
          </p:nvSpPr>
          <p:spPr bwMode="auto">
            <a:xfrm>
              <a:off x="1184" y="3596"/>
              <a:ext cx="43" cy="41"/>
            </a:xfrm>
            <a:custGeom>
              <a:avLst/>
              <a:gdLst>
                <a:gd name="T0" fmla="*/ 0 w 256"/>
                <a:gd name="T1" fmla="*/ 0 h 247"/>
                <a:gd name="T2" fmla="*/ 0 w 256"/>
                <a:gd name="T3" fmla="*/ 0 h 247"/>
                <a:gd name="T4" fmla="*/ 0 w 256"/>
                <a:gd name="T5" fmla="*/ 0 h 247"/>
                <a:gd name="T6" fmla="*/ 0 w 256"/>
                <a:gd name="T7" fmla="*/ 0 h 247"/>
                <a:gd name="T8" fmla="*/ 0 w 256"/>
                <a:gd name="T9" fmla="*/ 0 h 247"/>
                <a:gd name="T10" fmla="*/ 0 w 256"/>
                <a:gd name="T11" fmla="*/ 0 h 247"/>
                <a:gd name="T12" fmla="*/ 0 w 256"/>
                <a:gd name="T13" fmla="*/ 0 h 247"/>
                <a:gd name="T14" fmla="*/ 0 w 256"/>
                <a:gd name="T15" fmla="*/ 0 h 247"/>
                <a:gd name="T16" fmla="*/ 0 w 256"/>
                <a:gd name="T17" fmla="*/ 0 h 247"/>
                <a:gd name="T18" fmla="*/ 1 w 256"/>
                <a:gd name="T19" fmla="*/ 0 h 247"/>
                <a:gd name="T20" fmla="*/ 1 w 256"/>
                <a:gd name="T21" fmla="*/ 0 h 247"/>
                <a:gd name="T22" fmla="*/ 1 w 256"/>
                <a:gd name="T23" fmla="*/ 0 h 247"/>
                <a:gd name="T24" fmla="*/ 1 w 256"/>
                <a:gd name="T25" fmla="*/ 0 h 247"/>
                <a:gd name="T26" fmla="*/ 1 w 256"/>
                <a:gd name="T27" fmla="*/ 0 h 247"/>
                <a:gd name="T28" fmla="*/ 1 w 256"/>
                <a:gd name="T29" fmla="*/ 0 h 247"/>
                <a:gd name="T30" fmla="*/ 1 w 256"/>
                <a:gd name="T31" fmla="*/ 0 h 247"/>
                <a:gd name="T32" fmla="*/ 1 w 256"/>
                <a:gd name="T33" fmla="*/ 0 h 247"/>
                <a:gd name="T34" fmla="*/ 1 w 256"/>
                <a:gd name="T35" fmla="*/ 0 h 247"/>
                <a:gd name="T36" fmla="*/ 1 w 256"/>
                <a:gd name="T37" fmla="*/ 0 h 247"/>
                <a:gd name="T38" fmla="*/ 1 w 256"/>
                <a:gd name="T39" fmla="*/ 0 h 247"/>
                <a:gd name="T40" fmla="*/ 1 w 256"/>
                <a:gd name="T41" fmla="*/ 0 h 247"/>
                <a:gd name="T42" fmla="*/ 1 w 256"/>
                <a:gd name="T43" fmla="*/ 0 h 247"/>
                <a:gd name="T44" fmla="*/ 1 w 256"/>
                <a:gd name="T45" fmla="*/ 0 h 247"/>
                <a:gd name="T46" fmla="*/ 1 w 256"/>
                <a:gd name="T47" fmla="*/ 1 h 247"/>
                <a:gd name="T48" fmla="*/ 1 w 256"/>
                <a:gd name="T49" fmla="*/ 1 h 247"/>
                <a:gd name="T50" fmla="*/ 1 w 256"/>
                <a:gd name="T51" fmla="*/ 1 h 247"/>
                <a:gd name="T52" fmla="*/ 1 w 256"/>
                <a:gd name="T53" fmla="*/ 1 h 247"/>
                <a:gd name="T54" fmla="*/ 1 w 256"/>
                <a:gd name="T55" fmla="*/ 1 h 247"/>
                <a:gd name="T56" fmla="*/ 1 w 256"/>
                <a:gd name="T57" fmla="*/ 1 h 247"/>
                <a:gd name="T58" fmla="*/ 1 w 256"/>
                <a:gd name="T59" fmla="*/ 1 h 247"/>
                <a:gd name="T60" fmla="*/ 1 w 256"/>
                <a:gd name="T61" fmla="*/ 1 h 247"/>
                <a:gd name="T62" fmla="*/ 1 w 256"/>
                <a:gd name="T63" fmla="*/ 1 h 247"/>
                <a:gd name="T64" fmla="*/ 1 w 256"/>
                <a:gd name="T65" fmla="*/ 1 h 247"/>
                <a:gd name="T66" fmla="*/ 1 w 256"/>
                <a:gd name="T67" fmla="*/ 1 h 247"/>
                <a:gd name="T68" fmla="*/ 1 w 256"/>
                <a:gd name="T69" fmla="*/ 0 h 247"/>
                <a:gd name="T70" fmla="*/ 1 w 256"/>
                <a:gd name="T71" fmla="*/ 0 h 247"/>
                <a:gd name="T72" fmla="*/ 0 w 256"/>
                <a:gd name="T73" fmla="*/ 0 h 247"/>
                <a:gd name="T74" fmla="*/ 0 w 256"/>
                <a:gd name="T75" fmla="*/ 0 h 247"/>
                <a:gd name="T76" fmla="*/ 0 w 256"/>
                <a:gd name="T77" fmla="*/ 0 h 247"/>
                <a:gd name="T78" fmla="*/ 0 w 256"/>
                <a:gd name="T79" fmla="*/ 0 h 247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256"/>
                <a:gd name="T121" fmla="*/ 0 h 247"/>
                <a:gd name="T122" fmla="*/ 256 w 256"/>
                <a:gd name="T123" fmla="*/ 247 h 247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256" h="247">
                  <a:moveTo>
                    <a:pt x="9" y="44"/>
                  </a:moveTo>
                  <a:lnTo>
                    <a:pt x="2" y="42"/>
                  </a:lnTo>
                  <a:lnTo>
                    <a:pt x="0" y="38"/>
                  </a:lnTo>
                  <a:lnTo>
                    <a:pt x="2" y="35"/>
                  </a:lnTo>
                  <a:lnTo>
                    <a:pt x="8" y="32"/>
                  </a:lnTo>
                  <a:lnTo>
                    <a:pt x="71" y="4"/>
                  </a:lnTo>
                  <a:lnTo>
                    <a:pt x="76" y="2"/>
                  </a:lnTo>
                  <a:lnTo>
                    <a:pt x="80" y="1"/>
                  </a:lnTo>
                  <a:lnTo>
                    <a:pt x="85" y="0"/>
                  </a:lnTo>
                  <a:lnTo>
                    <a:pt x="89" y="0"/>
                  </a:lnTo>
                  <a:lnTo>
                    <a:pt x="94" y="0"/>
                  </a:lnTo>
                  <a:lnTo>
                    <a:pt x="98" y="1"/>
                  </a:lnTo>
                  <a:lnTo>
                    <a:pt x="103" y="2"/>
                  </a:lnTo>
                  <a:lnTo>
                    <a:pt x="107" y="4"/>
                  </a:lnTo>
                  <a:lnTo>
                    <a:pt x="155" y="23"/>
                  </a:lnTo>
                  <a:lnTo>
                    <a:pt x="162" y="26"/>
                  </a:lnTo>
                  <a:lnTo>
                    <a:pt x="171" y="33"/>
                  </a:lnTo>
                  <a:lnTo>
                    <a:pt x="178" y="40"/>
                  </a:lnTo>
                  <a:lnTo>
                    <a:pt x="184" y="46"/>
                  </a:lnTo>
                  <a:lnTo>
                    <a:pt x="213" y="98"/>
                  </a:lnTo>
                  <a:lnTo>
                    <a:pt x="218" y="106"/>
                  </a:lnTo>
                  <a:lnTo>
                    <a:pt x="223" y="115"/>
                  </a:lnTo>
                  <a:lnTo>
                    <a:pt x="229" y="124"/>
                  </a:lnTo>
                  <a:lnTo>
                    <a:pt x="234" y="132"/>
                  </a:lnTo>
                  <a:lnTo>
                    <a:pt x="254" y="166"/>
                  </a:lnTo>
                  <a:lnTo>
                    <a:pt x="256" y="172"/>
                  </a:lnTo>
                  <a:lnTo>
                    <a:pt x="256" y="180"/>
                  </a:lnTo>
                  <a:lnTo>
                    <a:pt x="253" y="187"/>
                  </a:lnTo>
                  <a:lnTo>
                    <a:pt x="247" y="193"/>
                  </a:lnTo>
                  <a:lnTo>
                    <a:pt x="153" y="244"/>
                  </a:lnTo>
                  <a:lnTo>
                    <a:pt x="146" y="247"/>
                  </a:lnTo>
                  <a:lnTo>
                    <a:pt x="139" y="245"/>
                  </a:lnTo>
                  <a:lnTo>
                    <a:pt x="134" y="241"/>
                  </a:lnTo>
                  <a:lnTo>
                    <a:pt x="131" y="234"/>
                  </a:lnTo>
                  <a:lnTo>
                    <a:pt x="90" y="83"/>
                  </a:lnTo>
                  <a:lnTo>
                    <a:pt x="87" y="76"/>
                  </a:lnTo>
                  <a:lnTo>
                    <a:pt x="80" y="69"/>
                  </a:lnTo>
                  <a:lnTo>
                    <a:pt x="73" y="63"/>
                  </a:lnTo>
                  <a:lnTo>
                    <a:pt x="65" y="60"/>
                  </a:lnTo>
                  <a:lnTo>
                    <a:pt x="9" y="4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9" name="Freeform 236"/>
            <p:cNvSpPr>
              <a:spLocks/>
            </p:cNvSpPr>
            <p:nvPr/>
          </p:nvSpPr>
          <p:spPr bwMode="auto">
            <a:xfrm>
              <a:off x="1184" y="3596"/>
              <a:ext cx="27" cy="10"/>
            </a:xfrm>
            <a:custGeom>
              <a:avLst/>
              <a:gdLst>
                <a:gd name="T0" fmla="*/ 0 w 162"/>
                <a:gd name="T1" fmla="*/ 0 h 61"/>
                <a:gd name="T2" fmla="*/ 0 w 162"/>
                <a:gd name="T3" fmla="*/ 0 h 61"/>
                <a:gd name="T4" fmla="*/ 0 w 162"/>
                <a:gd name="T5" fmla="*/ 0 h 61"/>
                <a:gd name="T6" fmla="*/ 0 w 162"/>
                <a:gd name="T7" fmla="*/ 0 h 61"/>
                <a:gd name="T8" fmla="*/ 0 w 162"/>
                <a:gd name="T9" fmla="*/ 0 h 61"/>
                <a:gd name="T10" fmla="*/ 0 w 162"/>
                <a:gd name="T11" fmla="*/ 0 h 61"/>
                <a:gd name="T12" fmla="*/ 0 w 162"/>
                <a:gd name="T13" fmla="*/ 0 h 61"/>
                <a:gd name="T14" fmla="*/ 0 w 162"/>
                <a:gd name="T15" fmla="*/ 0 h 61"/>
                <a:gd name="T16" fmla="*/ 0 w 162"/>
                <a:gd name="T17" fmla="*/ 0 h 61"/>
                <a:gd name="T18" fmla="*/ 0 w 162"/>
                <a:gd name="T19" fmla="*/ 0 h 61"/>
                <a:gd name="T20" fmla="*/ 0 w 162"/>
                <a:gd name="T21" fmla="*/ 0 h 61"/>
                <a:gd name="T22" fmla="*/ 0 w 162"/>
                <a:gd name="T23" fmla="*/ 0 h 61"/>
                <a:gd name="T24" fmla="*/ 0 w 162"/>
                <a:gd name="T25" fmla="*/ 0 h 61"/>
                <a:gd name="T26" fmla="*/ 0 w 162"/>
                <a:gd name="T27" fmla="*/ 0 h 61"/>
                <a:gd name="T28" fmla="*/ 1 w 162"/>
                <a:gd name="T29" fmla="*/ 0 h 61"/>
                <a:gd name="T30" fmla="*/ 1 w 162"/>
                <a:gd name="T31" fmla="*/ 0 h 61"/>
                <a:gd name="T32" fmla="*/ 1 w 162"/>
                <a:gd name="T33" fmla="*/ 0 h 61"/>
                <a:gd name="T34" fmla="*/ 1 w 162"/>
                <a:gd name="T35" fmla="*/ 0 h 61"/>
                <a:gd name="T36" fmla="*/ 1 w 162"/>
                <a:gd name="T37" fmla="*/ 0 h 61"/>
                <a:gd name="T38" fmla="*/ 0 w 162"/>
                <a:gd name="T39" fmla="*/ 0 h 61"/>
                <a:gd name="T40" fmla="*/ 0 w 162"/>
                <a:gd name="T41" fmla="*/ 0 h 61"/>
                <a:gd name="T42" fmla="*/ 0 w 162"/>
                <a:gd name="T43" fmla="*/ 0 h 61"/>
                <a:gd name="T44" fmla="*/ 0 w 162"/>
                <a:gd name="T45" fmla="*/ 0 h 61"/>
                <a:gd name="T46" fmla="*/ 0 w 162"/>
                <a:gd name="T47" fmla="*/ 0 h 61"/>
                <a:gd name="T48" fmla="*/ 0 w 162"/>
                <a:gd name="T49" fmla="*/ 0 h 61"/>
                <a:gd name="T50" fmla="*/ 0 w 162"/>
                <a:gd name="T51" fmla="*/ 0 h 61"/>
                <a:gd name="T52" fmla="*/ 0 w 162"/>
                <a:gd name="T53" fmla="*/ 0 h 61"/>
                <a:gd name="T54" fmla="*/ 0 w 162"/>
                <a:gd name="T55" fmla="*/ 0 h 61"/>
                <a:gd name="T56" fmla="*/ 0 w 162"/>
                <a:gd name="T57" fmla="*/ 0 h 61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62"/>
                <a:gd name="T88" fmla="*/ 0 h 61"/>
                <a:gd name="T89" fmla="*/ 162 w 162"/>
                <a:gd name="T90" fmla="*/ 61 h 61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62" h="61">
                  <a:moveTo>
                    <a:pt x="9" y="44"/>
                  </a:moveTo>
                  <a:lnTo>
                    <a:pt x="2" y="42"/>
                  </a:lnTo>
                  <a:lnTo>
                    <a:pt x="0" y="38"/>
                  </a:lnTo>
                  <a:lnTo>
                    <a:pt x="2" y="35"/>
                  </a:lnTo>
                  <a:lnTo>
                    <a:pt x="8" y="32"/>
                  </a:lnTo>
                  <a:lnTo>
                    <a:pt x="71" y="4"/>
                  </a:lnTo>
                  <a:lnTo>
                    <a:pt x="76" y="2"/>
                  </a:lnTo>
                  <a:lnTo>
                    <a:pt x="80" y="1"/>
                  </a:lnTo>
                  <a:lnTo>
                    <a:pt x="85" y="0"/>
                  </a:lnTo>
                  <a:lnTo>
                    <a:pt x="89" y="0"/>
                  </a:lnTo>
                  <a:lnTo>
                    <a:pt x="94" y="0"/>
                  </a:lnTo>
                  <a:lnTo>
                    <a:pt x="98" y="1"/>
                  </a:lnTo>
                  <a:lnTo>
                    <a:pt x="103" y="2"/>
                  </a:lnTo>
                  <a:lnTo>
                    <a:pt x="107" y="4"/>
                  </a:lnTo>
                  <a:lnTo>
                    <a:pt x="155" y="23"/>
                  </a:lnTo>
                  <a:lnTo>
                    <a:pt x="160" y="26"/>
                  </a:lnTo>
                  <a:lnTo>
                    <a:pt x="162" y="29"/>
                  </a:lnTo>
                  <a:lnTo>
                    <a:pt x="160" y="34"/>
                  </a:lnTo>
                  <a:lnTo>
                    <a:pt x="155" y="37"/>
                  </a:lnTo>
                  <a:lnTo>
                    <a:pt x="103" y="58"/>
                  </a:lnTo>
                  <a:lnTo>
                    <a:pt x="98" y="59"/>
                  </a:lnTo>
                  <a:lnTo>
                    <a:pt x="94" y="60"/>
                  </a:lnTo>
                  <a:lnTo>
                    <a:pt x="89" y="60"/>
                  </a:lnTo>
                  <a:lnTo>
                    <a:pt x="85" y="61"/>
                  </a:lnTo>
                  <a:lnTo>
                    <a:pt x="79" y="61"/>
                  </a:lnTo>
                  <a:lnTo>
                    <a:pt x="74" y="61"/>
                  </a:lnTo>
                  <a:lnTo>
                    <a:pt x="70" y="61"/>
                  </a:lnTo>
                  <a:lnTo>
                    <a:pt x="65" y="60"/>
                  </a:lnTo>
                  <a:lnTo>
                    <a:pt x="9" y="4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0" name="Freeform 237"/>
            <p:cNvSpPr>
              <a:spLocks/>
            </p:cNvSpPr>
            <p:nvPr/>
          </p:nvSpPr>
          <p:spPr bwMode="auto">
            <a:xfrm>
              <a:off x="1235" y="3575"/>
              <a:ext cx="24" cy="9"/>
            </a:xfrm>
            <a:custGeom>
              <a:avLst/>
              <a:gdLst>
                <a:gd name="T0" fmla="*/ 0 w 144"/>
                <a:gd name="T1" fmla="*/ 0 h 50"/>
                <a:gd name="T2" fmla="*/ 0 w 144"/>
                <a:gd name="T3" fmla="*/ 0 h 50"/>
                <a:gd name="T4" fmla="*/ 0 w 144"/>
                <a:gd name="T5" fmla="*/ 0 h 50"/>
                <a:gd name="T6" fmla="*/ 0 w 144"/>
                <a:gd name="T7" fmla="*/ 0 h 50"/>
                <a:gd name="T8" fmla="*/ 0 w 144"/>
                <a:gd name="T9" fmla="*/ 0 h 50"/>
                <a:gd name="T10" fmla="*/ 0 w 144"/>
                <a:gd name="T11" fmla="*/ 0 h 50"/>
                <a:gd name="T12" fmla="*/ 0 w 144"/>
                <a:gd name="T13" fmla="*/ 0 h 50"/>
                <a:gd name="T14" fmla="*/ 0 w 144"/>
                <a:gd name="T15" fmla="*/ 0 h 50"/>
                <a:gd name="T16" fmla="*/ 0 w 144"/>
                <a:gd name="T17" fmla="*/ 0 h 50"/>
                <a:gd name="T18" fmla="*/ 0 w 144"/>
                <a:gd name="T19" fmla="*/ 0 h 50"/>
                <a:gd name="T20" fmla="*/ 0 w 144"/>
                <a:gd name="T21" fmla="*/ 0 h 50"/>
                <a:gd name="T22" fmla="*/ 0 w 144"/>
                <a:gd name="T23" fmla="*/ 0 h 50"/>
                <a:gd name="T24" fmla="*/ 0 w 144"/>
                <a:gd name="T25" fmla="*/ 0 h 50"/>
                <a:gd name="T26" fmla="*/ 0 w 144"/>
                <a:gd name="T27" fmla="*/ 0 h 50"/>
                <a:gd name="T28" fmla="*/ 1 w 144"/>
                <a:gd name="T29" fmla="*/ 0 h 50"/>
                <a:gd name="T30" fmla="*/ 1 w 144"/>
                <a:gd name="T31" fmla="*/ 0 h 50"/>
                <a:gd name="T32" fmla="*/ 1 w 144"/>
                <a:gd name="T33" fmla="*/ 0 h 50"/>
                <a:gd name="T34" fmla="*/ 1 w 144"/>
                <a:gd name="T35" fmla="*/ 0 h 50"/>
                <a:gd name="T36" fmla="*/ 1 w 144"/>
                <a:gd name="T37" fmla="*/ 0 h 50"/>
                <a:gd name="T38" fmla="*/ 0 w 144"/>
                <a:gd name="T39" fmla="*/ 0 h 50"/>
                <a:gd name="T40" fmla="*/ 0 w 144"/>
                <a:gd name="T41" fmla="*/ 0 h 50"/>
                <a:gd name="T42" fmla="*/ 0 w 144"/>
                <a:gd name="T43" fmla="*/ 0 h 50"/>
                <a:gd name="T44" fmla="*/ 0 w 144"/>
                <a:gd name="T45" fmla="*/ 0 h 50"/>
                <a:gd name="T46" fmla="*/ 0 w 144"/>
                <a:gd name="T47" fmla="*/ 0 h 50"/>
                <a:gd name="T48" fmla="*/ 0 w 144"/>
                <a:gd name="T49" fmla="*/ 0 h 50"/>
                <a:gd name="T50" fmla="*/ 0 w 144"/>
                <a:gd name="T51" fmla="*/ 0 h 50"/>
                <a:gd name="T52" fmla="*/ 0 w 144"/>
                <a:gd name="T53" fmla="*/ 0 h 50"/>
                <a:gd name="T54" fmla="*/ 0 w 144"/>
                <a:gd name="T55" fmla="*/ 0 h 50"/>
                <a:gd name="T56" fmla="*/ 0 w 144"/>
                <a:gd name="T57" fmla="*/ 0 h 5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44"/>
                <a:gd name="T88" fmla="*/ 0 h 50"/>
                <a:gd name="T89" fmla="*/ 144 w 144"/>
                <a:gd name="T90" fmla="*/ 50 h 5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44" h="50">
                  <a:moveTo>
                    <a:pt x="7" y="24"/>
                  </a:moveTo>
                  <a:lnTo>
                    <a:pt x="1" y="27"/>
                  </a:lnTo>
                  <a:lnTo>
                    <a:pt x="0" y="31"/>
                  </a:lnTo>
                  <a:lnTo>
                    <a:pt x="2" y="34"/>
                  </a:lnTo>
                  <a:lnTo>
                    <a:pt x="8" y="36"/>
                  </a:lnTo>
                  <a:lnTo>
                    <a:pt x="51" y="47"/>
                  </a:lnTo>
                  <a:lnTo>
                    <a:pt x="55" y="49"/>
                  </a:lnTo>
                  <a:lnTo>
                    <a:pt x="60" y="50"/>
                  </a:lnTo>
                  <a:lnTo>
                    <a:pt x="64" y="50"/>
                  </a:lnTo>
                  <a:lnTo>
                    <a:pt x="70" y="50"/>
                  </a:lnTo>
                  <a:lnTo>
                    <a:pt x="74" y="49"/>
                  </a:lnTo>
                  <a:lnTo>
                    <a:pt x="79" y="47"/>
                  </a:lnTo>
                  <a:lnTo>
                    <a:pt x="83" y="46"/>
                  </a:lnTo>
                  <a:lnTo>
                    <a:pt x="88" y="45"/>
                  </a:lnTo>
                  <a:lnTo>
                    <a:pt x="136" y="25"/>
                  </a:lnTo>
                  <a:lnTo>
                    <a:pt x="142" y="22"/>
                  </a:lnTo>
                  <a:lnTo>
                    <a:pt x="144" y="18"/>
                  </a:lnTo>
                  <a:lnTo>
                    <a:pt x="142" y="15"/>
                  </a:lnTo>
                  <a:lnTo>
                    <a:pt x="136" y="13"/>
                  </a:lnTo>
                  <a:lnTo>
                    <a:pt x="88" y="1"/>
                  </a:lnTo>
                  <a:lnTo>
                    <a:pt x="83" y="0"/>
                  </a:lnTo>
                  <a:lnTo>
                    <a:pt x="79" y="0"/>
                  </a:lnTo>
                  <a:lnTo>
                    <a:pt x="74" y="0"/>
                  </a:lnTo>
                  <a:lnTo>
                    <a:pt x="70" y="0"/>
                  </a:lnTo>
                  <a:lnTo>
                    <a:pt x="64" y="1"/>
                  </a:lnTo>
                  <a:lnTo>
                    <a:pt x="60" y="2"/>
                  </a:lnTo>
                  <a:lnTo>
                    <a:pt x="55" y="4"/>
                  </a:lnTo>
                  <a:lnTo>
                    <a:pt x="51" y="5"/>
                  </a:lnTo>
                  <a:lnTo>
                    <a:pt x="7" y="24"/>
                  </a:lnTo>
                  <a:close/>
                </a:path>
              </a:pathLst>
            </a:custGeom>
            <a:solidFill>
              <a:srgbClr val="F9F9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1" name="Freeform 238"/>
            <p:cNvSpPr>
              <a:spLocks/>
            </p:cNvSpPr>
            <p:nvPr/>
          </p:nvSpPr>
          <p:spPr bwMode="auto">
            <a:xfrm>
              <a:off x="1054" y="3290"/>
              <a:ext cx="224" cy="362"/>
            </a:xfrm>
            <a:custGeom>
              <a:avLst/>
              <a:gdLst>
                <a:gd name="T0" fmla="*/ 0 w 1346"/>
                <a:gd name="T1" fmla="*/ 1 h 2178"/>
                <a:gd name="T2" fmla="*/ 0 w 1346"/>
                <a:gd name="T3" fmla="*/ 1 h 2178"/>
                <a:gd name="T4" fmla="*/ 0 w 1346"/>
                <a:gd name="T5" fmla="*/ 1 h 2178"/>
                <a:gd name="T6" fmla="*/ 0 w 1346"/>
                <a:gd name="T7" fmla="*/ 2 h 2178"/>
                <a:gd name="T8" fmla="*/ 0 w 1346"/>
                <a:gd name="T9" fmla="*/ 9 h 2178"/>
                <a:gd name="T10" fmla="*/ 0 w 1346"/>
                <a:gd name="T11" fmla="*/ 9 h 2178"/>
                <a:gd name="T12" fmla="*/ 0 w 1346"/>
                <a:gd name="T13" fmla="*/ 10 h 2178"/>
                <a:gd name="T14" fmla="*/ 0 w 1346"/>
                <a:gd name="T15" fmla="*/ 10 h 2178"/>
                <a:gd name="T16" fmla="*/ 0 w 1346"/>
                <a:gd name="T17" fmla="*/ 10 h 2178"/>
                <a:gd name="T18" fmla="*/ 3 w 1346"/>
                <a:gd name="T19" fmla="*/ 10 h 2178"/>
                <a:gd name="T20" fmla="*/ 3 w 1346"/>
                <a:gd name="T21" fmla="*/ 10 h 2178"/>
                <a:gd name="T22" fmla="*/ 3 w 1346"/>
                <a:gd name="T23" fmla="*/ 10 h 2178"/>
                <a:gd name="T24" fmla="*/ 3 w 1346"/>
                <a:gd name="T25" fmla="*/ 10 h 2178"/>
                <a:gd name="T26" fmla="*/ 3 w 1346"/>
                <a:gd name="T27" fmla="*/ 10 h 2178"/>
                <a:gd name="T28" fmla="*/ 3 w 1346"/>
                <a:gd name="T29" fmla="*/ 10 h 2178"/>
                <a:gd name="T30" fmla="*/ 4 w 1346"/>
                <a:gd name="T31" fmla="*/ 10 h 2178"/>
                <a:gd name="T32" fmla="*/ 4 w 1346"/>
                <a:gd name="T33" fmla="*/ 9 h 2178"/>
                <a:gd name="T34" fmla="*/ 5 w 1346"/>
                <a:gd name="T35" fmla="*/ 9 h 2178"/>
                <a:gd name="T36" fmla="*/ 5 w 1346"/>
                <a:gd name="T37" fmla="*/ 9 h 2178"/>
                <a:gd name="T38" fmla="*/ 6 w 1346"/>
                <a:gd name="T39" fmla="*/ 9 h 2178"/>
                <a:gd name="T40" fmla="*/ 6 w 1346"/>
                <a:gd name="T41" fmla="*/ 8 h 2178"/>
                <a:gd name="T42" fmla="*/ 6 w 1346"/>
                <a:gd name="T43" fmla="*/ 8 h 2178"/>
                <a:gd name="T44" fmla="*/ 6 w 1346"/>
                <a:gd name="T45" fmla="*/ 8 h 2178"/>
                <a:gd name="T46" fmla="*/ 6 w 1346"/>
                <a:gd name="T47" fmla="*/ 8 h 2178"/>
                <a:gd name="T48" fmla="*/ 6 w 1346"/>
                <a:gd name="T49" fmla="*/ 8 h 2178"/>
                <a:gd name="T50" fmla="*/ 6 w 1346"/>
                <a:gd name="T51" fmla="*/ 1 h 2178"/>
                <a:gd name="T52" fmla="*/ 6 w 1346"/>
                <a:gd name="T53" fmla="*/ 0 h 2178"/>
                <a:gd name="T54" fmla="*/ 6 w 1346"/>
                <a:gd name="T55" fmla="*/ 0 h 2178"/>
                <a:gd name="T56" fmla="*/ 6 w 1346"/>
                <a:gd name="T57" fmla="*/ 0 h 2178"/>
                <a:gd name="T58" fmla="*/ 6 w 1346"/>
                <a:gd name="T59" fmla="*/ 0 h 2178"/>
                <a:gd name="T60" fmla="*/ 3 w 1346"/>
                <a:gd name="T61" fmla="*/ 0 h 2178"/>
                <a:gd name="T62" fmla="*/ 3 w 1346"/>
                <a:gd name="T63" fmla="*/ 0 h 2178"/>
                <a:gd name="T64" fmla="*/ 3 w 1346"/>
                <a:gd name="T65" fmla="*/ 0 h 2178"/>
                <a:gd name="T66" fmla="*/ 3 w 1346"/>
                <a:gd name="T67" fmla="*/ 0 h 2178"/>
                <a:gd name="T68" fmla="*/ 0 w 1346"/>
                <a:gd name="T69" fmla="*/ 1 h 217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346"/>
                <a:gd name="T106" fmla="*/ 0 h 2178"/>
                <a:gd name="T107" fmla="*/ 1346 w 1346"/>
                <a:gd name="T108" fmla="*/ 2178 h 217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346" h="2178">
                  <a:moveTo>
                    <a:pt x="59" y="276"/>
                  </a:moveTo>
                  <a:lnTo>
                    <a:pt x="46" y="283"/>
                  </a:lnTo>
                  <a:lnTo>
                    <a:pt x="36" y="291"/>
                  </a:lnTo>
                  <a:lnTo>
                    <a:pt x="26" y="301"/>
                  </a:lnTo>
                  <a:lnTo>
                    <a:pt x="17" y="312"/>
                  </a:lnTo>
                  <a:lnTo>
                    <a:pt x="10" y="324"/>
                  </a:lnTo>
                  <a:lnTo>
                    <a:pt x="5" y="338"/>
                  </a:lnTo>
                  <a:lnTo>
                    <a:pt x="1" y="351"/>
                  </a:lnTo>
                  <a:lnTo>
                    <a:pt x="0" y="365"/>
                  </a:lnTo>
                  <a:lnTo>
                    <a:pt x="10" y="2038"/>
                  </a:lnTo>
                  <a:lnTo>
                    <a:pt x="11" y="2052"/>
                  </a:lnTo>
                  <a:lnTo>
                    <a:pt x="16" y="2064"/>
                  </a:lnTo>
                  <a:lnTo>
                    <a:pt x="21" y="2076"/>
                  </a:lnTo>
                  <a:lnTo>
                    <a:pt x="29" y="2086"/>
                  </a:lnTo>
                  <a:lnTo>
                    <a:pt x="40" y="2095"/>
                  </a:lnTo>
                  <a:lnTo>
                    <a:pt x="50" y="2103"/>
                  </a:lnTo>
                  <a:lnTo>
                    <a:pt x="62" y="2108"/>
                  </a:lnTo>
                  <a:lnTo>
                    <a:pt x="76" y="2111"/>
                  </a:lnTo>
                  <a:lnTo>
                    <a:pt x="585" y="2176"/>
                  </a:lnTo>
                  <a:lnTo>
                    <a:pt x="598" y="2178"/>
                  </a:lnTo>
                  <a:lnTo>
                    <a:pt x="613" y="2178"/>
                  </a:lnTo>
                  <a:lnTo>
                    <a:pt x="629" y="2176"/>
                  </a:lnTo>
                  <a:lnTo>
                    <a:pt x="645" y="2174"/>
                  </a:lnTo>
                  <a:lnTo>
                    <a:pt x="659" y="2171"/>
                  </a:lnTo>
                  <a:lnTo>
                    <a:pt x="675" y="2166"/>
                  </a:lnTo>
                  <a:lnTo>
                    <a:pt x="689" y="2162"/>
                  </a:lnTo>
                  <a:lnTo>
                    <a:pt x="701" y="2156"/>
                  </a:lnTo>
                  <a:lnTo>
                    <a:pt x="708" y="2153"/>
                  </a:lnTo>
                  <a:lnTo>
                    <a:pt x="726" y="2143"/>
                  </a:lnTo>
                  <a:lnTo>
                    <a:pt x="755" y="2128"/>
                  </a:lnTo>
                  <a:lnTo>
                    <a:pt x="792" y="2108"/>
                  </a:lnTo>
                  <a:lnTo>
                    <a:pt x="836" y="2085"/>
                  </a:lnTo>
                  <a:lnTo>
                    <a:pt x="886" y="2059"/>
                  </a:lnTo>
                  <a:lnTo>
                    <a:pt x="939" y="2031"/>
                  </a:lnTo>
                  <a:lnTo>
                    <a:pt x="995" y="2003"/>
                  </a:lnTo>
                  <a:lnTo>
                    <a:pt x="1049" y="1975"/>
                  </a:lnTo>
                  <a:lnTo>
                    <a:pt x="1102" y="1947"/>
                  </a:lnTo>
                  <a:lnTo>
                    <a:pt x="1151" y="1921"/>
                  </a:lnTo>
                  <a:lnTo>
                    <a:pt x="1195" y="1897"/>
                  </a:lnTo>
                  <a:lnTo>
                    <a:pt x="1233" y="1878"/>
                  </a:lnTo>
                  <a:lnTo>
                    <a:pt x="1262" y="1864"/>
                  </a:lnTo>
                  <a:lnTo>
                    <a:pt x="1280" y="1854"/>
                  </a:lnTo>
                  <a:lnTo>
                    <a:pt x="1287" y="1850"/>
                  </a:lnTo>
                  <a:lnTo>
                    <a:pt x="1298" y="1842"/>
                  </a:lnTo>
                  <a:lnTo>
                    <a:pt x="1309" y="1833"/>
                  </a:lnTo>
                  <a:lnTo>
                    <a:pt x="1319" y="1822"/>
                  </a:lnTo>
                  <a:lnTo>
                    <a:pt x="1328" y="1810"/>
                  </a:lnTo>
                  <a:lnTo>
                    <a:pt x="1334" y="1797"/>
                  </a:lnTo>
                  <a:lnTo>
                    <a:pt x="1339" y="1784"/>
                  </a:lnTo>
                  <a:lnTo>
                    <a:pt x="1342" y="1770"/>
                  </a:lnTo>
                  <a:lnTo>
                    <a:pt x="1343" y="1757"/>
                  </a:lnTo>
                  <a:lnTo>
                    <a:pt x="1346" y="147"/>
                  </a:lnTo>
                  <a:lnTo>
                    <a:pt x="1344" y="133"/>
                  </a:lnTo>
                  <a:lnTo>
                    <a:pt x="1340" y="121"/>
                  </a:lnTo>
                  <a:lnTo>
                    <a:pt x="1334" y="108"/>
                  </a:lnTo>
                  <a:lnTo>
                    <a:pt x="1326" y="98"/>
                  </a:lnTo>
                  <a:lnTo>
                    <a:pt x="1316" y="89"/>
                  </a:lnTo>
                  <a:lnTo>
                    <a:pt x="1306" y="81"/>
                  </a:lnTo>
                  <a:lnTo>
                    <a:pt x="1294" y="76"/>
                  </a:lnTo>
                  <a:lnTo>
                    <a:pt x="1280" y="72"/>
                  </a:lnTo>
                  <a:lnTo>
                    <a:pt x="782" y="3"/>
                  </a:lnTo>
                  <a:lnTo>
                    <a:pt x="769" y="2"/>
                  </a:lnTo>
                  <a:lnTo>
                    <a:pt x="754" y="0"/>
                  </a:lnTo>
                  <a:lnTo>
                    <a:pt x="738" y="2"/>
                  </a:lnTo>
                  <a:lnTo>
                    <a:pt x="722" y="3"/>
                  </a:lnTo>
                  <a:lnTo>
                    <a:pt x="707" y="6"/>
                  </a:lnTo>
                  <a:lnTo>
                    <a:pt x="691" y="9"/>
                  </a:lnTo>
                  <a:lnTo>
                    <a:pt x="677" y="13"/>
                  </a:lnTo>
                  <a:lnTo>
                    <a:pt x="665" y="17"/>
                  </a:lnTo>
                  <a:lnTo>
                    <a:pt x="59" y="2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2" name="Freeform 239"/>
            <p:cNvSpPr>
              <a:spLocks/>
            </p:cNvSpPr>
            <p:nvPr/>
          </p:nvSpPr>
          <p:spPr bwMode="auto">
            <a:xfrm>
              <a:off x="1055" y="3291"/>
              <a:ext cx="222" cy="360"/>
            </a:xfrm>
            <a:custGeom>
              <a:avLst/>
              <a:gdLst>
                <a:gd name="T0" fmla="*/ 0 w 1332"/>
                <a:gd name="T1" fmla="*/ 1 h 2163"/>
                <a:gd name="T2" fmla="*/ 0 w 1332"/>
                <a:gd name="T3" fmla="*/ 1 h 2163"/>
                <a:gd name="T4" fmla="*/ 0 w 1332"/>
                <a:gd name="T5" fmla="*/ 1 h 2163"/>
                <a:gd name="T6" fmla="*/ 0 w 1332"/>
                <a:gd name="T7" fmla="*/ 1 h 2163"/>
                <a:gd name="T8" fmla="*/ 0 w 1332"/>
                <a:gd name="T9" fmla="*/ 1 h 2163"/>
                <a:gd name="T10" fmla="*/ 0 w 1332"/>
                <a:gd name="T11" fmla="*/ 1 h 2163"/>
                <a:gd name="T12" fmla="*/ 0 w 1332"/>
                <a:gd name="T13" fmla="*/ 1 h 2163"/>
                <a:gd name="T14" fmla="*/ 0 w 1332"/>
                <a:gd name="T15" fmla="*/ 1 h 2163"/>
                <a:gd name="T16" fmla="*/ 0 w 1332"/>
                <a:gd name="T17" fmla="*/ 2 h 2163"/>
                <a:gd name="T18" fmla="*/ 0 w 1332"/>
                <a:gd name="T19" fmla="*/ 9 h 2163"/>
                <a:gd name="T20" fmla="*/ 0 w 1332"/>
                <a:gd name="T21" fmla="*/ 9 h 2163"/>
                <a:gd name="T22" fmla="*/ 0 w 1332"/>
                <a:gd name="T23" fmla="*/ 9 h 2163"/>
                <a:gd name="T24" fmla="*/ 0 w 1332"/>
                <a:gd name="T25" fmla="*/ 9 h 2163"/>
                <a:gd name="T26" fmla="*/ 0 w 1332"/>
                <a:gd name="T27" fmla="*/ 9 h 2163"/>
                <a:gd name="T28" fmla="*/ 0 w 1332"/>
                <a:gd name="T29" fmla="*/ 10 h 2163"/>
                <a:gd name="T30" fmla="*/ 0 w 1332"/>
                <a:gd name="T31" fmla="*/ 10 h 2163"/>
                <a:gd name="T32" fmla="*/ 0 w 1332"/>
                <a:gd name="T33" fmla="*/ 10 h 2163"/>
                <a:gd name="T34" fmla="*/ 0 w 1332"/>
                <a:gd name="T35" fmla="*/ 10 h 2163"/>
                <a:gd name="T36" fmla="*/ 3 w 1332"/>
                <a:gd name="T37" fmla="*/ 10 h 2163"/>
                <a:gd name="T38" fmla="*/ 3 w 1332"/>
                <a:gd name="T39" fmla="*/ 10 h 2163"/>
                <a:gd name="T40" fmla="*/ 3 w 1332"/>
                <a:gd name="T41" fmla="*/ 10 h 2163"/>
                <a:gd name="T42" fmla="*/ 3 w 1332"/>
                <a:gd name="T43" fmla="*/ 10 h 2163"/>
                <a:gd name="T44" fmla="*/ 3 w 1332"/>
                <a:gd name="T45" fmla="*/ 10 h 2163"/>
                <a:gd name="T46" fmla="*/ 3 w 1332"/>
                <a:gd name="T47" fmla="*/ 10 h 2163"/>
                <a:gd name="T48" fmla="*/ 3 w 1332"/>
                <a:gd name="T49" fmla="*/ 10 h 2163"/>
                <a:gd name="T50" fmla="*/ 3 w 1332"/>
                <a:gd name="T51" fmla="*/ 10 h 2163"/>
                <a:gd name="T52" fmla="*/ 3 w 1332"/>
                <a:gd name="T53" fmla="*/ 10 h 2163"/>
                <a:gd name="T54" fmla="*/ 6 w 1332"/>
                <a:gd name="T55" fmla="*/ 8 h 2163"/>
                <a:gd name="T56" fmla="*/ 6 w 1332"/>
                <a:gd name="T57" fmla="*/ 8 h 2163"/>
                <a:gd name="T58" fmla="*/ 6 w 1332"/>
                <a:gd name="T59" fmla="*/ 8 h 2163"/>
                <a:gd name="T60" fmla="*/ 6 w 1332"/>
                <a:gd name="T61" fmla="*/ 8 h 2163"/>
                <a:gd name="T62" fmla="*/ 6 w 1332"/>
                <a:gd name="T63" fmla="*/ 8 h 2163"/>
                <a:gd name="T64" fmla="*/ 6 w 1332"/>
                <a:gd name="T65" fmla="*/ 8 h 2163"/>
                <a:gd name="T66" fmla="*/ 6 w 1332"/>
                <a:gd name="T67" fmla="*/ 8 h 2163"/>
                <a:gd name="T68" fmla="*/ 6 w 1332"/>
                <a:gd name="T69" fmla="*/ 8 h 2163"/>
                <a:gd name="T70" fmla="*/ 6 w 1332"/>
                <a:gd name="T71" fmla="*/ 8 h 2163"/>
                <a:gd name="T72" fmla="*/ 6 w 1332"/>
                <a:gd name="T73" fmla="*/ 1 h 2163"/>
                <a:gd name="T74" fmla="*/ 6 w 1332"/>
                <a:gd name="T75" fmla="*/ 0 h 2163"/>
                <a:gd name="T76" fmla="*/ 6 w 1332"/>
                <a:gd name="T77" fmla="*/ 0 h 2163"/>
                <a:gd name="T78" fmla="*/ 6 w 1332"/>
                <a:gd name="T79" fmla="*/ 0 h 2163"/>
                <a:gd name="T80" fmla="*/ 6 w 1332"/>
                <a:gd name="T81" fmla="*/ 0 h 2163"/>
                <a:gd name="T82" fmla="*/ 6 w 1332"/>
                <a:gd name="T83" fmla="*/ 0 h 2163"/>
                <a:gd name="T84" fmla="*/ 6 w 1332"/>
                <a:gd name="T85" fmla="*/ 0 h 2163"/>
                <a:gd name="T86" fmla="*/ 6 w 1332"/>
                <a:gd name="T87" fmla="*/ 0 h 2163"/>
                <a:gd name="T88" fmla="*/ 6 w 1332"/>
                <a:gd name="T89" fmla="*/ 0 h 2163"/>
                <a:gd name="T90" fmla="*/ 4 w 1332"/>
                <a:gd name="T91" fmla="*/ 0 h 2163"/>
                <a:gd name="T92" fmla="*/ 3 w 1332"/>
                <a:gd name="T93" fmla="*/ 0 h 2163"/>
                <a:gd name="T94" fmla="*/ 3 w 1332"/>
                <a:gd name="T95" fmla="*/ 0 h 2163"/>
                <a:gd name="T96" fmla="*/ 3 w 1332"/>
                <a:gd name="T97" fmla="*/ 0 h 2163"/>
                <a:gd name="T98" fmla="*/ 3 w 1332"/>
                <a:gd name="T99" fmla="*/ 0 h 2163"/>
                <a:gd name="T100" fmla="*/ 3 w 1332"/>
                <a:gd name="T101" fmla="*/ 0 h 2163"/>
                <a:gd name="T102" fmla="*/ 3 w 1332"/>
                <a:gd name="T103" fmla="*/ 0 h 2163"/>
                <a:gd name="T104" fmla="*/ 3 w 1332"/>
                <a:gd name="T105" fmla="*/ 0 h 2163"/>
                <a:gd name="T106" fmla="*/ 3 w 1332"/>
                <a:gd name="T107" fmla="*/ 0 h 2163"/>
                <a:gd name="T108" fmla="*/ 0 w 1332"/>
                <a:gd name="T109" fmla="*/ 1 h 2163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332"/>
                <a:gd name="T166" fmla="*/ 0 h 2163"/>
                <a:gd name="T167" fmla="*/ 1332 w 1332"/>
                <a:gd name="T168" fmla="*/ 2163 h 2163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332" h="2163">
                  <a:moveTo>
                    <a:pt x="55" y="274"/>
                  </a:moveTo>
                  <a:lnTo>
                    <a:pt x="44" y="279"/>
                  </a:lnTo>
                  <a:lnTo>
                    <a:pt x="34" y="288"/>
                  </a:lnTo>
                  <a:lnTo>
                    <a:pt x="25" y="297"/>
                  </a:lnTo>
                  <a:lnTo>
                    <a:pt x="16" y="307"/>
                  </a:lnTo>
                  <a:lnTo>
                    <a:pt x="9" y="320"/>
                  </a:lnTo>
                  <a:lnTo>
                    <a:pt x="4" y="331"/>
                  </a:lnTo>
                  <a:lnTo>
                    <a:pt x="1" y="343"/>
                  </a:lnTo>
                  <a:lnTo>
                    <a:pt x="0" y="356"/>
                  </a:lnTo>
                  <a:lnTo>
                    <a:pt x="10" y="2030"/>
                  </a:lnTo>
                  <a:lnTo>
                    <a:pt x="11" y="2042"/>
                  </a:lnTo>
                  <a:lnTo>
                    <a:pt x="14" y="2054"/>
                  </a:lnTo>
                  <a:lnTo>
                    <a:pt x="20" y="2065"/>
                  </a:lnTo>
                  <a:lnTo>
                    <a:pt x="28" y="2074"/>
                  </a:lnTo>
                  <a:lnTo>
                    <a:pt x="36" y="2083"/>
                  </a:lnTo>
                  <a:lnTo>
                    <a:pt x="46" y="2090"/>
                  </a:lnTo>
                  <a:lnTo>
                    <a:pt x="57" y="2094"/>
                  </a:lnTo>
                  <a:lnTo>
                    <a:pt x="69" y="2096"/>
                  </a:lnTo>
                  <a:lnTo>
                    <a:pt x="579" y="2162"/>
                  </a:lnTo>
                  <a:lnTo>
                    <a:pt x="592" y="2163"/>
                  </a:lnTo>
                  <a:lnTo>
                    <a:pt x="606" y="2163"/>
                  </a:lnTo>
                  <a:lnTo>
                    <a:pt x="621" y="2162"/>
                  </a:lnTo>
                  <a:lnTo>
                    <a:pt x="636" y="2159"/>
                  </a:lnTo>
                  <a:lnTo>
                    <a:pt x="651" y="2156"/>
                  </a:lnTo>
                  <a:lnTo>
                    <a:pt x="666" y="2152"/>
                  </a:lnTo>
                  <a:lnTo>
                    <a:pt x="679" y="2147"/>
                  </a:lnTo>
                  <a:lnTo>
                    <a:pt x="691" y="2141"/>
                  </a:lnTo>
                  <a:lnTo>
                    <a:pt x="1277" y="1835"/>
                  </a:lnTo>
                  <a:lnTo>
                    <a:pt x="1287" y="1829"/>
                  </a:lnTo>
                  <a:lnTo>
                    <a:pt x="1297" y="1821"/>
                  </a:lnTo>
                  <a:lnTo>
                    <a:pt x="1306" y="1811"/>
                  </a:lnTo>
                  <a:lnTo>
                    <a:pt x="1314" y="1798"/>
                  </a:lnTo>
                  <a:lnTo>
                    <a:pt x="1321" y="1787"/>
                  </a:lnTo>
                  <a:lnTo>
                    <a:pt x="1325" y="1774"/>
                  </a:lnTo>
                  <a:lnTo>
                    <a:pt x="1328" y="1761"/>
                  </a:lnTo>
                  <a:lnTo>
                    <a:pt x="1330" y="1749"/>
                  </a:lnTo>
                  <a:lnTo>
                    <a:pt x="1332" y="139"/>
                  </a:lnTo>
                  <a:lnTo>
                    <a:pt x="1331" y="126"/>
                  </a:lnTo>
                  <a:lnTo>
                    <a:pt x="1327" y="115"/>
                  </a:lnTo>
                  <a:lnTo>
                    <a:pt x="1322" y="104"/>
                  </a:lnTo>
                  <a:lnTo>
                    <a:pt x="1314" y="95"/>
                  </a:lnTo>
                  <a:lnTo>
                    <a:pt x="1306" y="86"/>
                  </a:lnTo>
                  <a:lnTo>
                    <a:pt x="1296" y="79"/>
                  </a:lnTo>
                  <a:lnTo>
                    <a:pt x="1284" y="75"/>
                  </a:lnTo>
                  <a:lnTo>
                    <a:pt x="1272" y="71"/>
                  </a:lnTo>
                  <a:lnTo>
                    <a:pt x="774" y="1"/>
                  </a:lnTo>
                  <a:lnTo>
                    <a:pt x="761" y="0"/>
                  </a:lnTo>
                  <a:lnTo>
                    <a:pt x="747" y="0"/>
                  </a:lnTo>
                  <a:lnTo>
                    <a:pt x="731" y="0"/>
                  </a:lnTo>
                  <a:lnTo>
                    <a:pt x="717" y="3"/>
                  </a:lnTo>
                  <a:lnTo>
                    <a:pt x="701" y="5"/>
                  </a:lnTo>
                  <a:lnTo>
                    <a:pt x="686" y="8"/>
                  </a:lnTo>
                  <a:lnTo>
                    <a:pt x="673" y="12"/>
                  </a:lnTo>
                  <a:lnTo>
                    <a:pt x="660" y="16"/>
                  </a:lnTo>
                  <a:lnTo>
                    <a:pt x="55" y="27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3" name="Freeform 240"/>
            <p:cNvSpPr>
              <a:spLocks/>
            </p:cNvSpPr>
            <p:nvPr/>
          </p:nvSpPr>
          <p:spPr bwMode="auto">
            <a:xfrm>
              <a:off x="1163" y="3311"/>
              <a:ext cx="111" cy="334"/>
            </a:xfrm>
            <a:custGeom>
              <a:avLst/>
              <a:gdLst>
                <a:gd name="T0" fmla="*/ 3 w 662"/>
                <a:gd name="T1" fmla="*/ 7 h 2007"/>
                <a:gd name="T2" fmla="*/ 3 w 662"/>
                <a:gd name="T3" fmla="*/ 7 h 2007"/>
                <a:gd name="T4" fmla="*/ 3 w 662"/>
                <a:gd name="T5" fmla="*/ 8 h 2007"/>
                <a:gd name="T6" fmla="*/ 3 w 662"/>
                <a:gd name="T7" fmla="*/ 8 h 2007"/>
                <a:gd name="T8" fmla="*/ 3 w 662"/>
                <a:gd name="T9" fmla="*/ 8 h 2007"/>
                <a:gd name="T10" fmla="*/ 3 w 662"/>
                <a:gd name="T11" fmla="*/ 8 h 2007"/>
                <a:gd name="T12" fmla="*/ 3 w 662"/>
                <a:gd name="T13" fmla="*/ 8 h 2007"/>
                <a:gd name="T14" fmla="*/ 3 w 662"/>
                <a:gd name="T15" fmla="*/ 8 h 2007"/>
                <a:gd name="T16" fmla="*/ 3 w 662"/>
                <a:gd name="T17" fmla="*/ 8 h 2007"/>
                <a:gd name="T18" fmla="*/ 0 w 662"/>
                <a:gd name="T19" fmla="*/ 9 h 2007"/>
                <a:gd name="T20" fmla="*/ 0 w 662"/>
                <a:gd name="T21" fmla="*/ 9 h 2007"/>
                <a:gd name="T22" fmla="*/ 0 w 662"/>
                <a:gd name="T23" fmla="*/ 9 h 2007"/>
                <a:gd name="T24" fmla="*/ 0 w 662"/>
                <a:gd name="T25" fmla="*/ 9 h 2007"/>
                <a:gd name="T26" fmla="*/ 0 w 662"/>
                <a:gd name="T27" fmla="*/ 9 h 2007"/>
                <a:gd name="T28" fmla="*/ 0 w 662"/>
                <a:gd name="T29" fmla="*/ 9 h 2007"/>
                <a:gd name="T30" fmla="*/ 0 w 662"/>
                <a:gd name="T31" fmla="*/ 9 h 2007"/>
                <a:gd name="T32" fmla="*/ 0 w 662"/>
                <a:gd name="T33" fmla="*/ 9 h 2007"/>
                <a:gd name="T34" fmla="*/ 0 w 662"/>
                <a:gd name="T35" fmla="*/ 9 h 2007"/>
                <a:gd name="T36" fmla="*/ 0 w 662"/>
                <a:gd name="T37" fmla="*/ 1 h 2007"/>
                <a:gd name="T38" fmla="*/ 0 w 662"/>
                <a:gd name="T39" fmla="*/ 1 h 2007"/>
                <a:gd name="T40" fmla="*/ 0 w 662"/>
                <a:gd name="T41" fmla="*/ 1 h 2007"/>
                <a:gd name="T42" fmla="*/ 0 w 662"/>
                <a:gd name="T43" fmla="*/ 1 h 2007"/>
                <a:gd name="T44" fmla="*/ 0 w 662"/>
                <a:gd name="T45" fmla="*/ 1 h 2007"/>
                <a:gd name="T46" fmla="*/ 0 w 662"/>
                <a:gd name="T47" fmla="*/ 1 h 2007"/>
                <a:gd name="T48" fmla="*/ 0 w 662"/>
                <a:gd name="T49" fmla="*/ 1 h 2007"/>
                <a:gd name="T50" fmla="*/ 0 w 662"/>
                <a:gd name="T51" fmla="*/ 1 h 2007"/>
                <a:gd name="T52" fmla="*/ 0 w 662"/>
                <a:gd name="T53" fmla="*/ 1 h 2007"/>
                <a:gd name="T54" fmla="*/ 0 w 662"/>
                <a:gd name="T55" fmla="*/ 1 h 2007"/>
                <a:gd name="T56" fmla="*/ 0 w 662"/>
                <a:gd name="T57" fmla="*/ 1 h 2007"/>
                <a:gd name="T58" fmla="*/ 1 w 662"/>
                <a:gd name="T59" fmla="*/ 1 h 2007"/>
                <a:gd name="T60" fmla="*/ 1 w 662"/>
                <a:gd name="T61" fmla="*/ 1 h 2007"/>
                <a:gd name="T62" fmla="*/ 1 w 662"/>
                <a:gd name="T63" fmla="*/ 1 h 2007"/>
                <a:gd name="T64" fmla="*/ 1 w 662"/>
                <a:gd name="T65" fmla="*/ 1 h 2007"/>
                <a:gd name="T66" fmla="*/ 1 w 662"/>
                <a:gd name="T67" fmla="*/ 1 h 2007"/>
                <a:gd name="T68" fmla="*/ 2 w 662"/>
                <a:gd name="T69" fmla="*/ 1 h 2007"/>
                <a:gd name="T70" fmla="*/ 2 w 662"/>
                <a:gd name="T71" fmla="*/ 0 h 2007"/>
                <a:gd name="T72" fmla="*/ 2 w 662"/>
                <a:gd name="T73" fmla="*/ 0 h 2007"/>
                <a:gd name="T74" fmla="*/ 2 w 662"/>
                <a:gd name="T75" fmla="*/ 0 h 2007"/>
                <a:gd name="T76" fmla="*/ 3 w 662"/>
                <a:gd name="T77" fmla="*/ 0 h 2007"/>
                <a:gd name="T78" fmla="*/ 3 w 662"/>
                <a:gd name="T79" fmla="*/ 0 h 2007"/>
                <a:gd name="T80" fmla="*/ 3 w 662"/>
                <a:gd name="T81" fmla="*/ 0 h 2007"/>
                <a:gd name="T82" fmla="*/ 3 w 662"/>
                <a:gd name="T83" fmla="*/ 0 h 2007"/>
                <a:gd name="T84" fmla="*/ 3 w 662"/>
                <a:gd name="T85" fmla="*/ 0 h 2007"/>
                <a:gd name="T86" fmla="*/ 3 w 662"/>
                <a:gd name="T87" fmla="*/ 0 h 2007"/>
                <a:gd name="T88" fmla="*/ 3 w 662"/>
                <a:gd name="T89" fmla="*/ 0 h 2007"/>
                <a:gd name="T90" fmla="*/ 3 w 662"/>
                <a:gd name="T91" fmla="*/ 0 h 2007"/>
                <a:gd name="T92" fmla="*/ 3 w 662"/>
                <a:gd name="T93" fmla="*/ 0 h 2007"/>
                <a:gd name="T94" fmla="*/ 3 w 662"/>
                <a:gd name="T95" fmla="*/ 0 h 2007"/>
                <a:gd name="T96" fmla="*/ 3 w 662"/>
                <a:gd name="T97" fmla="*/ 0 h 2007"/>
                <a:gd name="T98" fmla="*/ 3 w 662"/>
                <a:gd name="T99" fmla="*/ 0 h 2007"/>
                <a:gd name="T100" fmla="*/ 3 w 662"/>
                <a:gd name="T101" fmla="*/ 0 h 2007"/>
                <a:gd name="T102" fmla="*/ 3 w 662"/>
                <a:gd name="T103" fmla="*/ 7 h 200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662"/>
                <a:gd name="T157" fmla="*/ 0 h 2007"/>
                <a:gd name="T158" fmla="*/ 662 w 662"/>
                <a:gd name="T159" fmla="*/ 2007 h 200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662" h="2007">
                  <a:moveTo>
                    <a:pt x="661" y="1629"/>
                  </a:moveTo>
                  <a:lnTo>
                    <a:pt x="660" y="1639"/>
                  </a:lnTo>
                  <a:lnTo>
                    <a:pt x="658" y="1648"/>
                  </a:lnTo>
                  <a:lnTo>
                    <a:pt x="653" y="1658"/>
                  </a:lnTo>
                  <a:lnTo>
                    <a:pt x="649" y="1668"/>
                  </a:lnTo>
                  <a:lnTo>
                    <a:pt x="642" y="1677"/>
                  </a:lnTo>
                  <a:lnTo>
                    <a:pt x="635" y="1685"/>
                  </a:lnTo>
                  <a:lnTo>
                    <a:pt x="627" y="1692"/>
                  </a:lnTo>
                  <a:lnTo>
                    <a:pt x="619" y="1697"/>
                  </a:lnTo>
                  <a:lnTo>
                    <a:pt x="34" y="2003"/>
                  </a:lnTo>
                  <a:lnTo>
                    <a:pt x="28" y="2006"/>
                  </a:lnTo>
                  <a:lnTo>
                    <a:pt x="23" y="2007"/>
                  </a:lnTo>
                  <a:lnTo>
                    <a:pt x="20" y="2007"/>
                  </a:lnTo>
                  <a:lnTo>
                    <a:pt x="17" y="2006"/>
                  </a:lnTo>
                  <a:lnTo>
                    <a:pt x="14" y="2003"/>
                  </a:lnTo>
                  <a:lnTo>
                    <a:pt x="12" y="2000"/>
                  </a:lnTo>
                  <a:lnTo>
                    <a:pt x="11" y="1996"/>
                  </a:lnTo>
                  <a:lnTo>
                    <a:pt x="11" y="1990"/>
                  </a:lnTo>
                  <a:lnTo>
                    <a:pt x="0" y="324"/>
                  </a:lnTo>
                  <a:lnTo>
                    <a:pt x="0" y="315"/>
                  </a:lnTo>
                  <a:lnTo>
                    <a:pt x="3" y="304"/>
                  </a:lnTo>
                  <a:lnTo>
                    <a:pt x="7" y="295"/>
                  </a:lnTo>
                  <a:lnTo>
                    <a:pt x="12" y="286"/>
                  </a:lnTo>
                  <a:lnTo>
                    <a:pt x="18" y="277"/>
                  </a:lnTo>
                  <a:lnTo>
                    <a:pt x="25" y="271"/>
                  </a:lnTo>
                  <a:lnTo>
                    <a:pt x="32" y="264"/>
                  </a:lnTo>
                  <a:lnTo>
                    <a:pt x="40" y="259"/>
                  </a:lnTo>
                  <a:lnTo>
                    <a:pt x="47" y="256"/>
                  </a:lnTo>
                  <a:lnTo>
                    <a:pt x="66" y="248"/>
                  </a:lnTo>
                  <a:lnTo>
                    <a:pt x="96" y="236"/>
                  </a:lnTo>
                  <a:lnTo>
                    <a:pt x="134" y="219"/>
                  </a:lnTo>
                  <a:lnTo>
                    <a:pt x="179" y="200"/>
                  </a:lnTo>
                  <a:lnTo>
                    <a:pt x="229" y="178"/>
                  </a:lnTo>
                  <a:lnTo>
                    <a:pt x="283" y="155"/>
                  </a:lnTo>
                  <a:lnTo>
                    <a:pt x="340" y="131"/>
                  </a:lnTo>
                  <a:lnTo>
                    <a:pt x="395" y="108"/>
                  </a:lnTo>
                  <a:lnTo>
                    <a:pt x="449" y="84"/>
                  </a:lnTo>
                  <a:lnTo>
                    <a:pt x="499" y="63"/>
                  </a:lnTo>
                  <a:lnTo>
                    <a:pt x="544" y="43"/>
                  </a:lnTo>
                  <a:lnTo>
                    <a:pt x="582" y="27"/>
                  </a:lnTo>
                  <a:lnTo>
                    <a:pt x="612" y="14"/>
                  </a:lnTo>
                  <a:lnTo>
                    <a:pt x="631" y="6"/>
                  </a:lnTo>
                  <a:lnTo>
                    <a:pt x="638" y="3"/>
                  </a:lnTo>
                  <a:lnTo>
                    <a:pt x="643" y="1"/>
                  </a:lnTo>
                  <a:lnTo>
                    <a:pt x="649" y="0"/>
                  </a:lnTo>
                  <a:lnTo>
                    <a:pt x="652" y="0"/>
                  </a:lnTo>
                  <a:lnTo>
                    <a:pt x="656" y="2"/>
                  </a:lnTo>
                  <a:lnTo>
                    <a:pt x="659" y="4"/>
                  </a:lnTo>
                  <a:lnTo>
                    <a:pt x="661" y="9"/>
                  </a:lnTo>
                  <a:lnTo>
                    <a:pt x="662" y="13"/>
                  </a:lnTo>
                  <a:lnTo>
                    <a:pt x="662" y="19"/>
                  </a:lnTo>
                  <a:lnTo>
                    <a:pt x="661" y="1629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4" name="Freeform 241"/>
            <p:cNvSpPr>
              <a:spLocks/>
            </p:cNvSpPr>
            <p:nvPr/>
          </p:nvSpPr>
          <p:spPr bwMode="auto">
            <a:xfrm>
              <a:off x="1068" y="3294"/>
              <a:ext cx="196" cy="56"/>
            </a:xfrm>
            <a:custGeom>
              <a:avLst/>
              <a:gdLst>
                <a:gd name="T0" fmla="*/ 3 w 1178"/>
                <a:gd name="T1" fmla="*/ 0 h 336"/>
                <a:gd name="T2" fmla="*/ 2 w 1178"/>
                <a:gd name="T3" fmla="*/ 0 h 336"/>
                <a:gd name="T4" fmla="*/ 2 w 1178"/>
                <a:gd name="T5" fmla="*/ 0 h 336"/>
                <a:gd name="T6" fmla="*/ 2 w 1178"/>
                <a:gd name="T7" fmla="*/ 0 h 336"/>
                <a:gd name="T8" fmla="*/ 1 w 1178"/>
                <a:gd name="T9" fmla="*/ 1 h 336"/>
                <a:gd name="T10" fmla="*/ 1 w 1178"/>
                <a:gd name="T11" fmla="*/ 1 h 336"/>
                <a:gd name="T12" fmla="*/ 0 w 1178"/>
                <a:gd name="T13" fmla="*/ 1 h 336"/>
                <a:gd name="T14" fmla="*/ 0 w 1178"/>
                <a:gd name="T15" fmla="*/ 1 h 336"/>
                <a:gd name="T16" fmla="*/ 0 w 1178"/>
                <a:gd name="T17" fmla="*/ 1 h 336"/>
                <a:gd name="T18" fmla="*/ 0 w 1178"/>
                <a:gd name="T19" fmla="*/ 1 h 336"/>
                <a:gd name="T20" fmla="*/ 0 w 1178"/>
                <a:gd name="T21" fmla="*/ 1 h 336"/>
                <a:gd name="T22" fmla="*/ 1 w 1178"/>
                <a:gd name="T23" fmla="*/ 1 h 336"/>
                <a:gd name="T24" fmla="*/ 1 w 1178"/>
                <a:gd name="T25" fmla="*/ 1 h 336"/>
                <a:gd name="T26" fmla="*/ 2 w 1178"/>
                <a:gd name="T27" fmla="*/ 2 h 336"/>
                <a:gd name="T28" fmla="*/ 2 w 1178"/>
                <a:gd name="T29" fmla="*/ 2 h 336"/>
                <a:gd name="T30" fmla="*/ 2 w 1178"/>
                <a:gd name="T31" fmla="*/ 2 h 336"/>
                <a:gd name="T32" fmla="*/ 2 w 1178"/>
                <a:gd name="T33" fmla="*/ 2 h 336"/>
                <a:gd name="T34" fmla="*/ 2 w 1178"/>
                <a:gd name="T35" fmla="*/ 2 h 336"/>
                <a:gd name="T36" fmla="*/ 2 w 1178"/>
                <a:gd name="T37" fmla="*/ 2 h 336"/>
                <a:gd name="T38" fmla="*/ 3 w 1178"/>
                <a:gd name="T39" fmla="*/ 2 h 336"/>
                <a:gd name="T40" fmla="*/ 3 w 1178"/>
                <a:gd name="T41" fmla="*/ 2 h 336"/>
                <a:gd name="T42" fmla="*/ 3 w 1178"/>
                <a:gd name="T43" fmla="*/ 1 h 336"/>
                <a:gd name="T44" fmla="*/ 3 w 1178"/>
                <a:gd name="T45" fmla="*/ 1 h 336"/>
                <a:gd name="T46" fmla="*/ 4 w 1178"/>
                <a:gd name="T47" fmla="*/ 1 h 336"/>
                <a:gd name="T48" fmla="*/ 4 w 1178"/>
                <a:gd name="T49" fmla="*/ 1 h 336"/>
                <a:gd name="T50" fmla="*/ 5 w 1178"/>
                <a:gd name="T51" fmla="*/ 1 h 336"/>
                <a:gd name="T52" fmla="*/ 5 w 1178"/>
                <a:gd name="T53" fmla="*/ 0 h 336"/>
                <a:gd name="T54" fmla="*/ 5 w 1178"/>
                <a:gd name="T55" fmla="*/ 0 h 336"/>
                <a:gd name="T56" fmla="*/ 3 w 1178"/>
                <a:gd name="T57" fmla="*/ 0 h 336"/>
                <a:gd name="T58" fmla="*/ 3 w 1178"/>
                <a:gd name="T59" fmla="*/ 0 h 336"/>
                <a:gd name="T60" fmla="*/ 3 w 1178"/>
                <a:gd name="T61" fmla="*/ 0 h 336"/>
                <a:gd name="T62" fmla="*/ 3 w 1178"/>
                <a:gd name="T63" fmla="*/ 0 h 336"/>
                <a:gd name="T64" fmla="*/ 3 w 1178"/>
                <a:gd name="T65" fmla="*/ 0 h 3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178"/>
                <a:gd name="T100" fmla="*/ 0 h 336"/>
                <a:gd name="T101" fmla="*/ 1178 w 1178"/>
                <a:gd name="T102" fmla="*/ 336 h 3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178" h="336">
                  <a:moveTo>
                    <a:pt x="591" y="14"/>
                  </a:moveTo>
                  <a:lnTo>
                    <a:pt x="584" y="16"/>
                  </a:lnTo>
                  <a:lnTo>
                    <a:pt x="566" y="24"/>
                  </a:lnTo>
                  <a:lnTo>
                    <a:pt x="539" y="37"/>
                  </a:lnTo>
                  <a:lnTo>
                    <a:pt x="503" y="52"/>
                  </a:lnTo>
                  <a:lnTo>
                    <a:pt x="459" y="70"/>
                  </a:lnTo>
                  <a:lnTo>
                    <a:pt x="412" y="91"/>
                  </a:lnTo>
                  <a:lnTo>
                    <a:pt x="360" y="113"/>
                  </a:lnTo>
                  <a:lnTo>
                    <a:pt x="305" y="136"/>
                  </a:lnTo>
                  <a:lnTo>
                    <a:pt x="251" y="159"/>
                  </a:lnTo>
                  <a:lnTo>
                    <a:pt x="198" y="182"/>
                  </a:lnTo>
                  <a:lnTo>
                    <a:pt x="149" y="203"/>
                  </a:lnTo>
                  <a:lnTo>
                    <a:pt x="103" y="222"/>
                  </a:lnTo>
                  <a:lnTo>
                    <a:pt x="64" y="239"/>
                  </a:lnTo>
                  <a:lnTo>
                    <a:pt x="32" y="253"/>
                  </a:lnTo>
                  <a:lnTo>
                    <a:pt x="11" y="262"/>
                  </a:lnTo>
                  <a:lnTo>
                    <a:pt x="0" y="266"/>
                  </a:lnTo>
                  <a:lnTo>
                    <a:pt x="10" y="267"/>
                  </a:lnTo>
                  <a:lnTo>
                    <a:pt x="29" y="271"/>
                  </a:lnTo>
                  <a:lnTo>
                    <a:pt x="56" y="274"/>
                  </a:lnTo>
                  <a:lnTo>
                    <a:pt x="89" y="279"/>
                  </a:lnTo>
                  <a:lnTo>
                    <a:pt x="127" y="284"/>
                  </a:lnTo>
                  <a:lnTo>
                    <a:pt x="169" y="290"/>
                  </a:lnTo>
                  <a:lnTo>
                    <a:pt x="213" y="295"/>
                  </a:lnTo>
                  <a:lnTo>
                    <a:pt x="257" y="302"/>
                  </a:lnTo>
                  <a:lnTo>
                    <a:pt x="302" y="308"/>
                  </a:lnTo>
                  <a:lnTo>
                    <a:pt x="345" y="315"/>
                  </a:lnTo>
                  <a:lnTo>
                    <a:pt x="384" y="320"/>
                  </a:lnTo>
                  <a:lnTo>
                    <a:pt x="419" y="325"/>
                  </a:lnTo>
                  <a:lnTo>
                    <a:pt x="450" y="329"/>
                  </a:lnTo>
                  <a:lnTo>
                    <a:pt x="473" y="333"/>
                  </a:lnTo>
                  <a:lnTo>
                    <a:pt x="487" y="334"/>
                  </a:lnTo>
                  <a:lnTo>
                    <a:pt x="493" y="335"/>
                  </a:lnTo>
                  <a:lnTo>
                    <a:pt x="504" y="336"/>
                  </a:lnTo>
                  <a:lnTo>
                    <a:pt x="517" y="336"/>
                  </a:lnTo>
                  <a:lnTo>
                    <a:pt x="530" y="335"/>
                  </a:lnTo>
                  <a:lnTo>
                    <a:pt x="545" y="334"/>
                  </a:lnTo>
                  <a:lnTo>
                    <a:pt x="558" y="331"/>
                  </a:lnTo>
                  <a:lnTo>
                    <a:pt x="572" y="329"/>
                  </a:lnTo>
                  <a:lnTo>
                    <a:pt x="584" y="326"/>
                  </a:lnTo>
                  <a:lnTo>
                    <a:pt x="596" y="321"/>
                  </a:lnTo>
                  <a:lnTo>
                    <a:pt x="601" y="319"/>
                  </a:lnTo>
                  <a:lnTo>
                    <a:pt x="617" y="312"/>
                  </a:lnTo>
                  <a:lnTo>
                    <a:pt x="642" y="301"/>
                  </a:lnTo>
                  <a:lnTo>
                    <a:pt x="675" y="288"/>
                  </a:lnTo>
                  <a:lnTo>
                    <a:pt x="713" y="271"/>
                  </a:lnTo>
                  <a:lnTo>
                    <a:pt x="757" y="252"/>
                  </a:lnTo>
                  <a:lnTo>
                    <a:pt x="804" y="231"/>
                  </a:lnTo>
                  <a:lnTo>
                    <a:pt x="854" y="209"/>
                  </a:lnTo>
                  <a:lnTo>
                    <a:pt x="905" y="187"/>
                  </a:lnTo>
                  <a:lnTo>
                    <a:pt x="955" y="165"/>
                  </a:lnTo>
                  <a:lnTo>
                    <a:pt x="1004" y="145"/>
                  </a:lnTo>
                  <a:lnTo>
                    <a:pt x="1049" y="124"/>
                  </a:lnTo>
                  <a:lnTo>
                    <a:pt x="1091" y="106"/>
                  </a:lnTo>
                  <a:lnTo>
                    <a:pt x="1127" y="91"/>
                  </a:lnTo>
                  <a:lnTo>
                    <a:pt x="1157" y="78"/>
                  </a:lnTo>
                  <a:lnTo>
                    <a:pt x="1178" y="69"/>
                  </a:lnTo>
                  <a:lnTo>
                    <a:pt x="694" y="1"/>
                  </a:lnTo>
                  <a:lnTo>
                    <a:pt x="682" y="0"/>
                  </a:lnTo>
                  <a:lnTo>
                    <a:pt x="670" y="0"/>
                  </a:lnTo>
                  <a:lnTo>
                    <a:pt x="657" y="0"/>
                  </a:lnTo>
                  <a:lnTo>
                    <a:pt x="642" y="2"/>
                  </a:lnTo>
                  <a:lnTo>
                    <a:pt x="628" y="4"/>
                  </a:lnTo>
                  <a:lnTo>
                    <a:pt x="615" y="6"/>
                  </a:lnTo>
                  <a:lnTo>
                    <a:pt x="602" y="10"/>
                  </a:lnTo>
                  <a:lnTo>
                    <a:pt x="591" y="1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5" name="Freeform 242"/>
            <p:cNvSpPr>
              <a:spLocks/>
            </p:cNvSpPr>
            <p:nvPr/>
          </p:nvSpPr>
          <p:spPr bwMode="auto">
            <a:xfrm>
              <a:off x="1059" y="3345"/>
              <a:ext cx="99" cy="303"/>
            </a:xfrm>
            <a:custGeom>
              <a:avLst/>
              <a:gdLst>
                <a:gd name="T0" fmla="*/ 0 w 596"/>
                <a:gd name="T1" fmla="*/ 0 h 1814"/>
                <a:gd name="T2" fmla="*/ 0 w 596"/>
                <a:gd name="T3" fmla="*/ 0 h 1814"/>
                <a:gd name="T4" fmla="*/ 0 w 596"/>
                <a:gd name="T5" fmla="*/ 0 h 1814"/>
                <a:gd name="T6" fmla="*/ 0 w 596"/>
                <a:gd name="T7" fmla="*/ 0 h 1814"/>
                <a:gd name="T8" fmla="*/ 0 w 596"/>
                <a:gd name="T9" fmla="*/ 0 h 1814"/>
                <a:gd name="T10" fmla="*/ 0 w 596"/>
                <a:gd name="T11" fmla="*/ 0 h 1814"/>
                <a:gd name="T12" fmla="*/ 0 w 596"/>
                <a:gd name="T13" fmla="*/ 0 h 1814"/>
                <a:gd name="T14" fmla="*/ 0 w 596"/>
                <a:gd name="T15" fmla="*/ 0 h 1814"/>
                <a:gd name="T16" fmla="*/ 0 w 596"/>
                <a:gd name="T17" fmla="*/ 0 h 1814"/>
                <a:gd name="T18" fmla="*/ 2 w 596"/>
                <a:gd name="T19" fmla="*/ 0 h 1814"/>
                <a:gd name="T20" fmla="*/ 2 w 596"/>
                <a:gd name="T21" fmla="*/ 0 h 1814"/>
                <a:gd name="T22" fmla="*/ 2 w 596"/>
                <a:gd name="T23" fmla="*/ 0 h 1814"/>
                <a:gd name="T24" fmla="*/ 3 w 596"/>
                <a:gd name="T25" fmla="*/ 0 h 1814"/>
                <a:gd name="T26" fmla="*/ 3 w 596"/>
                <a:gd name="T27" fmla="*/ 0 h 1814"/>
                <a:gd name="T28" fmla="*/ 3 w 596"/>
                <a:gd name="T29" fmla="*/ 1 h 1814"/>
                <a:gd name="T30" fmla="*/ 3 w 596"/>
                <a:gd name="T31" fmla="*/ 1 h 1814"/>
                <a:gd name="T32" fmla="*/ 3 w 596"/>
                <a:gd name="T33" fmla="*/ 1 h 1814"/>
                <a:gd name="T34" fmla="*/ 3 w 596"/>
                <a:gd name="T35" fmla="*/ 1 h 1814"/>
                <a:gd name="T36" fmla="*/ 3 w 596"/>
                <a:gd name="T37" fmla="*/ 8 h 1814"/>
                <a:gd name="T38" fmla="*/ 3 w 596"/>
                <a:gd name="T39" fmla="*/ 8 h 1814"/>
                <a:gd name="T40" fmla="*/ 3 w 596"/>
                <a:gd name="T41" fmla="*/ 8 h 1814"/>
                <a:gd name="T42" fmla="*/ 3 w 596"/>
                <a:gd name="T43" fmla="*/ 8 h 1814"/>
                <a:gd name="T44" fmla="*/ 3 w 596"/>
                <a:gd name="T45" fmla="*/ 8 h 1814"/>
                <a:gd name="T46" fmla="*/ 3 w 596"/>
                <a:gd name="T47" fmla="*/ 8 h 1814"/>
                <a:gd name="T48" fmla="*/ 3 w 596"/>
                <a:gd name="T49" fmla="*/ 9 h 1814"/>
                <a:gd name="T50" fmla="*/ 3 w 596"/>
                <a:gd name="T51" fmla="*/ 9 h 1814"/>
                <a:gd name="T52" fmla="*/ 2 w 596"/>
                <a:gd name="T53" fmla="*/ 9 h 1814"/>
                <a:gd name="T54" fmla="*/ 0 w 596"/>
                <a:gd name="T55" fmla="*/ 8 h 1814"/>
                <a:gd name="T56" fmla="*/ 0 w 596"/>
                <a:gd name="T57" fmla="*/ 8 h 1814"/>
                <a:gd name="T58" fmla="*/ 0 w 596"/>
                <a:gd name="T59" fmla="*/ 8 h 1814"/>
                <a:gd name="T60" fmla="*/ 0 w 596"/>
                <a:gd name="T61" fmla="*/ 8 h 1814"/>
                <a:gd name="T62" fmla="*/ 0 w 596"/>
                <a:gd name="T63" fmla="*/ 8 h 1814"/>
                <a:gd name="T64" fmla="*/ 0 w 596"/>
                <a:gd name="T65" fmla="*/ 8 h 1814"/>
                <a:gd name="T66" fmla="*/ 0 w 596"/>
                <a:gd name="T67" fmla="*/ 8 h 1814"/>
                <a:gd name="T68" fmla="*/ 0 w 596"/>
                <a:gd name="T69" fmla="*/ 8 h 1814"/>
                <a:gd name="T70" fmla="*/ 0 w 596"/>
                <a:gd name="T71" fmla="*/ 8 h 1814"/>
                <a:gd name="T72" fmla="*/ 0 w 596"/>
                <a:gd name="T73" fmla="*/ 0 h 181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596"/>
                <a:gd name="T112" fmla="*/ 0 h 1814"/>
                <a:gd name="T113" fmla="*/ 596 w 596"/>
                <a:gd name="T114" fmla="*/ 1814 h 181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596" h="1814">
                  <a:moveTo>
                    <a:pt x="0" y="29"/>
                  </a:moveTo>
                  <a:lnTo>
                    <a:pt x="1" y="22"/>
                  </a:lnTo>
                  <a:lnTo>
                    <a:pt x="2" y="16"/>
                  </a:lnTo>
                  <a:lnTo>
                    <a:pt x="6" y="11"/>
                  </a:lnTo>
                  <a:lnTo>
                    <a:pt x="10" y="6"/>
                  </a:lnTo>
                  <a:lnTo>
                    <a:pt x="16" y="3"/>
                  </a:lnTo>
                  <a:lnTo>
                    <a:pt x="22" y="1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543" y="69"/>
                  </a:lnTo>
                  <a:lnTo>
                    <a:pt x="551" y="72"/>
                  </a:lnTo>
                  <a:lnTo>
                    <a:pt x="559" y="75"/>
                  </a:lnTo>
                  <a:lnTo>
                    <a:pt x="566" y="79"/>
                  </a:lnTo>
                  <a:lnTo>
                    <a:pt x="571" y="86"/>
                  </a:lnTo>
                  <a:lnTo>
                    <a:pt x="577" y="93"/>
                  </a:lnTo>
                  <a:lnTo>
                    <a:pt x="580" y="100"/>
                  </a:lnTo>
                  <a:lnTo>
                    <a:pt x="583" y="109"/>
                  </a:lnTo>
                  <a:lnTo>
                    <a:pt x="584" y="117"/>
                  </a:lnTo>
                  <a:lnTo>
                    <a:pt x="596" y="1783"/>
                  </a:lnTo>
                  <a:lnTo>
                    <a:pt x="595" y="1790"/>
                  </a:lnTo>
                  <a:lnTo>
                    <a:pt x="593" y="1796"/>
                  </a:lnTo>
                  <a:lnTo>
                    <a:pt x="591" y="1802"/>
                  </a:lnTo>
                  <a:lnTo>
                    <a:pt x="586" y="1807"/>
                  </a:lnTo>
                  <a:lnTo>
                    <a:pt x="580" y="1811"/>
                  </a:lnTo>
                  <a:lnTo>
                    <a:pt x="575" y="1813"/>
                  </a:lnTo>
                  <a:lnTo>
                    <a:pt x="568" y="1814"/>
                  </a:lnTo>
                  <a:lnTo>
                    <a:pt x="561" y="1814"/>
                  </a:lnTo>
                  <a:lnTo>
                    <a:pt x="51" y="1749"/>
                  </a:lnTo>
                  <a:lnTo>
                    <a:pt x="43" y="1747"/>
                  </a:lnTo>
                  <a:lnTo>
                    <a:pt x="35" y="1744"/>
                  </a:lnTo>
                  <a:lnTo>
                    <a:pt x="28" y="1739"/>
                  </a:lnTo>
                  <a:lnTo>
                    <a:pt x="22" y="1733"/>
                  </a:lnTo>
                  <a:lnTo>
                    <a:pt x="17" y="1727"/>
                  </a:lnTo>
                  <a:lnTo>
                    <a:pt x="13" y="1719"/>
                  </a:lnTo>
                  <a:lnTo>
                    <a:pt x="10" y="1711"/>
                  </a:lnTo>
                  <a:lnTo>
                    <a:pt x="9" y="170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6" name="Freeform 243"/>
            <p:cNvSpPr>
              <a:spLocks/>
            </p:cNvSpPr>
            <p:nvPr/>
          </p:nvSpPr>
          <p:spPr bwMode="auto">
            <a:xfrm>
              <a:off x="1060" y="3358"/>
              <a:ext cx="28" cy="25"/>
            </a:xfrm>
            <a:custGeom>
              <a:avLst/>
              <a:gdLst>
                <a:gd name="T0" fmla="*/ 1 w 167"/>
                <a:gd name="T1" fmla="*/ 1 h 148"/>
                <a:gd name="T2" fmla="*/ 1 w 167"/>
                <a:gd name="T3" fmla="*/ 0 h 148"/>
                <a:gd name="T4" fmla="*/ 0 w 167"/>
                <a:gd name="T5" fmla="*/ 0 h 148"/>
                <a:gd name="T6" fmla="*/ 0 w 167"/>
                <a:gd name="T7" fmla="*/ 0 h 148"/>
                <a:gd name="T8" fmla="*/ 0 w 167"/>
                <a:gd name="T9" fmla="*/ 1 h 148"/>
                <a:gd name="T10" fmla="*/ 1 w 167"/>
                <a:gd name="T11" fmla="*/ 1 h 1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7"/>
                <a:gd name="T19" fmla="*/ 0 h 148"/>
                <a:gd name="T20" fmla="*/ 167 w 167"/>
                <a:gd name="T21" fmla="*/ 148 h 14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7" h="148">
                  <a:moveTo>
                    <a:pt x="167" y="148"/>
                  </a:moveTo>
                  <a:lnTo>
                    <a:pt x="165" y="24"/>
                  </a:lnTo>
                  <a:lnTo>
                    <a:pt x="5" y="0"/>
                  </a:lnTo>
                  <a:lnTo>
                    <a:pt x="1" y="10"/>
                  </a:lnTo>
                  <a:lnTo>
                    <a:pt x="0" y="126"/>
                  </a:lnTo>
                  <a:lnTo>
                    <a:pt x="167" y="1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7" name="Freeform 244"/>
            <p:cNvSpPr>
              <a:spLocks/>
            </p:cNvSpPr>
            <p:nvPr/>
          </p:nvSpPr>
          <p:spPr bwMode="auto">
            <a:xfrm>
              <a:off x="1059" y="3360"/>
              <a:ext cx="28" cy="22"/>
            </a:xfrm>
            <a:custGeom>
              <a:avLst/>
              <a:gdLst>
                <a:gd name="T0" fmla="*/ 1 w 166"/>
                <a:gd name="T1" fmla="*/ 1 h 133"/>
                <a:gd name="T2" fmla="*/ 1 w 166"/>
                <a:gd name="T3" fmla="*/ 0 h 133"/>
                <a:gd name="T4" fmla="*/ 1 w 166"/>
                <a:gd name="T5" fmla="*/ 0 h 133"/>
                <a:gd name="T6" fmla="*/ 0 w 166"/>
                <a:gd name="T7" fmla="*/ 0 h 133"/>
                <a:gd name="T8" fmla="*/ 0 w 166"/>
                <a:gd name="T9" fmla="*/ 0 h 133"/>
                <a:gd name="T10" fmla="*/ 0 w 166"/>
                <a:gd name="T11" fmla="*/ 0 h 133"/>
                <a:gd name="T12" fmla="*/ 1 w 166"/>
                <a:gd name="T13" fmla="*/ 1 h 13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6"/>
                <a:gd name="T22" fmla="*/ 0 h 133"/>
                <a:gd name="T23" fmla="*/ 166 w 166"/>
                <a:gd name="T24" fmla="*/ 133 h 13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6" h="133">
                  <a:moveTo>
                    <a:pt x="157" y="133"/>
                  </a:moveTo>
                  <a:lnTo>
                    <a:pt x="166" y="129"/>
                  </a:lnTo>
                  <a:lnTo>
                    <a:pt x="164" y="24"/>
                  </a:lnTo>
                  <a:lnTo>
                    <a:pt x="10" y="0"/>
                  </a:lnTo>
                  <a:lnTo>
                    <a:pt x="0" y="9"/>
                  </a:lnTo>
                  <a:lnTo>
                    <a:pt x="10" y="106"/>
                  </a:lnTo>
                  <a:lnTo>
                    <a:pt x="157" y="13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8" name="Freeform 245"/>
            <p:cNvSpPr>
              <a:spLocks/>
            </p:cNvSpPr>
            <p:nvPr/>
          </p:nvSpPr>
          <p:spPr bwMode="auto">
            <a:xfrm>
              <a:off x="1059" y="3361"/>
              <a:ext cx="26" cy="21"/>
            </a:xfrm>
            <a:custGeom>
              <a:avLst/>
              <a:gdLst>
                <a:gd name="T0" fmla="*/ 1 w 157"/>
                <a:gd name="T1" fmla="*/ 1 h 124"/>
                <a:gd name="T2" fmla="*/ 1 w 157"/>
                <a:gd name="T3" fmla="*/ 0 h 124"/>
                <a:gd name="T4" fmla="*/ 0 w 157"/>
                <a:gd name="T5" fmla="*/ 0 h 124"/>
                <a:gd name="T6" fmla="*/ 0 w 157"/>
                <a:gd name="T7" fmla="*/ 1 h 124"/>
                <a:gd name="T8" fmla="*/ 1 w 157"/>
                <a:gd name="T9" fmla="*/ 1 h 1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124"/>
                <a:gd name="T17" fmla="*/ 157 w 157"/>
                <a:gd name="T18" fmla="*/ 124 h 1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124">
                  <a:moveTo>
                    <a:pt x="157" y="124"/>
                  </a:moveTo>
                  <a:lnTo>
                    <a:pt x="155" y="24"/>
                  </a:lnTo>
                  <a:lnTo>
                    <a:pt x="0" y="0"/>
                  </a:lnTo>
                  <a:lnTo>
                    <a:pt x="0" y="104"/>
                  </a:lnTo>
                  <a:lnTo>
                    <a:pt x="157" y="12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9" name="Freeform 246"/>
            <p:cNvSpPr>
              <a:spLocks/>
            </p:cNvSpPr>
            <p:nvPr/>
          </p:nvSpPr>
          <p:spPr bwMode="auto">
            <a:xfrm>
              <a:off x="1188" y="3358"/>
              <a:ext cx="86" cy="274"/>
            </a:xfrm>
            <a:custGeom>
              <a:avLst/>
              <a:gdLst>
                <a:gd name="T0" fmla="*/ 2 w 513"/>
                <a:gd name="T1" fmla="*/ 6 h 1646"/>
                <a:gd name="T2" fmla="*/ 2 w 513"/>
                <a:gd name="T3" fmla="*/ 0 h 1646"/>
                <a:gd name="T4" fmla="*/ 2 w 513"/>
                <a:gd name="T5" fmla="*/ 0 h 1646"/>
                <a:gd name="T6" fmla="*/ 2 w 513"/>
                <a:gd name="T7" fmla="*/ 0 h 1646"/>
                <a:gd name="T8" fmla="*/ 2 w 513"/>
                <a:gd name="T9" fmla="*/ 1 h 1646"/>
                <a:gd name="T10" fmla="*/ 2 w 513"/>
                <a:gd name="T11" fmla="*/ 1 h 1646"/>
                <a:gd name="T12" fmla="*/ 1 w 513"/>
                <a:gd name="T13" fmla="*/ 1 h 1646"/>
                <a:gd name="T14" fmla="*/ 1 w 513"/>
                <a:gd name="T15" fmla="*/ 1 h 1646"/>
                <a:gd name="T16" fmla="*/ 1 w 513"/>
                <a:gd name="T17" fmla="*/ 2 h 1646"/>
                <a:gd name="T18" fmla="*/ 1 w 513"/>
                <a:gd name="T19" fmla="*/ 2 h 1646"/>
                <a:gd name="T20" fmla="*/ 1 w 513"/>
                <a:gd name="T21" fmla="*/ 2 h 1646"/>
                <a:gd name="T22" fmla="*/ 0 w 513"/>
                <a:gd name="T23" fmla="*/ 3 h 1646"/>
                <a:gd name="T24" fmla="*/ 0 w 513"/>
                <a:gd name="T25" fmla="*/ 3 h 1646"/>
                <a:gd name="T26" fmla="*/ 0 w 513"/>
                <a:gd name="T27" fmla="*/ 4 h 1646"/>
                <a:gd name="T28" fmla="*/ 0 w 513"/>
                <a:gd name="T29" fmla="*/ 4 h 1646"/>
                <a:gd name="T30" fmla="*/ 0 w 513"/>
                <a:gd name="T31" fmla="*/ 4 h 1646"/>
                <a:gd name="T32" fmla="*/ 0 w 513"/>
                <a:gd name="T33" fmla="*/ 5 h 1646"/>
                <a:gd name="T34" fmla="*/ 0 w 513"/>
                <a:gd name="T35" fmla="*/ 5 h 1646"/>
                <a:gd name="T36" fmla="*/ 0 w 513"/>
                <a:gd name="T37" fmla="*/ 6 h 1646"/>
                <a:gd name="T38" fmla="*/ 0 w 513"/>
                <a:gd name="T39" fmla="*/ 6 h 1646"/>
                <a:gd name="T40" fmla="*/ 0 w 513"/>
                <a:gd name="T41" fmla="*/ 7 h 1646"/>
                <a:gd name="T42" fmla="*/ 0 w 513"/>
                <a:gd name="T43" fmla="*/ 8 h 1646"/>
                <a:gd name="T44" fmla="*/ 2 w 513"/>
                <a:gd name="T45" fmla="*/ 6 h 1646"/>
                <a:gd name="T46" fmla="*/ 2 w 513"/>
                <a:gd name="T47" fmla="*/ 6 h 1646"/>
                <a:gd name="T48" fmla="*/ 2 w 513"/>
                <a:gd name="T49" fmla="*/ 6 h 1646"/>
                <a:gd name="T50" fmla="*/ 2 w 513"/>
                <a:gd name="T51" fmla="*/ 6 h 1646"/>
                <a:gd name="T52" fmla="*/ 2 w 513"/>
                <a:gd name="T53" fmla="*/ 6 h 1646"/>
                <a:gd name="T54" fmla="*/ 2 w 513"/>
                <a:gd name="T55" fmla="*/ 6 h 1646"/>
                <a:gd name="T56" fmla="*/ 2 w 513"/>
                <a:gd name="T57" fmla="*/ 6 h 1646"/>
                <a:gd name="T58" fmla="*/ 2 w 513"/>
                <a:gd name="T59" fmla="*/ 6 h 1646"/>
                <a:gd name="T60" fmla="*/ 2 w 513"/>
                <a:gd name="T61" fmla="*/ 6 h 164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13"/>
                <a:gd name="T94" fmla="*/ 0 h 1646"/>
                <a:gd name="T95" fmla="*/ 513 w 513"/>
                <a:gd name="T96" fmla="*/ 1646 h 164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13" h="1646">
                  <a:moveTo>
                    <a:pt x="512" y="1346"/>
                  </a:moveTo>
                  <a:lnTo>
                    <a:pt x="513" y="0"/>
                  </a:lnTo>
                  <a:lnTo>
                    <a:pt x="457" y="41"/>
                  </a:lnTo>
                  <a:lnTo>
                    <a:pt x="404" y="87"/>
                  </a:lnTo>
                  <a:lnTo>
                    <a:pt x="353" y="138"/>
                  </a:lnTo>
                  <a:lnTo>
                    <a:pt x="305" y="194"/>
                  </a:lnTo>
                  <a:lnTo>
                    <a:pt x="259" y="254"/>
                  </a:lnTo>
                  <a:lnTo>
                    <a:pt x="216" y="320"/>
                  </a:lnTo>
                  <a:lnTo>
                    <a:pt x="178" y="388"/>
                  </a:lnTo>
                  <a:lnTo>
                    <a:pt x="142" y="461"/>
                  </a:lnTo>
                  <a:lnTo>
                    <a:pt x="110" y="538"/>
                  </a:lnTo>
                  <a:lnTo>
                    <a:pt x="82" y="617"/>
                  </a:lnTo>
                  <a:lnTo>
                    <a:pt x="57" y="700"/>
                  </a:lnTo>
                  <a:lnTo>
                    <a:pt x="37" y="785"/>
                  </a:lnTo>
                  <a:lnTo>
                    <a:pt x="21" y="874"/>
                  </a:lnTo>
                  <a:lnTo>
                    <a:pt x="9" y="964"/>
                  </a:lnTo>
                  <a:lnTo>
                    <a:pt x="2" y="1058"/>
                  </a:lnTo>
                  <a:lnTo>
                    <a:pt x="0" y="1152"/>
                  </a:lnTo>
                  <a:lnTo>
                    <a:pt x="1" y="1282"/>
                  </a:lnTo>
                  <a:lnTo>
                    <a:pt x="7" y="1408"/>
                  </a:lnTo>
                  <a:lnTo>
                    <a:pt x="14" y="1529"/>
                  </a:lnTo>
                  <a:lnTo>
                    <a:pt x="27" y="1646"/>
                  </a:lnTo>
                  <a:lnTo>
                    <a:pt x="470" y="1414"/>
                  </a:lnTo>
                  <a:lnTo>
                    <a:pt x="478" y="1409"/>
                  </a:lnTo>
                  <a:lnTo>
                    <a:pt x="486" y="1402"/>
                  </a:lnTo>
                  <a:lnTo>
                    <a:pt x="493" y="1394"/>
                  </a:lnTo>
                  <a:lnTo>
                    <a:pt x="500" y="1385"/>
                  </a:lnTo>
                  <a:lnTo>
                    <a:pt x="504" y="1375"/>
                  </a:lnTo>
                  <a:lnTo>
                    <a:pt x="509" y="1365"/>
                  </a:lnTo>
                  <a:lnTo>
                    <a:pt x="511" y="1356"/>
                  </a:lnTo>
                  <a:lnTo>
                    <a:pt x="512" y="134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0" name="Freeform 247"/>
            <p:cNvSpPr>
              <a:spLocks/>
            </p:cNvSpPr>
            <p:nvPr/>
          </p:nvSpPr>
          <p:spPr bwMode="auto">
            <a:xfrm>
              <a:off x="1202" y="3559"/>
              <a:ext cx="25" cy="26"/>
            </a:xfrm>
            <a:custGeom>
              <a:avLst/>
              <a:gdLst>
                <a:gd name="T0" fmla="*/ 1 w 154"/>
                <a:gd name="T1" fmla="*/ 1 h 155"/>
                <a:gd name="T2" fmla="*/ 1 w 154"/>
                <a:gd name="T3" fmla="*/ 1 h 155"/>
                <a:gd name="T4" fmla="*/ 1 w 154"/>
                <a:gd name="T5" fmla="*/ 1 h 155"/>
                <a:gd name="T6" fmla="*/ 1 w 154"/>
                <a:gd name="T7" fmla="*/ 0 h 155"/>
                <a:gd name="T8" fmla="*/ 1 w 154"/>
                <a:gd name="T9" fmla="*/ 0 h 155"/>
                <a:gd name="T10" fmla="*/ 1 w 154"/>
                <a:gd name="T11" fmla="*/ 0 h 155"/>
                <a:gd name="T12" fmla="*/ 1 w 154"/>
                <a:gd name="T13" fmla="*/ 0 h 155"/>
                <a:gd name="T14" fmla="*/ 1 w 154"/>
                <a:gd name="T15" fmla="*/ 0 h 155"/>
                <a:gd name="T16" fmla="*/ 1 w 154"/>
                <a:gd name="T17" fmla="*/ 0 h 155"/>
                <a:gd name="T18" fmla="*/ 1 w 154"/>
                <a:gd name="T19" fmla="*/ 0 h 155"/>
                <a:gd name="T20" fmla="*/ 1 w 154"/>
                <a:gd name="T21" fmla="*/ 0 h 155"/>
                <a:gd name="T22" fmla="*/ 1 w 154"/>
                <a:gd name="T23" fmla="*/ 0 h 155"/>
                <a:gd name="T24" fmla="*/ 1 w 154"/>
                <a:gd name="T25" fmla="*/ 0 h 155"/>
                <a:gd name="T26" fmla="*/ 0 w 154"/>
                <a:gd name="T27" fmla="*/ 0 h 155"/>
                <a:gd name="T28" fmla="*/ 0 w 154"/>
                <a:gd name="T29" fmla="*/ 0 h 155"/>
                <a:gd name="T30" fmla="*/ 0 w 154"/>
                <a:gd name="T31" fmla="*/ 0 h 155"/>
                <a:gd name="T32" fmla="*/ 0 w 154"/>
                <a:gd name="T33" fmla="*/ 0 h 155"/>
                <a:gd name="T34" fmla="*/ 0 w 154"/>
                <a:gd name="T35" fmla="*/ 0 h 155"/>
                <a:gd name="T36" fmla="*/ 0 w 154"/>
                <a:gd name="T37" fmla="*/ 0 h 155"/>
                <a:gd name="T38" fmla="*/ 0 w 154"/>
                <a:gd name="T39" fmla="*/ 1 h 155"/>
                <a:gd name="T40" fmla="*/ 0 w 154"/>
                <a:gd name="T41" fmla="*/ 1 h 155"/>
                <a:gd name="T42" fmla="*/ 0 w 154"/>
                <a:gd name="T43" fmla="*/ 1 h 155"/>
                <a:gd name="T44" fmla="*/ 0 w 154"/>
                <a:gd name="T45" fmla="*/ 1 h 155"/>
                <a:gd name="T46" fmla="*/ 0 w 154"/>
                <a:gd name="T47" fmla="*/ 1 h 155"/>
                <a:gd name="T48" fmla="*/ 1 w 154"/>
                <a:gd name="T49" fmla="*/ 1 h 15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54"/>
                <a:gd name="T76" fmla="*/ 0 h 155"/>
                <a:gd name="T77" fmla="*/ 154 w 154"/>
                <a:gd name="T78" fmla="*/ 155 h 15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54" h="155">
                  <a:moveTo>
                    <a:pt x="134" y="104"/>
                  </a:moveTo>
                  <a:lnTo>
                    <a:pt x="141" y="99"/>
                  </a:lnTo>
                  <a:lnTo>
                    <a:pt x="148" y="92"/>
                  </a:lnTo>
                  <a:lnTo>
                    <a:pt x="152" y="85"/>
                  </a:lnTo>
                  <a:lnTo>
                    <a:pt x="154" y="76"/>
                  </a:lnTo>
                  <a:lnTo>
                    <a:pt x="152" y="25"/>
                  </a:lnTo>
                  <a:lnTo>
                    <a:pt x="152" y="17"/>
                  </a:lnTo>
                  <a:lnTo>
                    <a:pt x="151" y="10"/>
                  </a:lnTo>
                  <a:lnTo>
                    <a:pt x="150" y="5"/>
                  </a:lnTo>
                  <a:lnTo>
                    <a:pt x="149" y="1"/>
                  </a:lnTo>
                  <a:lnTo>
                    <a:pt x="146" y="0"/>
                  </a:lnTo>
                  <a:lnTo>
                    <a:pt x="141" y="0"/>
                  </a:lnTo>
                  <a:lnTo>
                    <a:pt x="134" y="2"/>
                  </a:lnTo>
                  <a:lnTo>
                    <a:pt x="128" y="5"/>
                  </a:lnTo>
                  <a:lnTo>
                    <a:pt x="17" y="56"/>
                  </a:lnTo>
                  <a:lnTo>
                    <a:pt x="10" y="61"/>
                  </a:lnTo>
                  <a:lnTo>
                    <a:pt x="5" y="69"/>
                  </a:lnTo>
                  <a:lnTo>
                    <a:pt x="1" y="77"/>
                  </a:lnTo>
                  <a:lnTo>
                    <a:pt x="0" y="85"/>
                  </a:lnTo>
                  <a:lnTo>
                    <a:pt x="0" y="142"/>
                  </a:lnTo>
                  <a:lnTo>
                    <a:pt x="1" y="149"/>
                  </a:lnTo>
                  <a:lnTo>
                    <a:pt x="5" y="154"/>
                  </a:lnTo>
                  <a:lnTo>
                    <a:pt x="10" y="155"/>
                  </a:lnTo>
                  <a:lnTo>
                    <a:pt x="17" y="154"/>
                  </a:lnTo>
                  <a:lnTo>
                    <a:pt x="134" y="104"/>
                  </a:lnTo>
                  <a:close/>
                </a:path>
              </a:pathLst>
            </a:custGeom>
            <a:solidFill>
              <a:srgbClr val="DDDD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1" name="Freeform 248"/>
            <p:cNvSpPr>
              <a:spLocks/>
            </p:cNvSpPr>
            <p:nvPr/>
          </p:nvSpPr>
          <p:spPr bwMode="auto">
            <a:xfrm>
              <a:off x="1200" y="3559"/>
              <a:ext cx="26" cy="24"/>
            </a:xfrm>
            <a:custGeom>
              <a:avLst/>
              <a:gdLst>
                <a:gd name="T0" fmla="*/ 1 w 153"/>
                <a:gd name="T1" fmla="*/ 0 h 144"/>
                <a:gd name="T2" fmla="*/ 1 w 153"/>
                <a:gd name="T3" fmla="*/ 0 h 144"/>
                <a:gd name="T4" fmla="*/ 1 w 153"/>
                <a:gd name="T5" fmla="*/ 0 h 144"/>
                <a:gd name="T6" fmla="*/ 1 w 153"/>
                <a:gd name="T7" fmla="*/ 0 h 144"/>
                <a:gd name="T8" fmla="*/ 1 w 153"/>
                <a:gd name="T9" fmla="*/ 0 h 144"/>
                <a:gd name="T10" fmla="*/ 1 w 153"/>
                <a:gd name="T11" fmla="*/ 0 h 144"/>
                <a:gd name="T12" fmla="*/ 1 w 153"/>
                <a:gd name="T13" fmla="*/ 0 h 144"/>
                <a:gd name="T14" fmla="*/ 1 w 153"/>
                <a:gd name="T15" fmla="*/ 0 h 144"/>
                <a:gd name="T16" fmla="*/ 1 w 153"/>
                <a:gd name="T17" fmla="*/ 0 h 144"/>
                <a:gd name="T18" fmla="*/ 1 w 153"/>
                <a:gd name="T19" fmla="*/ 0 h 144"/>
                <a:gd name="T20" fmla="*/ 0 w 153"/>
                <a:gd name="T21" fmla="*/ 0 h 144"/>
                <a:gd name="T22" fmla="*/ 0 w 153"/>
                <a:gd name="T23" fmla="*/ 0 h 144"/>
                <a:gd name="T24" fmla="*/ 0 w 153"/>
                <a:gd name="T25" fmla="*/ 0 h 144"/>
                <a:gd name="T26" fmla="*/ 0 w 153"/>
                <a:gd name="T27" fmla="*/ 0 h 144"/>
                <a:gd name="T28" fmla="*/ 0 w 153"/>
                <a:gd name="T29" fmla="*/ 0 h 144"/>
                <a:gd name="T30" fmla="*/ 0 w 153"/>
                <a:gd name="T31" fmla="*/ 1 h 144"/>
                <a:gd name="T32" fmla="*/ 0 w 153"/>
                <a:gd name="T33" fmla="*/ 1 h 144"/>
                <a:gd name="T34" fmla="*/ 0 w 153"/>
                <a:gd name="T35" fmla="*/ 1 h 144"/>
                <a:gd name="T36" fmla="*/ 0 w 153"/>
                <a:gd name="T37" fmla="*/ 1 h 144"/>
                <a:gd name="T38" fmla="*/ 0 w 153"/>
                <a:gd name="T39" fmla="*/ 1 h 144"/>
                <a:gd name="T40" fmla="*/ 1 w 153"/>
                <a:gd name="T41" fmla="*/ 0 h 14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53"/>
                <a:gd name="T64" fmla="*/ 0 h 144"/>
                <a:gd name="T65" fmla="*/ 153 w 153"/>
                <a:gd name="T66" fmla="*/ 144 h 14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53" h="144">
                  <a:moveTo>
                    <a:pt x="135" y="93"/>
                  </a:moveTo>
                  <a:lnTo>
                    <a:pt x="141" y="88"/>
                  </a:lnTo>
                  <a:lnTo>
                    <a:pt x="147" y="81"/>
                  </a:lnTo>
                  <a:lnTo>
                    <a:pt x="152" y="74"/>
                  </a:lnTo>
                  <a:lnTo>
                    <a:pt x="153" y="66"/>
                  </a:lnTo>
                  <a:lnTo>
                    <a:pt x="153" y="15"/>
                  </a:lnTo>
                  <a:lnTo>
                    <a:pt x="152" y="7"/>
                  </a:lnTo>
                  <a:lnTo>
                    <a:pt x="147" y="3"/>
                  </a:lnTo>
                  <a:lnTo>
                    <a:pt x="141" y="0"/>
                  </a:lnTo>
                  <a:lnTo>
                    <a:pt x="135" y="2"/>
                  </a:lnTo>
                  <a:lnTo>
                    <a:pt x="17" y="48"/>
                  </a:lnTo>
                  <a:lnTo>
                    <a:pt x="10" y="52"/>
                  </a:lnTo>
                  <a:lnTo>
                    <a:pt x="6" y="58"/>
                  </a:lnTo>
                  <a:lnTo>
                    <a:pt x="1" y="66"/>
                  </a:lnTo>
                  <a:lnTo>
                    <a:pt x="0" y="74"/>
                  </a:lnTo>
                  <a:lnTo>
                    <a:pt x="0" y="132"/>
                  </a:lnTo>
                  <a:lnTo>
                    <a:pt x="1" y="139"/>
                  </a:lnTo>
                  <a:lnTo>
                    <a:pt x="6" y="143"/>
                  </a:lnTo>
                  <a:lnTo>
                    <a:pt x="10" y="144"/>
                  </a:lnTo>
                  <a:lnTo>
                    <a:pt x="17" y="143"/>
                  </a:lnTo>
                  <a:lnTo>
                    <a:pt x="135" y="9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2" name="Freeform 249"/>
            <p:cNvSpPr>
              <a:spLocks/>
            </p:cNvSpPr>
            <p:nvPr/>
          </p:nvSpPr>
          <p:spPr bwMode="auto">
            <a:xfrm>
              <a:off x="1084" y="3356"/>
              <a:ext cx="74" cy="292"/>
            </a:xfrm>
            <a:custGeom>
              <a:avLst/>
              <a:gdLst>
                <a:gd name="T0" fmla="*/ 2 w 445"/>
                <a:gd name="T1" fmla="*/ 8 h 1750"/>
                <a:gd name="T2" fmla="*/ 2 w 445"/>
                <a:gd name="T3" fmla="*/ 8 h 1750"/>
                <a:gd name="T4" fmla="*/ 2 w 445"/>
                <a:gd name="T5" fmla="*/ 8 h 1750"/>
                <a:gd name="T6" fmla="*/ 2 w 445"/>
                <a:gd name="T7" fmla="*/ 8 h 1750"/>
                <a:gd name="T8" fmla="*/ 2 w 445"/>
                <a:gd name="T9" fmla="*/ 8 h 1750"/>
                <a:gd name="T10" fmla="*/ 2 w 445"/>
                <a:gd name="T11" fmla="*/ 0 h 1750"/>
                <a:gd name="T12" fmla="*/ 2 w 445"/>
                <a:gd name="T13" fmla="*/ 0 h 1750"/>
                <a:gd name="T14" fmla="*/ 2 w 445"/>
                <a:gd name="T15" fmla="*/ 0 h 1750"/>
                <a:gd name="T16" fmla="*/ 2 w 445"/>
                <a:gd name="T17" fmla="*/ 0 h 1750"/>
                <a:gd name="T18" fmla="*/ 2 w 445"/>
                <a:gd name="T19" fmla="*/ 0 h 1750"/>
                <a:gd name="T20" fmla="*/ 2 w 445"/>
                <a:gd name="T21" fmla="*/ 0 h 1750"/>
                <a:gd name="T22" fmla="*/ 2 w 445"/>
                <a:gd name="T23" fmla="*/ 0 h 1750"/>
                <a:gd name="T24" fmla="*/ 2 w 445"/>
                <a:gd name="T25" fmla="*/ 0 h 1750"/>
                <a:gd name="T26" fmla="*/ 2 w 445"/>
                <a:gd name="T27" fmla="*/ 0 h 1750"/>
                <a:gd name="T28" fmla="*/ 2 w 445"/>
                <a:gd name="T29" fmla="*/ 0 h 1750"/>
                <a:gd name="T30" fmla="*/ 2 w 445"/>
                <a:gd name="T31" fmla="*/ 0 h 1750"/>
                <a:gd name="T32" fmla="*/ 2 w 445"/>
                <a:gd name="T33" fmla="*/ 0 h 1750"/>
                <a:gd name="T34" fmla="*/ 2 w 445"/>
                <a:gd name="T35" fmla="*/ 0 h 1750"/>
                <a:gd name="T36" fmla="*/ 2 w 445"/>
                <a:gd name="T37" fmla="*/ 0 h 1750"/>
                <a:gd name="T38" fmla="*/ 2 w 445"/>
                <a:gd name="T39" fmla="*/ 0 h 1750"/>
                <a:gd name="T40" fmla="*/ 2 w 445"/>
                <a:gd name="T41" fmla="*/ 0 h 1750"/>
                <a:gd name="T42" fmla="*/ 2 w 445"/>
                <a:gd name="T43" fmla="*/ 0 h 1750"/>
                <a:gd name="T44" fmla="*/ 1 w 445"/>
                <a:gd name="T45" fmla="*/ 0 h 1750"/>
                <a:gd name="T46" fmla="*/ 1 w 445"/>
                <a:gd name="T47" fmla="*/ 0 h 1750"/>
                <a:gd name="T48" fmla="*/ 1 w 445"/>
                <a:gd name="T49" fmla="*/ 1 h 1750"/>
                <a:gd name="T50" fmla="*/ 1 w 445"/>
                <a:gd name="T51" fmla="*/ 1 h 1750"/>
                <a:gd name="T52" fmla="*/ 1 w 445"/>
                <a:gd name="T53" fmla="*/ 1 h 1750"/>
                <a:gd name="T54" fmla="*/ 1 w 445"/>
                <a:gd name="T55" fmla="*/ 1 h 1750"/>
                <a:gd name="T56" fmla="*/ 0 w 445"/>
                <a:gd name="T57" fmla="*/ 2 h 1750"/>
                <a:gd name="T58" fmla="*/ 0 w 445"/>
                <a:gd name="T59" fmla="*/ 2 h 1750"/>
                <a:gd name="T60" fmla="*/ 0 w 445"/>
                <a:gd name="T61" fmla="*/ 2 h 1750"/>
                <a:gd name="T62" fmla="*/ 0 w 445"/>
                <a:gd name="T63" fmla="*/ 3 h 1750"/>
                <a:gd name="T64" fmla="*/ 0 w 445"/>
                <a:gd name="T65" fmla="*/ 3 h 1750"/>
                <a:gd name="T66" fmla="*/ 0 w 445"/>
                <a:gd name="T67" fmla="*/ 3 h 1750"/>
                <a:gd name="T68" fmla="*/ 0 w 445"/>
                <a:gd name="T69" fmla="*/ 4 h 1750"/>
                <a:gd name="T70" fmla="*/ 0 w 445"/>
                <a:gd name="T71" fmla="*/ 4 h 1750"/>
                <a:gd name="T72" fmla="*/ 0 w 445"/>
                <a:gd name="T73" fmla="*/ 5 h 1750"/>
                <a:gd name="T74" fmla="*/ 0 w 445"/>
                <a:gd name="T75" fmla="*/ 5 h 1750"/>
                <a:gd name="T76" fmla="*/ 0 w 445"/>
                <a:gd name="T77" fmla="*/ 6 h 1750"/>
                <a:gd name="T78" fmla="*/ 0 w 445"/>
                <a:gd name="T79" fmla="*/ 7 h 1750"/>
                <a:gd name="T80" fmla="*/ 0 w 445"/>
                <a:gd name="T81" fmla="*/ 7 h 1750"/>
                <a:gd name="T82" fmla="*/ 0 w 445"/>
                <a:gd name="T83" fmla="*/ 8 h 1750"/>
                <a:gd name="T84" fmla="*/ 0 w 445"/>
                <a:gd name="T85" fmla="*/ 8 h 1750"/>
                <a:gd name="T86" fmla="*/ 0 w 445"/>
                <a:gd name="T87" fmla="*/ 8 h 1750"/>
                <a:gd name="T88" fmla="*/ 0 w 445"/>
                <a:gd name="T89" fmla="*/ 8 h 1750"/>
                <a:gd name="T90" fmla="*/ 1 w 445"/>
                <a:gd name="T91" fmla="*/ 8 h 1750"/>
                <a:gd name="T92" fmla="*/ 1 w 445"/>
                <a:gd name="T93" fmla="*/ 8 h 1750"/>
                <a:gd name="T94" fmla="*/ 1 w 445"/>
                <a:gd name="T95" fmla="*/ 8 h 1750"/>
                <a:gd name="T96" fmla="*/ 1 w 445"/>
                <a:gd name="T97" fmla="*/ 8 h 1750"/>
                <a:gd name="T98" fmla="*/ 1 w 445"/>
                <a:gd name="T99" fmla="*/ 8 h 1750"/>
                <a:gd name="T100" fmla="*/ 1 w 445"/>
                <a:gd name="T101" fmla="*/ 8 h 1750"/>
                <a:gd name="T102" fmla="*/ 1 w 445"/>
                <a:gd name="T103" fmla="*/ 8 h 1750"/>
                <a:gd name="T104" fmla="*/ 2 w 445"/>
                <a:gd name="T105" fmla="*/ 8 h 1750"/>
                <a:gd name="T106" fmla="*/ 2 w 445"/>
                <a:gd name="T107" fmla="*/ 8 h 1750"/>
                <a:gd name="T108" fmla="*/ 2 w 445"/>
                <a:gd name="T109" fmla="*/ 8 h 1750"/>
                <a:gd name="T110" fmla="*/ 2 w 445"/>
                <a:gd name="T111" fmla="*/ 8 h 1750"/>
                <a:gd name="T112" fmla="*/ 2 w 445"/>
                <a:gd name="T113" fmla="*/ 8 h 1750"/>
                <a:gd name="T114" fmla="*/ 2 w 445"/>
                <a:gd name="T115" fmla="*/ 8 h 1750"/>
                <a:gd name="T116" fmla="*/ 2 w 445"/>
                <a:gd name="T117" fmla="*/ 8 h 1750"/>
                <a:gd name="T118" fmla="*/ 2 w 445"/>
                <a:gd name="T119" fmla="*/ 8 h 1750"/>
                <a:gd name="T120" fmla="*/ 2 w 445"/>
                <a:gd name="T121" fmla="*/ 8 h 1750"/>
                <a:gd name="T122" fmla="*/ 2 w 445"/>
                <a:gd name="T123" fmla="*/ 8 h 175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445"/>
                <a:gd name="T187" fmla="*/ 0 h 1750"/>
                <a:gd name="T188" fmla="*/ 445 w 445"/>
                <a:gd name="T189" fmla="*/ 1750 h 175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445" h="1750">
                  <a:moveTo>
                    <a:pt x="435" y="1743"/>
                  </a:moveTo>
                  <a:lnTo>
                    <a:pt x="440" y="1738"/>
                  </a:lnTo>
                  <a:lnTo>
                    <a:pt x="442" y="1732"/>
                  </a:lnTo>
                  <a:lnTo>
                    <a:pt x="444" y="1726"/>
                  </a:lnTo>
                  <a:lnTo>
                    <a:pt x="445" y="1719"/>
                  </a:lnTo>
                  <a:lnTo>
                    <a:pt x="433" y="53"/>
                  </a:lnTo>
                  <a:lnTo>
                    <a:pt x="432" y="45"/>
                  </a:lnTo>
                  <a:lnTo>
                    <a:pt x="429" y="36"/>
                  </a:lnTo>
                  <a:lnTo>
                    <a:pt x="426" y="29"/>
                  </a:lnTo>
                  <a:lnTo>
                    <a:pt x="420" y="22"/>
                  </a:lnTo>
                  <a:lnTo>
                    <a:pt x="415" y="15"/>
                  </a:lnTo>
                  <a:lnTo>
                    <a:pt x="408" y="11"/>
                  </a:lnTo>
                  <a:lnTo>
                    <a:pt x="400" y="8"/>
                  </a:lnTo>
                  <a:lnTo>
                    <a:pt x="392" y="5"/>
                  </a:lnTo>
                  <a:lnTo>
                    <a:pt x="391" y="5"/>
                  </a:lnTo>
                  <a:lnTo>
                    <a:pt x="387" y="4"/>
                  </a:lnTo>
                  <a:lnTo>
                    <a:pt x="380" y="4"/>
                  </a:lnTo>
                  <a:lnTo>
                    <a:pt x="372" y="3"/>
                  </a:lnTo>
                  <a:lnTo>
                    <a:pt x="364" y="2"/>
                  </a:lnTo>
                  <a:lnTo>
                    <a:pt x="356" y="1"/>
                  </a:lnTo>
                  <a:lnTo>
                    <a:pt x="350" y="1"/>
                  </a:lnTo>
                  <a:lnTo>
                    <a:pt x="346" y="0"/>
                  </a:lnTo>
                  <a:lnTo>
                    <a:pt x="309" y="35"/>
                  </a:lnTo>
                  <a:lnTo>
                    <a:pt x="274" y="74"/>
                  </a:lnTo>
                  <a:lnTo>
                    <a:pt x="239" y="119"/>
                  </a:lnTo>
                  <a:lnTo>
                    <a:pt x="207" y="168"/>
                  </a:lnTo>
                  <a:lnTo>
                    <a:pt x="177" y="222"/>
                  </a:lnTo>
                  <a:lnTo>
                    <a:pt x="148" y="281"/>
                  </a:lnTo>
                  <a:lnTo>
                    <a:pt x="122" y="343"/>
                  </a:lnTo>
                  <a:lnTo>
                    <a:pt x="98" y="408"/>
                  </a:lnTo>
                  <a:lnTo>
                    <a:pt x="76" y="478"/>
                  </a:lnTo>
                  <a:lnTo>
                    <a:pt x="57" y="550"/>
                  </a:lnTo>
                  <a:lnTo>
                    <a:pt x="41" y="625"/>
                  </a:lnTo>
                  <a:lnTo>
                    <a:pt x="26" y="704"/>
                  </a:lnTo>
                  <a:lnTo>
                    <a:pt x="16" y="785"/>
                  </a:lnTo>
                  <a:lnTo>
                    <a:pt x="8" y="867"/>
                  </a:lnTo>
                  <a:lnTo>
                    <a:pt x="3" y="953"/>
                  </a:lnTo>
                  <a:lnTo>
                    <a:pt x="2" y="1039"/>
                  </a:lnTo>
                  <a:lnTo>
                    <a:pt x="0" y="1228"/>
                  </a:lnTo>
                  <a:lnTo>
                    <a:pt x="0" y="1403"/>
                  </a:lnTo>
                  <a:lnTo>
                    <a:pt x="4" y="1559"/>
                  </a:lnTo>
                  <a:lnTo>
                    <a:pt x="15" y="1700"/>
                  </a:lnTo>
                  <a:lnTo>
                    <a:pt x="42" y="1703"/>
                  </a:lnTo>
                  <a:lnTo>
                    <a:pt x="72" y="1708"/>
                  </a:lnTo>
                  <a:lnTo>
                    <a:pt x="103" y="1711"/>
                  </a:lnTo>
                  <a:lnTo>
                    <a:pt x="135" y="1716"/>
                  </a:lnTo>
                  <a:lnTo>
                    <a:pt x="168" y="1720"/>
                  </a:lnTo>
                  <a:lnTo>
                    <a:pt x="200" y="1723"/>
                  </a:lnTo>
                  <a:lnTo>
                    <a:pt x="233" y="1728"/>
                  </a:lnTo>
                  <a:lnTo>
                    <a:pt x="265" y="1731"/>
                  </a:lnTo>
                  <a:lnTo>
                    <a:pt x="294" y="1736"/>
                  </a:lnTo>
                  <a:lnTo>
                    <a:pt x="321" y="1739"/>
                  </a:lnTo>
                  <a:lnTo>
                    <a:pt x="346" y="1743"/>
                  </a:lnTo>
                  <a:lnTo>
                    <a:pt x="367" y="1745"/>
                  </a:lnTo>
                  <a:lnTo>
                    <a:pt x="385" y="1747"/>
                  </a:lnTo>
                  <a:lnTo>
                    <a:pt x="399" y="1749"/>
                  </a:lnTo>
                  <a:lnTo>
                    <a:pt x="407" y="1750"/>
                  </a:lnTo>
                  <a:lnTo>
                    <a:pt x="410" y="1750"/>
                  </a:lnTo>
                  <a:lnTo>
                    <a:pt x="417" y="1750"/>
                  </a:lnTo>
                  <a:lnTo>
                    <a:pt x="424" y="1749"/>
                  </a:lnTo>
                  <a:lnTo>
                    <a:pt x="429" y="1747"/>
                  </a:lnTo>
                  <a:lnTo>
                    <a:pt x="435" y="174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3" name="Freeform 250"/>
            <p:cNvSpPr>
              <a:spLocks/>
            </p:cNvSpPr>
            <p:nvPr/>
          </p:nvSpPr>
          <p:spPr bwMode="auto">
            <a:xfrm>
              <a:off x="1065" y="3609"/>
              <a:ext cx="39" cy="28"/>
            </a:xfrm>
            <a:custGeom>
              <a:avLst/>
              <a:gdLst>
                <a:gd name="T0" fmla="*/ 1 w 235"/>
                <a:gd name="T1" fmla="*/ 1 h 172"/>
                <a:gd name="T2" fmla="*/ 1 w 235"/>
                <a:gd name="T3" fmla="*/ 1 h 172"/>
                <a:gd name="T4" fmla="*/ 1 w 235"/>
                <a:gd name="T5" fmla="*/ 1 h 172"/>
                <a:gd name="T6" fmla="*/ 1 w 235"/>
                <a:gd name="T7" fmla="*/ 1 h 172"/>
                <a:gd name="T8" fmla="*/ 1 w 235"/>
                <a:gd name="T9" fmla="*/ 1 h 172"/>
                <a:gd name="T10" fmla="*/ 1 w 235"/>
                <a:gd name="T11" fmla="*/ 0 h 172"/>
                <a:gd name="T12" fmla="*/ 1 w 235"/>
                <a:gd name="T13" fmla="*/ 0 h 172"/>
                <a:gd name="T14" fmla="*/ 1 w 235"/>
                <a:gd name="T15" fmla="*/ 0 h 172"/>
                <a:gd name="T16" fmla="*/ 1 w 235"/>
                <a:gd name="T17" fmla="*/ 0 h 172"/>
                <a:gd name="T18" fmla="*/ 1 w 235"/>
                <a:gd name="T19" fmla="*/ 0 h 172"/>
                <a:gd name="T20" fmla="*/ 0 w 235"/>
                <a:gd name="T21" fmla="*/ 0 h 172"/>
                <a:gd name="T22" fmla="*/ 0 w 235"/>
                <a:gd name="T23" fmla="*/ 0 h 172"/>
                <a:gd name="T24" fmla="*/ 0 w 235"/>
                <a:gd name="T25" fmla="*/ 0 h 172"/>
                <a:gd name="T26" fmla="*/ 0 w 235"/>
                <a:gd name="T27" fmla="*/ 0 h 172"/>
                <a:gd name="T28" fmla="*/ 0 w 235"/>
                <a:gd name="T29" fmla="*/ 0 h 172"/>
                <a:gd name="T30" fmla="*/ 0 w 235"/>
                <a:gd name="T31" fmla="*/ 0 h 172"/>
                <a:gd name="T32" fmla="*/ 0 w 235"/>
                <a:gd name="T33" fmla="*/ 1 h 172"/>
                <a:gd name="T34" fmla="*/ 0 w 235"/>
                <a:gd name="T35" fmla="*/ 1 h 172"/>
                <a:gd name="T36" fmla="*/ 0 w 235"/>
                <a:gd name="T37" fmla="*/ 1 h 172"/>
                <a:gd name="T38" fmla="*/ 0 w 235"/>
                <a:gd name="T39" fmla="*/ 1 h 172"/>
                <a:gd name="T40" fmla="*/ 1 w 235"/>
                <a:gd name="T41" fmla="*/ 1 h 17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35"/>
                <a:gd name="T64" fmla="*/ 0 h 172"/>
                <a:gd name="T65" fmla="*/ 235 w 235"/>
                <a:gd name="T66" fmla="*/ 172 h 17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35" h="172">
                  <a:moveTo>
                    <a:pt x="216" y="172"/>
                  </a:moveTo>
                  <a:lnTo>
                    <a:pt x="223" y="171"/>
                  </a:lnTo>
                  <a:lnTo>
                    <a:pt x="230" y="168"/>
                  </a:lnTo>
                  <a:lnTo>
                    <a:pt x="234" y="162"/>
                  </a:lnTo>
                  <a:lnTo>
                    <a:pt x="235" y="156"/>
                  </a:lnTo>
                  <a:lnTo>
                    <a:pt x="234" y="44"/>
                  </a:lnTo>
                  <a:lnTo>
                    <a:pt x="233" y="36"/>
                  </a:lnTo>
                  <a:lnTo>
                    <a:pt x="228" y="30"/>
                  </a:lnTo>
                  <a:lnTo>
                    <a:pt x="222" y="25"/>
                  </a:lnTo>
                  <a:lnTo>
                    <a:pt x="215" y="22"/>
                  </a:lnTo>
                  <a:lnTo>
                    <a:pt x="20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0"/>
                  </a:lnTo>
                  <a:lnTo>
                    <a:pt x="0" y="18"/>
                  </a:lnTo>
                  <a:lnTo>
                    <a:pt x="1" y="126"/>
                  </a:lnTo>
                  <a:lnTo>
                    <a:pt x="3" y="134"/>
                  </a:lnTo>
                  <a:lnTo>
                    <a:pt x="7" y="141"/>
                  </a:lnTo>
                  <a:lnTo>
                    <a:pt x="14" y="147"/>
                  </a:lnTo>
                  <a:lnTo>
                    <a:pt x="22" y="149"/>
                  </a:lnTo>
                  <a:lnTo>
                    <a:pt x="216" y="17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4" name="Freeform 251"/>
            <p:cNvSpPr>
              <a:spLocks/>
            </p:cNvSpPr>
            <p:nvPr/>
          </p:nvSpPr>
          <p:spPr bwMode="auto">
            <a:xfrm>
              <a:off x="1065" y="3610"/>
              <a:ext cx="37" cy="28"/>
            </a:xfrm>
            <a:custGeom>
              <a:avLst/>
              <a:gdLst>
                <a:gd name="T0" fmla="*/ 1 w 219"/>
                <a:gd name="T1" fmla="*/ 1 h 167"/>
                <a:gd name="T2" fmla="*/ 1 w 219"/>
                <a:gd name="T3" fmla="*/ 0 h 167"/>
                <a:gd name="T4" fmla="*/ 1 w 219"/>
                <a:gd name="T5" fmla="*/ 0 h 167"/>
                <a:gd name="T6" fmla="*/ 1 w 219"/>
                <a:gd name="T7" fmla="*/ 0 h 167"/>
                <a:gd name="T8" fmla="*/ 1 w 219"/>
                <a:gd name="T9" fmla="*/ 0 h 167"/>
                <a:gd name="T10" fmla="*/ 1 w 219"/>
                <a:gd name="T11" fmla="*/ 0 h 167"/>
                <a:gd name="T12" fmla="*/ 0 w 219"/>
                <a:gd name="T13" fmla="*/ 0 h 167"/>
                <a:gd name="T14" fmla="*/ 0 w 219"/>
                <a:gd name="T15" fmla="*/ 0 h 167"/>
                <a:gd name="T16" fmla="*/ 0 w 219"/>
                <a:gd name="T17" fmla="*/ 0 h 167"/>
                <a:gd name="T18" fmla="*/ 0 w 219"/>
                <a:gd name="T19" fmla="*/ 0 h 167"/>
                <a:gd name="T20" fmla="*/ 0 w 219"/>
                <a:gd name="T21" fmla="*/ 0 h 167"/>
                <a:gd name="T22" fmla="*/ 0 w 219"/>
                <a:gd name="T23" fmla="*/ 1 h 167"/>
                <a:gd name="T24" fmla="*/ 0 w 219"/>
                <a:gd name="T25" fmla="*/ 1 h 167"/>
                <a:gd name="T26" fmla="*/ 0 w 219"/>
                <a:gd name="T27" fmla="*/ 1 h 167"/>
                <a:gd name="T28" fmla="*/ 0 w 219"/>
                <a:gd name="T29" fmla="*/ 1 h 167"/>
                <a:gd name="T30" fmla="*/ 0 w 219"/>
                <a:gd name="T31" fmla="*/ 1 h 167"/>
                <a:gd name="T32" fmla="*/ 1 w 219"/>
                <a:gd name="T33" fmla="*/ 1 h 167"/>
                <a:gd name="T34" fmla="*/ 1 w 219"/>
                <a:gd name="T35" fmla="*/ 1 h 167"/>
                <a:gd name="T36" fmla="*/ 1 w 219"/>
                <a:gd name="T37" fmla="*/ 1 h 167"/>
                <a:gd name="T38" fmla="*/ 1 w 219"/>
                <a:gd name="T39" fmla="*/ 1 h 167"/>
                <a:gd name="T40" fmla="*/ 1 w 219"/>
                <a:gd name="T41" fmla="*/ 1 h 16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9"/>
                <a:gd name="T64" fmla="*/ 0 h 167"/>
                <a:gd name="T65" fmla="*/ 219 w 219"/>
                <a:gd name="T66" fmla="*/ 167 h 16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9" h="167">
                  <a:moveTo>
                    <a:pt x="219" y="152"/>
                  </a:moveTo>
                  <a:lnTo>
                    <a:pt x="219" y="41"/>
                  </a:lnTo>
                  <a:lnTo>
                    <a:pt x="218" y="33"/>
                  </a:lnTo>
                  <a:lnTo>
                    <a:pt x="213" y="26"/>
                  </a:lnTo>
                  <a:lnTo>
                    <a:pt x="206" y="22"/>
                  </a:lnTo>
                  <a:lnTo>
                    <a:pt x="199" y="20"/>
                  </a:lnTo>
                  <a:lnTo>
                    <a:pt x="25" y="0"/>
                  </a:lnTo>
                  <a:lnTo>
                    <a:pt x="16" y="3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6"/>
                  </a:lnTo>
                  <a:lnTo>
                    <a:pt x="1" y="123"/>
                  </a:lnTo>
                  <a:lnTo>
                    <a:pt x="2" y="131"/>
                  </a:lnTo>
                  <a:lnTo>
                    <a:pt x="7" y="138"/>
                  </a:lnTo>
                  <a:lnTo>
                    <a:pt x="13" y="143"/>
                  </a:lnTo>
                  <a:lnTo>
                    <a:pt x="21" y="146"/>
                  </a:lnTo>
                  <a:lnTo>
                    <a:pt x="188" y="167"/>
                  </a:lnTo>
                  <a:lnTo>
                    <a:pt x="197" y="167"/>
                  </a:lnTo>
                  <a:lnTo>
                    <a:pt x="208" y="166"/>
                  </a:lnTo>
                  <a:lnTo>
                    <a:pt x="215" y="161"/>
                  </a:lnTo>
                  <a:lnTo>
                    <a:pt x="219" y="152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5" name="Freeform 252"/>
            <p:cNvSpPr>
              <a:spLocks/>
            </p:cNvSpPr>
            <p:nvPr/>
          </p:nvSpPr>
          <p:spPr bwMode="auto">
            <a:xfrm>
              <a:off x="1065" y="3612"/>
              <a:ext cx="35" cy="26"/>
            </a:xfrm>
            <a:custGeom>
              <a:avLst/>
              <a:gdLst>
                <a:gd name="T0" fmla="*/ 1 w 208"/>
                <a:gd name="T1" fmla="*/ 1 h 159"/>
                <a:gd name="T2" fmla="*/ 1 w 208"/>
                <a:gd name="T3" fmla="*/ 1 h 159"/>
                <a:gd name="T4" fmla="*/ 1 w 208"/>
                <a:gd name="T5" fmla="*/ 1 h 159"/>
                <a:gd name="T6" fmla="*/ 1 w 208"/>
                <a:gd name="T7" fmla="*/ 1 h 159"/>
                <a:gd name="T8" fmla="*/ 1 w 208"/>
                <a:gd name="T9" fmla="*/ 1 h 159"/>
                <a:gd name="T10" fmla="*/ 1 w 208"/>
                <a:gd name="T11" fmla="*/ 0 h 159"/>
                <a:gd name="T12" fmla="*/ 1 w 208"/>
                <a:gd name="T13" fmla="*/ 0 h 159"/>
                <a:gd name="T14" fmla="*/ 1 w 208"/>
                <a:gd name="T15" fmla="*/ 0 h 159"/>
                <a:gd name="T16" fmla="*/ 1 w 208"/>
                <a:gd name="T17" fmla="*/ 0 h 159"/>
                <a:gd name="T18" fmla="*/ 1 w 208"/>
                <a:gd name="T19" fmla="*/ 0 h 159"/>
                <a:gd name="T20" fmla="*/ 0 w 208"/>
                <a:gd name="T21" fmla="*/ 0 h 159"/>
                <a:gd name="T22" fmla="*/ 0 w 208"/>
                <a:gd name="T23" fmla="*/ 0 h 159"/>
                <a:gd name="T24" fmla="*/ 0 w 208"/>
                <a:gd name="T25" fmla="*/ 0 h 159"/>
                <a:gd name="T26" fmla="*/ 0 w 208"/>
                <a:gd name="T27" fmla="*/ 0 h 159"/>
                <a:gd name="T28" fmla="*/ 0 w 208"/>
                <a:gd name="T29" fmla="*/ 0 h 159"/>
                <a:gd name="T30" fmla="*/ 0 w 208"/>
                <a:gd name="T31" fmla="*/ 0 h 159"/>
                <a:gd name="T32" fmla="*/ 0 w 208"/>
                <a:gd name="T33" fmla="*/ 0 h 159"/>
                <a:gd name="T34" fmla="*/ 0 w 208"/>
                <a:gd name="T35" fmla="*/ 0 h 159"/>
                <a:gd name="T36" fmla="*/ 0 w 208"/>
                <a:gd name="T37" fmla="*/ 1 h 159"/>
                <a:gd name="T38" fmla="*/ 0 w 208"/>
                <a:gd name="T39" fmla="*/ 1 h 159"/>
                <a:gd name="T40" fmla="*/ 1 w 208"/>
                <a:gd name="T41" fmla="*/ 1 h 15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08"/>
                <a:gd name="T64" fmla="*/ 0 h 159"/>
                <a:gd name="T65" fmla="*/ 208 w 208"/>
                <a:gd name="T66" fmla="*/ 159 h 15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08" h="159">
                  <a:moveTo>
                    <a:pt x="188" y="159"/>
                  </a:moveTo>
                  <a:lnTo>
                    <a:pt x="196" y="158"/>
                  </a:lnTo>
                  <a:lnTo>
                    <a:pt x="203" y="154"/>
                  </a:lnTo>
                  <a:lnTo>
                    <a:pt x="206" y="149"/>
                  </a:lnTo>
                  <a:lnTo>
                    <a:pt x="208" y="142"/>
                  </a:lnTo>
                  <a:lnTo>
                    <a:pt x="208" y="42"/>
                  </a:lnTo>
                  <a:lnTo>
                    <a:pt x="206" y="34"/>
                  </a:lnTo>
                  <a:lnTo>
                    <a:pt x="202" y="27"/>
                  </a:lnTo>
                  <a:lnTo>
                    <a:pt x="195" y="22"/>
                  </a:lnTo>
                  <a:lnTo>
                    <a:pt x="187" y="19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0"/>
                  </a:lnTo>
                  <a:lnTo>
                    <a:pt x="0" y="18"/>
                  </a:lnTo>
                  <a:lnTo>
                    <a:pt x="1" y="115"/>
                  </a:lnTo>
                  <a:lnTo>
                    <a:pt x="2" y="123"/>
                  </a:lnTo>
                  <a:lnTo>
                    <a:pt x="7" y="130"/>
                  </a:lnTo>
                  <a:lnTo>
                    <a:pt x="13" y="135"/>
                  </a:lnTo>
                  <a:lnTo>
                    <a:pt x="21" y="138"/>
                  </a:lnTo>
                  <a:lnTo>
                    <a:pt x="188" y="159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6" name="Freeform 253"/>
            <p:cNvSpPr>
              <a:spLocks/>
            </p:cNvSpPr>
            <p:nvPr/>
          </p:nvSpPr>
          <p:spPr bwMode="auto">
            <a:xfrm>
              <a:off x="1130" y="3302"/>
              <a:ext cx="124" cy="349"/>
            </a:xfrm>
            <a:custGeom>
              <a:avLst/>
              <a:gdLst>
                <a:gd name="T0" fmla="*/ 0 w 746"/>
                <a:gd name="T1" fmla="*/ 1 h 2092"/>
                <a:gd name="T2" fmla="*/ 3 w 746"/>
                <a:gd name="T3" fmla="*/ 0 h 2092"/>
                <a:gd name="T4" fmla="*/ 3 w 746"/>
                <a:gd name="T5" fmla="*/ 0 h 2092"/>
                <a:gd name="T6" fmla="*/ 0 w 746"/>
                <a:gd name="T7" fmla="*/ 1 h 2092"/>
                <a:gd name="T8" fmla="*/ 0 w 746"/>
                <a:gd name="T9" fmla="*/ 2 h 2092"/>
                <a:gd name="T10" fmla="*/ 0 w 746"/>
                <a:gd name="T11" fmla="*/ 10 h 2092"/>
                <a:gd name="T12" fmla="*/ 0 w 746"/>
                <a:gd name="T13" fmla="*/ 10 h 2092"/>
                <a:gd name="T14" fmla="*/ 0 w 746"/>
                <a:gd name="T15" fmla="*/ 10 h 2092"/>
                <a:gd name="T16" fmla="*/ 0 w 746"/>
                <a:gd name="T17" fmla="*/ 10 h 2092"/>
                <a:gd name="T18" fmla="*/ 0 w 746"/>
                <a:gd name="T19" fmla="*/ 2 h 2092"/>
                <a:gd name="T20" fmla="*/ 0 w 746"/>
                <a:gd name="T21" fmla="*/ 1 h 209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46"/>
                <a:gd name="T34" fmla="*/ 0 h 2092"/>
                <a:gd name="T35" fmla="*/ 746 w 746"/>
                <a:gd name="T36" fmla="*/ 2092 h 209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46" h="2092">
                  <a:moveTo>
                    <a:pt x="106" y="290"/>
                  </a:moveTo>
                  <a:lnTo>
                    <a:pt x="746" y="0"/>
                  </a:lnTo>
                  <a:lnTo>
                    <a:pt x="662" y="1"/>
                  </a:lnTo>
                  <a:lnTo>
                    <a:pt x="22" y="274"/>
                  </a:lnTo>
                  <a:lnTo>
                    <a:pt x="0" y="311"/>
                  </a:lnTo>
                  <a:lnTo>
                    <a:pt x="0" y="2052"/>
                  </a:lnTo>
                  <a:lnTo>
                    <a:pt x="17" y="2080"/>
                  </a:lnTo>
                  <a:lnTo>
                    <a:pt x="112" y="2092"/>
                  </a:lnTo>
                  <a:lnTo>
                    <a:pt x="96" y="2071"/>
                  </a:lnTo>
                  <a:lnTo>
                    <a:pt x="85" y="323"/>
                  </a:lnTo>
                  <a:lnTo>
                    <a:pt x="106" y="29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" name="Freeform 254"/>
            <p:cNvSpPr>
              <a:spLocks/>
            </p:cNvSpPr>
            <p:nvPr/>
          </p:nvSpPr>
          <p:spPr bwMode="auto">
            <a:xfrm>
              <a:off x="1124" y="3300"/>
              <a:ext cx="130" cy="344"/>
            </a:xfrm>
            <a:custGeom>
              <a:avLst/>
              <a:gdLst>
                <a:gd name="T0" fmla="*/ 3 w 781"/>
                <a:gd name="T1" fmla="*/ 0 h 2066"/>
                <a:gd name="T2" fmla="*/ 4 w 781"/>
                <a:gd name="T3" fmla="*/ 0 h 2066"/>
                <a:gd name="T4" fmla="*/ 3 w 781"/>
                <a:gd name="T5" fmla="*/ 0 h 2066"/>
                <a:gd name="T6" fmla="*/ 0 w 781"/>
                <a:gd name="T7" fmla="*/ 1 h 2066"/>
                <a:gd name="T8" fmla="*/ 0 w 781"/>
                <a:gd name="T9" fmla="*/ 1 h 2066"/>
                <a:gd name="T10" fmla="*/ 0 w 781"/>
                <a:gd name="T11" fmla="*/ 9 h 2066"/>
                <a:gd name="T12" fmla="*/ 0 w 781"/>
                <a:gd name="T13" fmla="*/ 9 h 2066"/>
                <a:gd name="T14" fmla="*/ 0 w 781"/>
                <a:gd name="T15" fmla="*/ 1 h 2066"/>
                <a:gd name="T16" fmla="*/ 0 w 781"/>
                <a:gd name="T17" fmla="*/ 1 h 2066"/>
                <a:gd name="T18" fmla="*/ 3 w 781"/>
                <a:gd name="T19" fmla="*/ 0 h 2066"/>
                <a:gd name="T20" fmla="*/ 3 w 781"/>
                <a:gd name="T21" fmla="*/ 0 h 206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81"/>
                <a:gd name="T34" fmla="*/ 0 h 2066"/>
                <a:gd name="T35" fmla="*/ 781 w 781"/>
                <a:gd name="T36" fmla="*/ 2066 h 206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81" h="2066">
                  <a:moveTo>
                    <a:pt x="758" y="24"/>
                  </a:moveTo>
                  <a:lnTo>
                    <a:pt x="781" y="14"/>
                  </a:lnTo>
                  <a:lnTo>
                    <a:pt x="686" y="0"/>
                  </a:lnTo>
                  <a:lnTo>
                    <a:pt x="23" y="280"/>
                  </a:lnTo>
                  <a:lnTo>
                    <a:pt x="0" y="315"/>
                  </a:lnTo>
                  <a:lnTo>
                    <a:pt x="9" y="2055"/>
                  </a:lnTo>
                  <a:lnTo>
                    <a:pt x="35" y="2066"/>
                  </a:lnTo>
                  <a:lnTo>
                    <a:pt x="35" y="325"/>
                  </a:lnTo>
                  <a:lnTo>
                    <a:pt x="57" y="288"/>
                  </a:lnTo>
                  <a:lnTo>
                    <a:pt x="697" y="15"/>
                  </a:lnTo>
                  <a:lnTo>
                    <a:pt x="758" y="2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8" name="Freeform 255"/>
            <p:cNvSpPr>
              <a:spLocks/>
            </p:cNvSpPr>
            <p:nvPr/>
          </p:nvSpPr>
          <p:spPr bwMode="auto">
            <a:xfrm>
              <a:off x="1126" y="3373"/>
              <a:ext cx="16" cy="27"/>
            </a:xfrm>
            <a:custGeom>
              <a:avLst/>
              <a:gdLst>
                <a:gd name="T0" fmla="*/ 0 w 97"/>
                <a:gd name="T1" fmla="*/ 1 h 162"/>
                <a:gd name="T2" fmla="*/ 0 w 97"/>
                <a:gd name="T3" fmla="*/ 1 h 162"/>
                <a:gd name="T4" fmla="*/ 0 w 97"/>
                <a:gd name="T5" fmla="*/ 0 h 162"/>
                <a:gd name="T6" fmla="*/ 0 w 97"/>
                <a:gd name="T7" fmla="*/ 0 h 162"/>
                <a:gd name="T8" fmla="*/ 0 w 97"/>
                <a:gd name="T9" fmla="*/ 0 h 162"/>
                <a:gd name="T10" fmla="*/ 0 w 97"/>
                <a:gd name="T11" fmla="*/ 1 h 162"/>
                <a:gd name="T12" fmla="*/ 0 w 97"/>
                <a:gd name="T13" fmla="*/ 1 h 1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7"/>
                <a:gd name="T22" fmla="*/ 0 h 162"/>
                <a:gd name="T23" fmla="*/ 97 w 97"/>
                <a:gd name="T24" fmla="*/ 162 h 1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7" h="162">
                  <a:moveTo>
                    <a:pt x="80" y="162"/>
                  </a:moveTo>
                  <a:lnTo>
                    <a:pt x="97" y="151"/>
                  </a:lnTo>
                  <a:lnTo>
                    <a:pt x="96" y="11"/>
                  </a:lnTo>
                  <a:lnTo>
                    <a:pt x="16" y="0"/>
                  </a:lnTo>
                  <a:lnTo>
                    <a:pt x="0" y="11"/>
                  </a:lnTo>
                  <a:lnTo>
                    <a:pt x="17" y="139"/>
                  </a:lnTo>
                  <a:lnTo>
                    <a:pt x="80" y="16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" name="Freeform 256"/>
            <p:cNvSpPr>
              <a:spLocks/>
            </p:cNvSpPr>
            <p:nvPr/>
          </p:nvSpPr>
          <p:spPr bwMode="auto">
            <a:xfrm>
              <a:off x="1126" y="3418"/>
              <a:ext cx="16" cy="28"/>
            </a:xfrm>
            <a:custGeom>
              <a:avLst/>
              <a:gdLst>
                <a:gd name="T0" fmla="*/ 0 w 97"/>
                <a:gd name="T1" fmla="*/ 1 h 164"/>
                <a:gd name="T2" fmla="*/ 0 w 97"/>
                <a:gd name="T3" fmla="*/ 1 h 164"/>
                <a:gd name="T4" fmla="*/ 0 w 97"/>
                <a:gd name="T5" fmla="*/ 0 h 164"/>
                <a:gd name="T6" fmla="*/ 0 w 97"/>
                <a:gd name="T7" fmla="*/ 0 h 164"/>
                <a:gd name="T8" fmla="*/ 0 w 97"/>
                <a:gd name="T9" fmla="*/ 0 h 164"/>
                <a:gd name="T10" fmla="*/ 0 w 97"/>
                <a:gd name="T11" fmla="*/ 1 h 164"/>
                <a:gd name="T12" fmla="*/ 0 w 97"/>
                <a:gd name="T13" fmla="*/ 1 h 1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7"/>
                <a:gd name="T22" fmla="*/ 0 h 164"/>
                <a:gd name="T23" fmla="*/ 97 w 97"/>
                <a:gd name="T24" fmla="*/ 164 h 16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7" h="164">
                  <a:moveTo>
                    <a:pt x="80" y="164"/>
                  </a:moveTo>
                  <a:lnTo>
                    <a:pt x="97" y="152"/>
                  </a:lnTo>
                  <a:lnTo>
                    <a:pt x="96" y="12"/>
                  </a:lnTo>
                  <a:lnTo>
                    <a:pt x="17" y="0"/>
                  </a:lnTo>
                  <a:lnTo>
                    <a:pt x="0" y="12"/>
                  </a:lnTo>
                  <a:lnTo>
                    <a:pt x="17" y="141"/>
                  </a:lnTo>
                  <a:lnTo>
                    <a:pt x="80" y="16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0" name="Freeform 257"/>
            <p:cNvSpPr>
              <a:spLocks/>
            </p:cNvSpPr>
            <p:nvPr/>
          </p:nvSpPr>
          <p:spPr bwMode="auto">
            <a:xfrm>
              <a:off x="1126" y="3464"/>
              <a:ext cx="16" cy="27"/>
            </a:xfrm>
            <a:custGeom>
              <a:avLst/>
              <a:gdLst>
                <a:gd name="T0" fmla="*/ 0 w 98"/>
                <a:gd name="T1" fmla="*/ 1 h 162"/>
                <a:gd name="T2" fmla="*/ 0 w 98"/>
                <a:gd name="T3" fmla="*/ 1 h 162"/>
                <a:gd name="T4" fmla="*/ 0 w 98"/>
                <a:gd name="T5" fmla="*/ 0 h 162"/>
                <a:gd name="T6" fmla="*/ 0 w 98"/>
                <a:gd name="T7" fmla="*/ 0 h 162"/>
                <a:gd name="T8" fmla="*/ 0 w 98"/>
                <a:gd name="T9" fmla="*/ 0 h 162"/>
                <a:gd name="T10" fmla="*/ 0 w 98"/>
                <a:gd name="T11" fmla="*/ 1 h 162"/>
                <a:gd name="T12" fmla="*/ 0 w 98"/>
                <a:gd name="T13" fmla="*/ 1 h 1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8"/>
                <a:gd name="T22" fmla="*/ 0 h 162"/>
                <a:gd name="T23" fmla="*/ 98 w 98"/>
                <a:gd name="T24" fmla="*/ 162 h 1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8" h="162">
                  <a:moveTo>
                    <a:pt x="81" y="162"/>
                  </a:moveTo>
                  <a:lnTo>
                    <a:pt x="98" y="151"/>
                  </a:lnTo>
                  <a:lnTo>
                    <a:pt x="96" y="10"/>
                  </a:lnTo>
                  <a:lnTo>
                    <a:pt x="17" y="0"/>
                  </a:lnTo>
                  <a:lnTo>
                    <a:pt x="0" y="11"/>
                  </a:lnTo>
                  <a:lnTo>
                    <a:pt x="19" y="140"/>
                  </a:lnTo>
                  <a:lnTo>
                    <a:pt x="81" y="16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1" name="Freeform 258"/>
            <p:cNvSpPr>
              <a:spLocks/>
            </p:cNvSpPr>
            <p:nvPr/>
          </p:nvSpPr>
          <p:spPr bwMode="auto">
            <a:xfrm>
              <a:off x="1127" y="3510"/>
              <a:ext cx="16" cy="27"/>
            </a:xfrm>
            <a:custGeom>
              <a:avLst/>
              <a:gdLst>
                <a:gd name="T0" fmla="*/ 0 w 96"/>
                <a:gd name="T1" fmla="*/ 1 h 163"/>
                <a:gd name="T2" fmla="*/ 1 w 96"/>
                <a:gd name="T3" fmla="*/ 1 h 163"/>
                <a:gd name="T4" fmla="*/ 1 w 96"/>
                <a:gd name="T5" fmla="*/ 0 h 163"/>
                <a:gd name="T6" fmla="*/ 0 w 96"/>
                <a:gd name="T7" fmla="*/ 0 h 163"/>
                <a:gd name="T8" fmla="*/ 0 w 96"/>
                <a:gd name="T9" fmla="*/ 0 h 163"/>
                <a:gd name="T10" fmla="*/ 0 w 96"/>
                <a:gd name="T11" fmla="*/ 1 h 163"/>
                <a:gd name="T12" fmla="*/ 0 w 96"/>
                <a:gd name="T13" fmla="*/ 1 h 1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6"/>
                <a:gd name="T22" fmla="*/ 0 h 163"/>
                <a:gd name="T23" fmla="*/ 96 w 96"/>
                <a:gd name="T24" fmla="*/ 163 h 1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6" h="163">
                  <a:moveTo>
                    <a:pt x="80" y="163"/>
                  </a:moveTo>
                  <a:lnTo>
                    <a:pt x="96" y="152"/>
                  </a:lnTo>
                  <a:lnTo>
                    <a:pt x="96" y="11"/>
                  </a:lnTo>
                  <a:lnTo>
                    <a:pt x="16" y="0"/>
                  </a:lnTo>
                  <a:lnTo>
                    <a:pt x="0" y="11"/>
                  </a:lnTo>
                  <a:lnTo>
                    <a:pt x="17" y="140"/>
                  </a:lnTo>
                  <a:lnTo>
                    <a:pt x="80" y="16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2" name="Freeform 259"/>
            <p:cNvSpPr>
              <a:spLocks/>
            </p:cNvSpPr>
            <p:nvPr/>
          </p:nvSpPr>
          <p:spPr bwMode="auto">
            <a:xfrm>
              <a:off x="1127" y="3556"/>
              <a:ext cx="16" cy="27"/>
            </a:xfrm>
            <a:custGeom>
              <a:avLst/>
              <a:gdLst>
                <a:gd name="T0" fmla="*/ 0 w 96"/>
                <a:gd name="T1" fmla="*/ 1 h 163"/>
                <a:gd name="T2" fmla="*/ 1 w 96"/>
                <a:gd name="T3" fmla="*/ 1 h 163"/>
                <a:gd name="T4" fmla="*/ 1 w 96"/>
                <a:gd name="T5" fmla="*/ 0 h 163"/>
                <a:gd name="T6" fmla="*/ 0 w 96"/>
                <a:gd name="T7" fmla="*/ 0 h 163"/>
                <a:gd name="T8" fmla="*/ 0 w 96"/>
                <a:gd name="T9" fmla="*/ 0 h 163"/>
                <a:gd name="T10" fmla="*/ 0 w 96"/>
                <a:gd name="T11" fmla="*/ 1 h 163"/>
                <a:gd name="T12" fmla="*/ 0 w 96"/>
                <a:gd name="T13" fmla="*/ 1 h 1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6"/>
                <a:gd name="T22" fmla="*/ 0 h 163"/>
                <a:gd name="T23" fmla="*/ 96 w 96"/>
                <a:gd name="T24" fmla="*/ 163 h 1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6" h="163">
                  <a:moveTo>
                    <a:pt x="80" y="163"/>
                  </a:moveTo>
                  <a:lnTo>
                    <a:pt x="96" y="152"/>
                  </a:lnTo>
                  <a:lnTo>
                    <a:pt x="96" y="12"/>
                  </a:lnTo>
                  <a:lnTo>
                    <a:pt x="16" y="0"/>
                  </a:lnTo>
                  <a:lnTo>
                    <a:pt x="0" y="12"/>
                  </a:lnTo>
                  <a:lnTo>
                    <a:pt x="17" y="141"/>
                  </a:lnTo>
                  <a:lnTo>
                    <a:pt x="80" y="16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3" name="Freeform 260"/>
            <p:cNvSpPr>
              <a:spLocks/>
            </p:cNvSpPr>
            <p:nvPr/>
          </p:nvSpPr>
          <p:spPr bwMode="auto">
            <a:xfrm>
              <a:off x="1126" y="3375"/>
              <a:ext cx="13" cy="25"/>
            </a:xfrm>
            <a:custGeom>
              <a:avLst/>
              <a:gdLst>
                <a:gd name="T0" fmla="*/ 0 w 80"/>
                <a:gd name="T1" fmla="*/ 1 h 151"/>
                <a:gd name="T2" fmla="*/ 0 w 80"/>
                <a:gd name="T3" fmla="*/ 0 h 151"/>
                <a:gd name="T4" fmla="*/ 0 w 80"/>
                <a:gd name="T5" fmla="*/ 0 h 151"/>
                <a:gd name="T6" fmla="*/ 0 w 80"/>
                <a:gd name="T7" fmla="*/ 1 h 151"/>
                <a:gd name="T8" fmla="*/ 0 w 80"/>
                <a:gd name="T9" fmla="*/ 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0"/>
                <a:gd name="T16" fmla="*/ 0 h 151"/>
                <a:gd name="T17" fmla="*/ 80 w 80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0" h="151">
                  <a:moveTo>
                    <a:pt x="80" y="151"/>
                  </a:moveTo>
                  <a:lnTo>
                    <a:pt x="79" y="11"/>
                  </a:lnTo>
                  <a:lnTo>
                    <a:pt x="0" y="0"/>
                  </a:lnTo>
                  <a:lnTo>
                    <a:pt x="1" y="140"/>
                  </a:lnTo>
                  <a:lnTo>
                    <a:pt x="80" y="15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4" name="Freeform 261"/>
            <p:cNvSpPr>
              <a:spLocks/>
            </p:cNvSpPr>
            <p:nvPr/>
          </p:nvSpPr>
          <p:spPr bwMode="auto">
            <a:xfrm>
              <a:off x="1126" y="3420"/>
              <a:ext cx="13" cy="26"/>
            </a:xfrm>
            <a:custGeom>
              <a:avLst/>
              <a:gdLst>
                <a:gd name="T0" fmla="*/ 0 w 80"/>
                <a:gd name="T1" fmla="*/ 1 h 152"/>
                <a:gd name="T2" fmla="*/ 0 w 80"/>
                <a:gd name="T3" fmla="*/ 0 h 152"/>
                <a:gd name="T4" fmla="*/ 0 w 80"/>
                <a:gd name="T5" fmla="*/ 0 h 152"/>
                <a:gd name="T6" fmla="*/ 0 w 80"/>
                <a:gd name="T7" fmla="*/ 1 h 152"/>
                <a:gd name="T8" fmla="*/ 0 w 80"/>
                <a:gd name="T9" fmla="*/ 1 h 1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0"/>
                <a:gd name="T16" fmla="*/ 0 h 152"/>
                <a:gd name="T17" fmla="*/ 80 w 80"/>
                <a:gd name="T18" fmla="*/ 152 h 1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0" h="152">
                  <a:moveTo>
                    <a:pt x="80" y="152"/>
                  </a:moveTo>
                  <a:lnTo>
                    <a:pt x="80" y="11"/>
                  </a:lnTo>
                  <a:lnTo>
                    <a:pt x="0" y="0"/>
                  </a:lnTo>
                  <a:lnTo>
                    <a:pt x="1" y="140"/>
                  </a:lnTo>
                  <a:lnTo>
                    <a:pt x="80" y="15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5" name="Freeform 262"/>
            <p:cNvSpPr>
              <a:spLocks/>
            </p:cNvSpPr>
            <p:nvPr/>
          </p:nvSpPr>
          <p:spPr bwMode="auto">
            <a:xfrm>
              <a:off x="1126" y="3466"/>
              <a:ext cx="14" cy="25"/>
            </a:xfrm>
            <a:custGeom>
              <a:avLst/>
              <a:gdLst>
                <a:gd name="T0" fmla="*/ 0 w 81"/>
                <a:gd name="T1" fmla="*/ 1 h 151"/>
                <a:gd name="T2" fmla="*/ 0 w 81"/>
                <a:gd name="T3" fmla="*/ 0 h 151"/>
                <a:gd name="T4" fmla="*/ 0 w 81"/>
                <a:gd name="T5" fmla="*/ 0 h 151"/>
                <a:gd name="T6" fmla="*/ 0 w 81"/>
                <a:gd name="T7" fmla="*/ 1 h 151"/>
                <a:gd name="T8" fmla="*/ 0 w 81"/>
                <a:gd name="T9" fmla="*/ 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1"/>
                <a:gd name="T16" fmla="*/ 0 h 151"/>
                <a:gd name="T17" fmla="*/ 81 w 81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1" h="151">
                  <a:moveTo>
                    <a:pt x="81" y="151"/>
                  </a:moveTo>
                  <a:lnTo>
                    <a:pt x="81" y="10"/>
                  </a:lnTo>
                  <a:lnTo>
                    <a:pt x="0" y="0"/>
                  </a:lnTo>
                  <a:lnTo>
                    <a:pt x="2" y="141"/>
                  </a:lnTo>
                  <a:lnTo>
                    <a:pt x="81" y="15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6" name="Freeform 263"/>
            <p:cNvSpPr>
              <a:spLocks/>
            </p:cNvSpPr>
            <p:nvPr/>
          </p:nvSpPr>
          <p:spPr bwMode="auto">
            <a:xfrm>
              <a:off x="1127" y="3512"/>
              <a:ext cx="13" cy="25"/>
            </a:xfrm>
            <a:custGeom>
              <a:avLst/>
              <a:gdLst>
                <a:gd name="T0" fmla="*/ 0 w 80"/>
                <a:gd name="T1" fmla="*/ 1 h 152"/>
                <a:gd name="T2" fmla="*/ 0 w 80"/>
                <a:gd name="T3" fmla="*/ 0 h 152"/>
                <a:gd name="T4" fmla="*/ 0 w 80"/>
                <a:gd name="T5" fmla="*/ 0 h 152"/>
                <a:gd name="T6" fmla="*/ 0 w 80"/>
                <a:gd name="T7" fmla="*/ 1 h 152"/>
                <a:gd name="T8" fmla="*/ 0 w 80"/>
                <a:gd name="T9" fmla="*/ 1 h 1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0"/>
                <a:gd name="T16" fmla="*/ 0 h 152"/>
                <a:gd name="T17" fmla="*/ 80 w 80"/>
                <a:gd name="T18" fmla="*/ 152 h 1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0" h="152">
                  <a:moveTo>
                    <a:pt x="80" y="152"/>
                  </a:moveTo>
                  <a:lnTo>
                    <a:pt x="79" y="11"/>
                  </a:lnTo>
                  <a:lnTo>
                    <a:pt x="0" y="0"/>
                  </a:lnTo>
                  <a:lnTo>
                    <a:pt x="0" y="141"/>
                  </a:lnTo>
                  <a:lnTo>
                    <a:pt x="80" y="15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7" name="Freeform 264"/>
            <p:cNvSpPr>
              <a:spLocks/>
            </p:cNvSpPr>
            <p:nvPr/>
          </p:nvSpPr>
          <p:spPr bwMode="auto">
            <a:xfrm>
              <a:off x="1127" y="3558"/>
              <a:ext cx="13" cy="25"/>
            </a:xfrm>
            <a:custGeom>
              <a:avLst/>
              <a:gdLst>
                <a:gd name="T0" fmla="*/ 0 w 80"/>
                <a:gd name="T1" fmla="*/ 1 h 151"/>
                <a:gd name="T2" fmla="*/ 0 w 80"/>
                <a:gd name="T3" fmla="*/ 0 h 151"/>
                <a:gd name="T4" fmla="*/ 0 w 80"/>
                <a:gd name="T5" fmla="*/ 0 h 151"/>
                <a:gd name="T6" fmla="*/ 0 w 80"/>
                <a:gd name="T7" fmla="*/ 1 h 151"/>
                <a:gd name="T8" fmla="*/ 0 w 80"/>
                <a:gd name="T9" fmla="*/ 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0"/>
                <a:gd name="T16" fmla="*/ 0 h 151"/>
                <a:gd name="T17" fmla="*/ 80 w 80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0" h="151">
                  <a:moveTo>
                    <a:pt x="80" y="151"/>
                  </a:moveTo>
                  <a:lnTo>
                    <a:pt x="79" y="11"/>
                  </a:lnTo>
                  <a:lnTo>
                    <a:pt x="0" y="0"/>
                  </a:lnTo>
                  <a:lnTo>
                    <a:pt x="0" y="140"/>
                  </a:lnTo>
                  <a:lnTo>
                    <a:pt x="80" y="15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8" name="Freeform 265"/>
            <p:cNvSpPr>
              <a:spLocks/>
            </p:cNvSpPr>
            <p:nvPr/>
          </p:nvSpPr>
          <p:spPr bwMode="auto">
            <a:xfrm>
              <a:off x="1127" y="3377"/>
              <a:ext cx="11" cy="19"/>
            </a:xfrm>
            <a:custGeom>
              <a:avLst/>
              <a:gdLst>
                <a:gd name="T0" fmla="*/ 0 w 65"/>
                <a:gd name="T1" fmla="*/ 0 h 117"/>
                <a:gd name="T2" fmla="*/ 0 w 65"/>
                <a:gd name="T3" fmla="*/ 0 h 117"/>
                <a:gd name="T4" fmla="*/ 0 w 65"/>
                <a:gd name="T5" fmla="*/ 0 h 117"/>
                <a:gd name="T6" fmla="*/ 0 w 65"/>
                <a:gd name="T7" fmla="*/ 0 h 117"/>
                <a:gd name="T8" fmla="*/ 0 w 65"/>
                <a:gd name="T9" fmla="*/ 0 h 117"/>
                <a:gd name="T10" fmla="*/ 0 w 65"/>
                <a:gd name="T11" fmla="*/ 0 h 117"/>
                <a:gd name="T12" fmla="*/ 0 w 65"/>
                <a:gd name="T13" fmla="*/ 0 h 1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117"/>
                <a:gd name="T23" fmla="*/ 65 w 65"/>
                <a:gd name="T24" fmla="*/ 117 h 1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117">
                  <a:moveTo>
                    <a:pt x="65" y="40"/>
                  </a:moveTo>
                  <a:lnTo>
                    <a:pt x="65" y="9"/>
                  </a:lnTo>
                  <a:lnTo>
                    <a:pt x="0" y="0"/>
                  </a:lnTo>
                  <a:lnTo>
                    <a:pt x="1" y="113"/>
                  </a:lnTo>
                  <a:lnTo>
                    <a:pt x="26" y="117"/>
                  </a:lnTo>
                  <a:lnTo>
                    <a:pt x="26" y="30"/>
                  </a:lnTo>
                  <a:lnTo>
                    <a:pt x="65" y="4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9" name="Freeform 266"/>
            <p:cNvSpPr>
              <a:spLocks/>
            </p:cNvSpPr>
            <p:nvPr/>
          </p:nvSpPr>
          <p:spPr bwMode="auto">
            <a:xfrm>
              <a:off x="1127" y="3423"/>
              <a:ext cx="11" cy="19"/>
            </a:xfrm>
            <a:custGeom>
              <a:avLst/>
              <a:gdLst>
                <a:gd name="T0" fmla="*/ 0 w 65"/>
                <a:gd name="T1" fmla="*/ 0 h 118"/>
                <a:gd name="T2" fmla="*/ 0 w 65"/>
                <a:gd name="T3" fmla="*/ 0 h 118"/>
                <a:gd name="T4" fmla="*/ 0 w 65"/>
                <a:gd name="T5" fmla="*/ 0 h 118"/>
                <a:gd name="T6" fmla="*/ 0 w 65"/>
                <a:gd name="T7" fmla="*/ 0 h 118"/>
                <a:gd name="T8" fmla="*/ 0 w 65"/>
                <a:gd name="T9" fmla="*/ 0 h 118"/>
                <a:gd name="T10" fmla="*/ 0 w 65"/>
                <a:gd name="T11" fmla="*/ 0 h 118"/>
                <a:gd name="T12" fmla="*/ 0 w 65"/>
                <a:gd name="T13" fmla="*/ 0 h 1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118"/>
                <a:gd name="T23" fmla="*/ 65 w 65"/>
                <a:gd name="T24" fmla="*/ 118 h 11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118">
                  <a:moveTo>
                    <a:pt x="65" y="42"/>
                  </a:moveTo>
                  <a:lnTo>
                    <a:pt x="65" y="9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25" y="118"/>
                  </a:lnTo>
                  <a:lnTo>
                    <a:pt x="25" y="31"/>
                  </a:lnTo>
                  <a:lnTo>
                    <a:pt x="65" y="4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0" name="Freeform 267"/>
            <p:cNvSpPr>
              <a:spLocks/>
            </p:cNvSpPr>
            <p:nvPr/>
          </p:nvSpPr>
          <p:spPr bwMode="auto">
            <a:xfrm>
              <a:off x="1128" y="3468"/>
              <a:ext cx="10" cy="20"/>
            </a:xfrm>
            <a:custGeom>
              <a:avLst/>
              <a:gdLst>
                <a:gd name="T0" fmla="*/ 0 w 66"/>
                <a:gd name="T1" fmla="*/ 0 h 119"/>
                <a:gd name="T2" fmla="*/ 0 w 66"/>
                <a:gd name="T3" fmla="*/ 0 h 119"/>
                <a:gd name="T4" fmla="*/ 0 w 66"/>
                <a:gd name="T5" fmla="*/ 0 h 119"/>
                <a:gd name="T6" fmla="*/ 0 w 66"/>
                <a:gd name="T7" fmla="*/ 1 h 119"/>
                <a:gd name="T8" fmla="*/ 0 w 66"/>
                <a:gd name="T9" fmla="*/ 1 h 119"/>
                <a:gd name="T10" fmla="*/ 0 w 66"/>
                <a:gd name="T11" fmla="*/ 0 h 119"/>
                <a:gd name="T12" fmla="*/ 0 w 66"/>
                <a:gd name="T13" fmla="*/ 0 h 1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6"/>
                <a:gd name="T22" fmla="*/ 0 h 119"/>
                <a:gd name="T23" fmla="*/ 66 w 66"/>
                <a:gd name="T24" fmla="*/ 119 h 11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6" h="119">
                  <a:moveTo>
                    <a:pt x="66" y="42"/>
                  </a:moveTo>
                  <a:lnTo>
                    <a:pt x="65" y="9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25" y="119"/>
                  </a:lnTo>
                  <a:lnTo>
                    <a:pt x="25" y="31"/>
                  </a:lnTo>
                  <a:lnTo>
                    <a:pt x="66" y="4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1" name="Freeform 268"/>
            <p:cNvSpPr>
              <a:spLocks/>
            </p:cNvSpPr>
            <p:nvPr/>
          </p:nvSpPr>
          <p:spPr bwMode="auto">
            <a:xfrm>
              <a:off x="1128" y="3514"/>
              <a:ext cx="11" cy="20"/>
            </a:xfrm>
            <a:custGeom>
              <a:avLst/>
              <a:gdLst>
                <a:gd name="T0" fmla="*/ 0 w 65"/>
                <a:gd name="T1" fmla="*/ 0 h 119"/>
                <a:gd name="T2" fmla="*/ 0 w 65"/>
                <a:gd name="T3" fmla="*/ 0 h 119"/>
                <a:gd name="T4" fmla="*/ 0 w 65"/>
                <a:gd name="T5" fmla="*/ 0 h 119"/>
                <a:gd name="T6" fmla="*/ 0 w 65"/>
                <a:gd name="T7" fmla="*/ 1 h 119"/>
                <a:gd name="T8" fmla="*/ 0 w 65"/>
                <a:gd name="T9" fmla="*/ 1 h 119"/>
                <a:gd name="T10" fmla="*/ 0 w 65"/>
                <a:gd name="T11" fmla="*/ 0 h 119"/>
                <a:gd name="T12" fmla="*/ 0 w 65"/>
                <a:gd name="T13" fmla="*/ 0 h 1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119"/>
                <a:gd name="T23" fmla="*/ 65 w 65"/>
                <a:gd name="T24" fmla="*/ 119 h 11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119">
                  <a:moveTo>
                    <a:pt x="65" y="43"/>
                  </a:moveTo>
                  <a:lnTo>
                    <a:pt x="65" y="9"/>
                  </a:lnTo>
                  <a:lnTo>
                    <a:pt x="0" y="0"/>
                  </a:lnTo>
                  <a:lnTo>
                    <a:pt x="1" y="115"/>
                  </a:lnTo>
                  <a:lnTo>
                    <a:pt x="25" y="119"/>
                  </a:lnTo>
                  <a:lnTo>
                    <a:pt x="24" y="32"/>
                  </a:lnTo>
                  <a:lnTo>
                    <a:pt x="65" y="4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2" name="Freeform 269"/>
            <p:cNvSpPr>
              <a:spLocks/>
            </p:cNvSpPr>
            <p:nvPr/>
          </p:nvSpPr>
          <p:spPr bwMode="auto">
            <a:xfrm>
              <a:off x="1128" y="3560"/>
              <a:ext cx="11" cy="20"/>
            </a:xfrm>
            <a:custGeom>
              <a:avLst/>
              <a:gdLst>
                <a:gd name="T0" fmla="*/ 0 w 65"/>
                <a:gd name="T1" fmla="*/ 0 h 118"/>
                <a:gd name="T2" fmla="*/ 0 w 65"/>
                <a:gd name="T3" fmla="*/ 0 h 118"/>
                <a:gd name="T4" fmla="*/ 0 w 65"/>
                <a:gd name="T5" fmla="*/ 0 h 118"/>
                <a:gd name="T6" fmla="*/ 0 w 65"/>
                <a:gd name="T7" fmla="*/ 1 h 118"/>
                <a:gd name="T8" fmla="*/ 0 w 65"/>
                <a:gd name="T9" fmla="*/ 1 h 118"/>
                <a:gd name="T10" fmla="*/ 0 w 65"/>
                <a:gd name="T11" fmla="*/ 0 h 118"/>
                <a:gd name="T12" fmla="*/ 0 w 65"/>
                <a:gd name="T13" fmla="*/ 0 h 1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118"/>
                <a:gd name="T23" fmla="*/ 65 w 65"/>
                <a:gd name="T24" fmla="*/ 118 h 11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118">
                  <a:moveTo>
                    <a:pt x="65" y="42"/>
                  </a:moveTo>
                  <a:lnTo>
                    <a:pt x="65" y="9"/>
                  </a:lnTo>
                  <a:lnTo>
                    <a:pt x="0" y="0"/>
                  </a:lnTo>
                  <a:lnTo>
                    <a:pt x="1" y="115"/>
                  </a:lnTo>
                  <a:lnTo>
                    <a:pt x="26" y="118"/>
                  </a:lnTo>
                  <a:lnTo>
                    <a:pt x="26" y="32"/>
                  </a:lnTo>
                  <a:lnTo>
                    <a:pt x="65" y="4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3" name="Freeform 270"/>
            <p:cNvSpPr>
              <a:spLocks/>
            </p:cNvSpPr>
            <p:nvPr/>
          </p:nvSpPr>
          <p:spPr bwMode="auto">
            <a:xfrm>
              <a:off x="1132" y="3383"/>
              <a:ext cx="6" cy="15"/>
            </a:xfrm>
            <a:custGeom>
              <a:avLst/>
              <a:gdLst>
                <a:gd name="T0" fmla="*/ 0 w 41"/>
                <a:gd name="T1" fmla="*/ 0 h 93"/>
                <a:gd name="T2" fmla="*/ 0 w 41"/>
                <a:gd name="T3" fmla="*/ 0 h 93"/>
                <a:gd name="T4" fmla="*/ 0 w 41"/>
                <a:gd name="T5" fmla="*/ 0 h 93"/>
                <a:gd name="T6" fmla="*/ 0 w 41"/>
                <a:gd name="T7" fmla="*/ 0 h 93"/>
                <a:gd name="T8" fmla="*/ 0 w 41"/>
                <a:gd name="T9" fmla="*/ 0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"/>
                <a:gd name="T16" fmla="*/ 0 h 93"/>
                <a:gd name="T17" fmla="*/ 41 w 41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" h="93">
                  <a:moveTo>
                    <a:pt x="41" y="11"/>
                  </a:moveTo>
                  <a:lnTo>
                    <a:pt x="0" y="0"/>
                  </a:lnTo>
                  <a:lnTo>
                    <a:pt x="1" y="87"/>
                  </a:lnTo>
                  <a:lnTo>
                    <a:pt x="41" y="93"/>
                  </a:lnTo>
                  <a:lnTo>
                    <a:pt x="41" y="1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4" name="Freeform 271"/>
            <p:cNvSpPr>
              <a:spLocks/>
            </p:cNvSpPr>
            <p:nvPr/>
          </p:nvSpPr>
          <p:spPr bwMode="auto">
            <a:xfrm>
              <a:off x="1132" y="3428"/>
              <a:ext cx="7" cy="16"/>
            </a:xfrm>
            <a:custGeom>
              <a:avLst/>
              <a:gdLst>
                <a:gd name="T0" fmla="*/ 0 w 41"/>
                <a:gd name="T1" fmla="*/ 0 h 92"/>
                <a:gd name="T2" fmla="*/ 0 w 41"/>
                <a:gd name="T3" fmla="*/ 0 h 92"/>
                <a:gd name="T4" fmla="*/ 0 w 41"/>
                <a:gd name="T5" fmla="*/ 1 h 92"/>
                <a:gd name="T6" fmla="*/ 0 w 41"/>
                <a:gd name="T7" fmla="*/ 1 h 92"/>
                <a:gd name="T8" fmla="*/ 0 w 41"/>
                <a:gd name="T9" fmla="*/ 0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"/>
                <a:gd name="T16" fmla="*/ 0 h 92"/>
                <a:gd name="T17" fmla="*/ 41 w 41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" h="92">
                  <a:moveTo>
                    <a:pt x="41" y="11"/>
                  </a:moveTo>
                  <a:lnTo>
                    <a:pt x="0" y="0"/>
                  </a:lnTo>
                  <a:lnTo>
                    <a:pt x="1" y="87"/>
                  </a:lnTo>
                  <a:lnTo>
                    <a:pt x="41" y="92"/>
                  </a:lnTo>
                  <a:lnTo>
                    <a:pt x="41" y="1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5" name="Freeform 272"/>
            <p:cNvSpPr>
              <a:spLocks/>
            </p:cNvSpPr>
            <p:nvPr/>
          </p:nvSpPr>
          <p:spPr bwMode="auto">
            <a:xfrm>
              <a:off x="1132" y="3474"/>
              <a:ext cx="7" cy="16"/>
            </a:xfrm>
            <a:custGeom>
              <a:avLst/>
              <a:gdLst>
                <a:gd name="T0" fmla="*/ 0 w 39"/>
                <a:gd name="T1" fmla="*/ 0 h 92"/>
                <a:gd name="T2" fmla="*/ 0 w 39"/>
                <a:gd name="T3" fmla="*/ 0 h 92"/>
                <a:gd name="T4" fmla="*/ 0 w 39"/>
                <a:gd name="T5" fmla="*/ 1 h 92"/>
                <a:gd name="T6" fmla="*/ 0 w 39"/>
                <a:gd name="T7" fmla="*/ 1 h 92"/>
                <a:gd name="T8" fmla="*/ 0 w 39"/>
                <a:gd name="T9" fmla="*/ 0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"/>
                <a:gd name="T16" fmla="*/ 0 h 92"/>
                <a:gd name="T17" fmla="*/ 39 w 39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" h="92">
                  <a:moveTo>
                    <a:pt x="39" y="10"/>
                  </a:moveTo>
                  <a:lnTo>
                    <a:pt x="0" y="0"/>
                  </a:lnTo>
                  <a:lnTo>
                    <a:pt x="0" y="86"/>
                  </a:lnTo>
                  <a:lnTo>
                    <a:pt x="39" y="92"/>
                  </a:lnTo>
                  <a:lnTo>
                    <a:pt x="39" y="1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6" name="Freeform 273"/>
            <p:cNvSpPr>
              <a:spLocks/>
            </p:cNvSpPr>
            <p:nvPr/>
          </p:nvSpPr>
          <p:spPr bwMode="auto">
            <a:xfrm>
              <a:off x="1132" y="3520"/>
              <a:ext cx="7" cy="16"/>
            </a:xfrm>
            <a:custGeom>
              <a:avLst/>
              <a:gdLst>
                <a:gd name="T0" fmla="*/ 0 w 40"/>
                <a:gd name="T1" fmla="*/ 0 h 94"/>
                <a:gd name="T2" fmla="*/ 0 w 40"/>
                <a:gd name="T3" fmla="*/ 0 h 94"/>
                <a:gd name="T4" fmla="*/ 0 w 40"/>
                <a:gd name="T5" fmla="*/ 1 h 94"/>
                <a:gd name="T6" fmla="*/ 0 w 40"/>
                <a:gd name="T7" fmla="*/ 1 h 94"/>
                <a:gd name="T8" fmla="*/ 0 w 40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94"/>
                <a:gd name="T17" fmla="*/ 40 w 40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94">
                  <a:moveTo>
                    <a:pt x="39" y="11"/>
                  </a:moveTo>
                  <a:lnTo>
                    <a:pt x="0" y="0"/>
                  </a:lnTo>
                  <a:lnTo>
                    <a:pt x="0" y="88"/>
                  </a:lnTo>
                  <a:lnTo>
                    <a:pt x="40" y="94"/>
                  </a:lnTo>
                  <a:lnTo>
                    <a:pt x="39" y="1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7" name="Freeform 274"/>
            <p:cNvSpPr>
              <a:spLocks/>
            </p:cNvSpPr>
            <p:nvPr/>
          </p:nvSpPr>
          <p:spPr bwMode="auto">
            <a:xfrm>
              <a:off x="1133" y="3566"/>
              <a:ext cx="6" cy="16"/>
            </a:xfrm>
            <a:custGeom>
              <a:avLst/>
              <a:gdLst>
                <a:gd name="T0" fmla="*/ 0 w 40"/>
                <a:gd name="T1" fmla="*/ 0 h 93"/>
                <a:gd name="T2" fmla="*/ 0 w 40"/>
                <a:gd name="T3" fmla="*/ 0 h 93"/>
                <a:gd name="T4" fmla="*/ 0 w 40"/>
                <a:gd name="T5" fmla="*/ 1 h 93"/>
                <a:gd name="T6" fmla="*/ 0 w 40"/>
                <a:gd name="T7" fmla="*/ 1 h 93"/>
                <a:gd name="T8" fmla="*/ 0 w 40"/>
                <a:gd name="T9" fmla="*/ 0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93"/>
                <a:gd name="T17" fmla="*/ 40 w 40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93">
                  <a:moveTo>
                    <a:pt x="40" y="11"/>
                  </a:moveTo>
                  <a:lnTo>
                    <a:pt x="0" y="0"/>
                  </a:lnTo>
                  <a:lnTo>
                    <a:pt x="0" y="88"/>
                  </a:lnTo>
                  <a:lnTo>
                    <a:pt x="40" y="93"/>
                  </a:lnTo>
                  <a:lnTo>
                    <a:pt x="40" y="1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" name="Freeform 275"/>
            <p:cNvSpPr>
              <a:spLocks/>
            </p:cNvSpPr>
            <p:nvPr/>
          </p:nvSpPr>
          <p:spPr bwMode="auto">
            <a:xfrm>
              <a:off x="1126" y="3588"/>
              <a:ext cx="19" cy="66"/>
            </a:xfrm>
            <a:custGeom>
              <a:avLst/>
              <a:gdLst>
                <a:gd name="T0" fmla="*/ 0 w 115"/>
                <a:gd name="T1" fmla="*/ 0 h 390"/>
                <a:gd name="T2" fmla="*/ 0 w 115"/>
                <a:gd name="T3" fmla="*/ 0 h 390"/>
                <a:gd name="T4" fmla="*/ 0 w 115"/>
                <a:gd name="T5" fmla="*/ 0 h 390"/>
                <a:gd name="T6" fmla="*/ 0 w 115"/>
                <a:gd name="T7" fmla="*/ 0 h 390"/>
                <a:gd name="T8" fmla="*/ 0 w 115"/>
                <a:gd name="T9" fmla="*/ 0 h 390"/>
                <a:gd name="T10" fmla="*/ 0 w 115"/>
                <a:gd name="T11" fmla="*/ 0 h 390"/>
                <a:gd name="T12" fmla="*/ 0 w 115"/>
                <a:gd name="T13" fmla="*/ 0 h 390"/>
                <a:gd name="T14" fmla="*/ 0 w 115"/>
                <a:gd name="T15" fmla="*/ 0 h 390"/>
                <a:gd name="T16" fmla="*/ 0 w 115"/>
                <a:gd name="T17" fmla="*/ 0 h 390"/>
                <a:gd name="T18" fmla="*/ 0 w 115"/>
                <a:gd name="T19" fmla="*/ 0 h 390"/>
                <a:gd name="T20" fmla="*/ 0 w 115"/>
                <a:gd name="T21" fmla="*/ 0 h 390"/>
                <a:gd name="T22" fmla="*/ 0 w 115"/>
                <a:gd name="T23" fmla="*/ 0 h 390"/>
                <a:gd name="T24" fmla="*/ 0 w 115"/>
                <a:gd name="T25" fmla="*/ 0 h 390"/>
                <a:gd name="T26" fmla="*/ 0 w 115"/>
                <a:gd name="T27" fmla="*/ 0 h 390"/>
                <a:gd name="T28" fmla="*/ 0 w 115"/>
                <a:gd name="T29" fmla="*/ 0 h 390"/>
                <a:gd name="T30" fmla="*/ 0 w 115"/>
                <a:gd name="T31" fmla="*/ 0 h 390"/>
                <a:gd name="T32" fmla="*/ 0 w 115"/>
                <a:gd name="T33" fmla="*/ 0 h 390"/>
                <a:gd name="T34" fmla="*/ 0 w 115"/>
                <a:gd name="T35" fmla="*/ 0 h 390"/>
                <a:gd name="T36" fmla="*/ 0 w 115"/>
                <a:gd name="T37" fmla="*/ 2 h 390"/>
                <a:gd name="T38" fmla="*/ 0 w 115"/>
                <a:gd name="T39" fmla="*/ 2 h 390"/>
                <a:gd name="T40" fmla="*/ 0 w 115"/>
                <a:gd name="T41" fmla="*/ 2 h 390"/>
                <a:gd name="T42" fmla="*/ 0 w 115"/>
                <a:gd name="T43" fmla="*/ 2 h 390"/>
                <a:gd name="T44" fmla="*/ 0 w 115"/>
                <a:gd name="T45" fmla="*/ 2 h 390"/>
                <a:gd name="T46" fmla="*/ 0 w 115"/>
                <a:gd name="T47" fmla="*/ 2 h 390"/>
                <a:gd name="T48" fmla="*/ 0 w 115"/>
                <a:gd name="T49" fmla="*/ 2 h 390"/>
                <a:gd name="T50" fmla="*/ 0 w 115"/>
                <a:gd name="T51" fmla="*/ 2 h 390"/>
                <a:gd name="T52" fmla="*/ 0 w 115"/>
                <a:gd name="T53" fmla="*/ 2 h 390"/>
                <a:gd name="T54" fmla="*/ 0 w 115"/>
                <a:gd name="T55" fmla="*/ 2 h 390"/>
                <a:gd name="T56" fmla="*/ 0 w 115"/>
                <a:gd name="T57" fmla="*/ 2 h 390"/>
                <a:gd name="T58" fmla="*/ 0 w 115"/>
                <a:gd name="T59" fmla="*/ 2 h 390"/>
                <a:gd name="T60" fmla="*/ 0 w 115"/>
                <a:gd name="T61" fmla="*/ 2 h 390"/>
                <a:gd name="T62" fmla="*/ 0 w 115"/>
                <a:gd name="T63" fmla="*/ 2 h 390"/>
                <a:gd name="T64" fmla="*/ 0 w 115"/>
                <a:gd name="T65" fmla="*/ 2 h 390"/>
                <a:gd name="T66" fmla="*/ 0 w 115"/>
                <a:gd name="T67" fmla="*/ 2 h 390"/>
                <a:gd name="T68" fmla="*/ 0 w 115"/>
                <a:gd name="T69" fmla="*/ 2 h 390"/>
                <a:gd name="T70" fmla="*/ 0 w 115"/>
                <a:gd name="T71" fmla="*/ 2 h 390"/>
                <a:gd name="T72" fmla="*/ 0 w 115"/>
                <a:gd name="T73" fmla="*/ 0 h 39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15"/>
                <a:gd name="T112" fmla="*/ 0 h 390"/>
                <a:gd name="T113" fmla="*/ 115 w 115"/>
                <a:gd name="T114" fmla="*/ 390 h 39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15" h="390">
                  <a:moveTo>
                    <a:pt x="114" y="28"/>
                  </a:moveTo>
                  <a:lnTo>
                    <a:pt x="113" y="20"/>
                  </a:lnTo>
                  <a:lnTo>
                    <a:pt x="109" y="13"/>
                  </a:lnTo>
                  <a:lnTo>
                    <a:pt x="102" y="9"/>
                  </a:lnTo>
                  <a:lnTo>
                    <a:pt x="94" y="6"/>
                  </a:lnTo>
                  <a:lnTo>
                    <a:pt x="54" y="0"/>
                  </a:lnTo>
                  <a:lnTo>
                    <a:pt x="50" y="0"/>
                  </a:lnTo>
                  <a:lnTo>
                    <a:pt x="45" y="0"/>
                  </a:lnTo>
                  <a:lnTo>
                    <a:pt x="40" y="0"/>
                  </a:lnTo>
                  <a:lnTo>
                    <a:pt x="35" y="1"/>
                  </a:lnTo>
                  <a:lnTo>
                    <a:pt x="30" y="2"/>
                  </a:lnTo>
                  <a:lnTo>
                    <a:pt x="25" y="3"/>
                  </a:lnTo>
                  <a:lnTo>
                    <a:pt x="21" y="4"/>
                  </a:lnTo>
                  <a:lnTo>
                    <a:pt x="17" y="7"/>
                  </a:lnTo>
                  <a:lnTo>
                    <a:pt x="10" y="11"/>
                  </a:lnTo>
                  <a:lnTo>
                    <a:pt x="5" y="18"/>
                  </a:lnTo>
                  <a:lnTo>
                    <a:pt x="1" y="26"/>
                  </a:lnTo>
                  <a:lnTo>
                    <a:pt x="0" y="35"/>
                  </a:lnTo>
                  <a:lnTo>
                    <a:pt x="1" y="362"/>
                  </a:lnTo>
                  <a:lnTo>
                    <a:pt x="2" y="370"/>
                  </a:lnTo>
                  <a:lnTo>
                    <a:pt x="7" y="377"/>
                  </a:lnTo>
                  <a:lnTo>
                    <a:pt x="14" y="382"/>
                  </a:lnTo>
                  <a:lnTo>
                    <a:pt x="22" y="385"/>
                  </a:lnTo>
                  <a:lnTo>
                    <a:pt x="61" y="390"/>
                  </a:lnTo>
                  <a:lnTo>
                    <a:pt x="66" y="390"/>
                  </a:lnTo>
                  <a:lnTo>
                    <a:pt x="70" y="390"/>
                  </a:lnTo>
                  <a:lnTo>
                    <a:pt x="76" y="390"/>
                  </a:lnTo>
                  <a:lnTo>
                    <a:pt x="80" y="389"/>
                  </a:lnTo>
                  <a:lnTo>
                    <a:pt x="86" y="389"/>
                  </a:lnTo>
                  <a:lnTo>
                    <a:pt x="91" y="388"/>
                  </a:lnTo>
                  <a:lnTo>
                    <a:pt x="95" y="386"/>
                  </a:lnTo>
                  <a:lnTo>
                    <a:pt x="98" y="385"/>
                  </a:lnTo>
                  <a:lnTo>
                    <a:pt x="105" y="379"/>
                  </a:lnTo>
                  <a:lnTo>
                    <a:pt x="111" y="372"/>
                  </a:lnTo>
                  <a:lnTo>
                    <a:pt x="114" y="364"/>
                  </a:lnTo>
                  <a:lnTo>
                    <a:pt x="115" y="355"/>
                  </a:lnTo>
                  <a:lnTo>
                    <a:pt x="114" y="28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" name="Freeform 276"/>
            <p:cNvSpPr>
              <a:spLocks/>
            </p:cNvSpPr>
            <p:nvPr/>
          </p:nvSpPr>
          <p:spPr bwMode="auto">
            <a:xfrm>
              <a:off x="1126" y="3591"/>
              <a:ext cx="13" cy="63"/>
            </a:xfrm>
            <a:custGeom>
              <a:avLst/>
              <a:gdLst>
                <a:gd name="T0" fmla="*/ 0 w 80"/>
                <a:gd name="T1" fmla="*/ 2 h 372"/>
                <a:gd name="T2" fmla="*/ 0 w 80"/>
                <a:gd name="T3" fmla="*/ 2 h 372"/>
                <a:gd name="T4" fmla="*/ 0 w 80"/>
                <a:gd name="T5" fmla="*/ 2 h 372"/>
                <a:gd name="T6" fmla="*/ 0 w 80"/>
                <a:gd name="T7" fmla="*/ 2 h 372"/>
                <a:gd name="T8" fmla="*/ 0 w 80"/>
                <a:gd name="T9" fmla="*/ 2 h 372"/>
                <a:gd name="T10" fmla="*/ 0 w 80"/>
                <a:gd name="T11" fmla="*/ 0 h 372"/>
                <a:gd name="T12" fmla="*/ 0 w 80"/>
                <a:gd name="T13" fmla="*/ 0 h 372"/>
                <a:gd name="T14" fmla="*/ 0 w 80"/>
                <a:gd name="T15" fmla="*/ 0 h 372"/>
                <a:gd name="T16" fmla="*/ 0 w 80"/>
                <a:gd name="T17" fmla="*/ 0 h 372"/>
                <a:gd name="T18" fmla="*/ 0 w 80"/>
                <a:gd name="T19" fmla="*/ 0 h 372"/>
                <a:gd name="T20" fmla="*/ 0 w 80"/>
                <a:gd name="T21" fmla="*/ 0 h 372"/>
                <a:gd name="T22" fmla="*/ 0 w 80"/>
                <a:gd name="T23" fmla="*/ 0 h 372"/>
                <a:gd name="T24" fmla="*/ 0 w 80"/>
                <a:gd name="T25" fmla="*/ 0 h 372"/>
                <a:gd name="T26" fmla="*/ 0 w 80"/>
                <a:gd name="T27" fmla="*/ 0 h 372"/>
                <a:gd name="T28" fmla="*/ 0 w 80"/>
                <a:gd name="T29" fmla="*/ 0 h 372"/>
                <a:gd name="T30" fmla="*/ 0 w 80"/>
                <a:gd name="T31" fmla="*/ 2 h 372"/>
                <a:gd name="T32" fmla="*/ 0 w 80"/>
                <a:gd name="T33" fmla="*/ 2 h 372"/>
                <a:gd name="T34" fmla="*/ 0 w 80"/>
                <a:gd name="T35" fmla="*/ 2 h 372"/>
                <a:gd name="T36" fmla="*/ 0 w 80"/>
                <a:gd name="T37" fmla="*/ 2 h 372"/>
                <a:gd name="T38" fmla="*/ 0 w 80"/>
                <a:gd name="T39" fmla="*/ 2 h 372"/>
                <a:gd name="T40" fmla="*/ 0 w 80"/>
                <a:gd name="T41" fmla="*/ 2 h 37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"/>
                <a:gd name="T64" fmla="*/ 0 h 372"/>
                <a:gd name="T65" fmla="*/ 80 w 80"/>
                <a:gd name="T66" fmla="*/ 372 h 37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" h="372">
                  <a:moveTo>
                    <a:pt x="61" y="372"/>
                  </a:moveTo>
                  <a:lnTo>
                    <a:pt x="69" y="371"/>
                  </a:lnTo>
                  <a:lnTo>
                    <a:pt x="76" y="369"/>
                  </a:lnTo>
                  <a:lnTo>
                    <a:pt x="79" y="363"/>
                  </a:lnTo>
                  <a:lnTo>
                    <a:pt x="80" y="355"/>
                  </a:lnTo>
                  <a:lnTo>
                    <a:pt x="79" y="28"/>
                  </a:lnTo>
                  <a:lnTo>
                    <a:pt x="78" y="20"/>
                  </a:lnTo>
                  <a:lnTo>
                    <a:pt x="74" y="13"/>
                  </a:lnTo>
                  <a:lnTo>
                    <a:pt x="67" y="8"/>
                  </a:lnTo>
                  <a:lnTo>
                    <a:pt x="59" y="6"/>
                  </a:lnTo>
                  <a:lnTo>
                    <a:pt x="19" y="0"/>
                  </a:lnTo>
                  <a:lnTo>
                    <a:pt x="12" y="0"/>
                  </a:lnTo>
                  <a:lnTo>
                    <a:pt x="5" y="3"/>
                  </a:lnTo>
                  <a:lnTo>
                    <a:pt x="1" y="9"/>
                  </a:lnTo>
                  <a:lnTo>
                    <a:pt x="0" y="17"/>
                  </a:lnTo>
                  <a:lnTo>
                    <a:pt x="1" y="344"/>
                  </a:lnTo>
                  <a:lnTo>
                    <a:pt x="2" y="352"/>
                  </a:lnTo>
                  <a:lnTo>
                    <a:pt x="7" y="359"/>
                  </a:lnTo>
                  <a:lnTo>
                    <a:pt x="14" y="364"/>
                  </a:lnTo>
                  <a:lnTo>
                    <a:pt x="22" y="367"/>
                  </a:lnTo>
                  <a:lnTo>
                    <a:pt x="61" y="37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28" name="Group 277"/>
          <p:cNvGrpSpPr>
            <a:grpSpLocks/>
          </p:cNvGrpSpPr>
          <p:nvPr/>
        </p:nvGrpSpPr>
        <p:grpSpPr bwMode="auto">
          <a:xfrm>
            <a:off x="7985125" y="4600575"/>
            <a:ext cx="314325" cy="542925"/>
            <a:chOff x="1054" y="3290"/>
            <a:chExt cx="238" cy="366"/>
          </a:xfrm>
        </p:grpSpPr>
        <p:sp>
          <p:nvSpPr>
            <p:cNvPr id="3202" name="Freeform 278"/>
            <p:cNvSpPr>
              <a:spLocks/>
            </p:cNvSpPr>
            <p:nvPr/>
          </p:nvSpPr>
          <p:spPr bwMode="auto">
            <a:xfrm>
              <a:off x="1172" y="3574"/>
              <a:ext cx="120" cy="82"/>
            </a:xfrm>
            <a:custGeom>
              <a:avLst/>
              <a:gdLst>
                <a:gd name="T0" fmla="*/ 0 w 720"/>
                <a:gd name="T1" fmla="*/ 2 h 490"/>
                <a:gd name="T2" fmla="*/ 0 w 720"/>
                <a:gd name="T3" fmla="*/ 2 h 490"/>
                <a:gd name="T4" fmla="*/ 0 w 720"/>
                <a:gd name="T5" fmla="*/ 2 h 490"/>
                <a:gd name="T6" fmla="*/ 0 w 720"/>
                <a:gd name="T7" fmla="*/ 2 h 490"/>
                <a:gd name="T8" fmla="*/ 0 w 720"/>
                <a:gd name="T9" fmla="*/ 2 h 490"/>
                <a:gd name="T10" fmla="*/ 1 w 720"/>
                <a:gd name="T11" fmla="*/ 2 h 490"/>
                <a:gd name="T12" fmla="*/ 1 w 720"/>
                <a:gd name="T13" fmla="*/ 2 h 490"/>
                <a:gd name="T14" fmla="*/ 1 w 720"/>
                <a:gd name="T15" fmla="*/ 2 h 490"/>
                <a:gd name="T16" fmla="*/ 1 w 720"/>
                <a:gd name="T17" fmla="*/ 2 h 490"/>
                <a:gd name="T18" fmla="*/ 2 w 720"/>
                <a:gd name="T19" fmla="*/ 2 h 490"/>
                <a:gd name="T20" fmla="*/ 2 w 720"/>
                <a:gd name="T21" fmla="*/ 2 h 490"/>
                <a:gd name="T22" fmla="*/ 3 w 720"/>
                <a:gd name="T23" fmla="*/ 2 h 490"/>
                <a:gd name="T24" fmla="*/ 3 w 720"/>
                <a:gd name="T25" fmla="*/ 1 h 490"/>
                <a:gd name="T26" fmla="*/ 3 w 720"/>
                <a:gd name="T27" fmla="*/ 1 h 490"/>
                <a:gd name="T28" fmla="*/ 3 w 720"/>
                <a:gd name="T29" fmla="*/ 1 h 490"/>
                <a:gd name="T30" fmla="*/ 3 w 720"/>
                <a:gd name="T31" fmla="*/ 1 h 490"/>
                <a:gd name="T32" fmla="*/ 3 w 720"/>
                <a:gd name="T33" fmla="*/ 1 h 490"/>
                <a:gd name="T34" fmla="*/ 3 w 720"/>
                <a:gd name="T35" fmla="*/ 1 h 490"/>
                <a:gd name="T36" fmla="*/ 3 w 720"/>
                <a:gd name="T37" fmla="*/ 1 h 490"/>
                <a:gd name="T38" fmla="*/ 3 w 720"/>
                <a:gd name="T39" fmla="*/ 1 h 490"/>
                <a:gd name="T40" fmla="*/ 3 w 720"/>
                <a:gd name="T41" fmla="*/ 1 h 490"/>
                <a:gd name="T42" fmla="*/ 3 w 720"/>
                <a:gd name="T43" fmla="*/ 1 h 490"/>
                <a:gd name="T44" fmla="*/ 3 w 720"/>
                <a:gd name="T45" fmla="*/ 1 h 490"/>
                <a:gd name="T46" fmla="*/ 2 w 720"/>
                <a:gd name="T47" fmla="*/ 0 h 490"/>
                <a:gd name="T48" fmla="*/ 2 w 720"/>
                <a:gd name="T49" fmla="*/ 0 h 490"/>
                <a:gd name="T50" fmla="*/ 2 w 720"/>
                <a:gd name="T51" fmla="*/ 0 h 490"/>
                <a:gd name="T52" fmla="*/ 2 w 720"/>
                <a:gd name="T53" fmla="*/ 0 h 490"/>
                <a:gd name="T54" fmla="*/ 2 w 720"/>
                <a:gd name="T55" fmla="*/ 0 h 490"/>
                <a:gd name="T56" fmla="*/ 2 w 720"/>
                <a:gd name="T57" fmla="*/ 0 h 490"/>
                <a:gd name="T58" fmla="*/ 2 w 720"/>
                <a:gd name="T59" fmla="*/ 0 h 490"/>
                <a:gd name="T60" fmla="*/ 2 w 720"/>
                <a:gd name="T61" fmla="*/ 0 h 490"/>
                <a:gd name="T62" fmla="*/ 2 w 720"/>
                <a:gd name="T63" fmla="*/ 0 h 490"/>
                <a:gd name="T64" fmla="*/ 2 w 720"/>
                <a:gd name="T65" fmla="*/ 0 h 490"/>
                <a:gd name="T66" fmla="*/ 2 w 720"/>
                <a:gd name="T67" fmla="*/ 0 h 490"/>
                <a:gd name="T68" fmla="*/ 2 w 720"/>
                <a:gd name="T69" fmla="*/ 0 h 490"/>
                <a:gd name="T70" fmla="*/ 1 w 720"/>
                <a:gd name="T71" fmla="*/ 1 h 490"/>
                <a:gd name="T72" fmla="*/ 1 w 720"/>
                <a:gd name="T73" fmla="*/ 1 h 490"/>
                <a:gd name="T74" fmla="*/ 1 w 720"/>
                <a:gd name="T75" fmla="*/ 1 h 490"/>
                <a:gd name="T76" fmla="*/ 1 w 720"/>
                <a:gd name="T77" fmla="*/ 1 h 490"/>
                <a:gd name="T78" fmla="*/ 0 w 720"/>
                <a:gd name="T79" fmla="*/ 1 h 490"/>
                <a:gd name="T80" fmla="*/ 0 w 720"/>
                <a:gd name="T81" fmla="*/ 1 h 490"/>
                <a:gd name="T82" fmla="*/ 0 w 720"/>
                <a:gd name="T83" fmla="*/ 1 h 490"/>
                <a:gd name="T84" fmla="*/ 0 w 720"/>
                <a:gd name="T85" fmla="*/ 1 h 490"/>
                <a:gd name="T86" fmla="*/ 0 w 720"/>
                <a:gd name="T87" fmla="*/ 2 h 49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720"/>
                <a:gd name="T133" fmla="*/ 0 h 490"/>
                <a:gd name="T134" fmla="*/ 720 w 720"/>
                <a:gd name="T135" fmla="*/ 490 h 490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720" h="490">
                  <a:moveTo>
                    <a:pt x="55" y="382"/>
                  </a:moveTo>
                  <a:lnTo>
                    <a:pt x="54" y="389"/>
                  </a:lnTo>
                  <a:lnTo>
                    <a:pt x="52" y="395"/>
                  </a:lnTo>
                  <a:lnTo>
                    <a:pt x="47" y="401"/>
                  </a:lnTo>
                  <a:lnTo>
                    <a:pt x="41" y="405"/>
                  </a:lnTo>
                  <a:lnTo>
                    <a:pt x="37" y="409"/>
                  </a:lnTo>
                  <a:lnTo>
                    <a:pt x="26" y="414"/>
                  </a:lnTo>
                  <a:lnTo>
                    <a:pt x="14" y="421"/>
                  </a:lnTo>
                  <a:lnTo>
                    <a:pt x="10" y="425"/>
                  </a:lnTo>
                  <a:lnTo>
                    <a:pt x="4" y="429"/>
                  </a:lnTo>
                  <a:lnTo>
                    <a:pt x="1" y="434"/>
                  </a:lnTo>
                  <a:lnTo>
                    <a:pt x="0" y="437"/>
                  </a:lnTo>
                  <a:lnTo>
                    <a:pt x="0" y="440"/>
                  </a:lnTo>
                  <a:lnTo>
                    <a:pt x="1" y="444"/>
                  </a:lnTo>
                  <a:lnTo>
                    <a:pt x="3" y="446"/>
                  </a:lnTo>
                  <a:lnTo>
                    <a:pt x="8" y="449"/>
                  </a:lnTo>
                  <a:lnTo>
                    <a:pt x="14" y="450"/>
                  </a:lnTo>
                  <a:lnTo>
                    <a:pt x="254" y="489"/>
                  </a:lnTo>
                  <a:lnTo>
                    <a:pt x="258" y="490"/>
                  </a:lnTo>
                  <a:lnTo>
                    <a:pt x="264" y="490"/>
                  </a:lnTo>
                  <a:lnTo>
                    <a:pt x="269" y="489"/>
                  </a:lnTo>
                  <a:lnTo>
                    <a:pt x="275" y="489"/>
                  </a:lnTo>
                  <a:lnTo>
                    <a:pt x="281" y="488"/>
                  </a:lnTo>
                  <a:lnTo>
                    <a:pt x="286" y="485"/>
                  </a:lnTo>
                  <a:lnTo>
                    <a:pt x="291" y="484"/>
                  </a:lnTo>
                  <a:lnTo>
                    <a:pt x="295" y="482"/>
                  </a:lnTo>
                  <a:lnTo>
                    <a:pt x="300" y="480"/>
                  </a:lnTo>
                  <a:lnTo>
                    <a:pt x="312" y="473"/>
                  </a:lnTo>
                  <a:lnTo>
                    <a:pt x="333" y="463"/>
                  </a:lnTo>
                  <a:lnTo>
                    <a:pt x="359" y="448"/>
                  </a:lnTo>
                  <a:lnTo>
                    <a:pt x="389" y="432"/>
                  </a:lnTo>
                  <a:lnTo>
                    <a:pt x="423" y="414"/>
                  </a:lnTo>
                  <a:lnTo>
                    <a:pt x="460" y="395"/>
                  </a:lnTo>
                  <a:lnTo>
                    <a:pt x="497" y="375"/>
                  </a:lnTo>
                  <a:lnTo>
                    <a:pt x="535" y="356"/>
                  </a:lnTo>
                  <a:lnTo>
                    <a:pt x="572" y="337"/>
                  </a:lnTo>
                  <a:lnTo>
                    <a:pt x="606" y="319"/>
                  </a:lnTo>
                  <a:lnTo>
                    <a:pt x="636" y="303"/>
                  </a:lnTo>
                  <a:lnTo>
                    <a:pt x="662" y="288"/>
                  </a:lnTo>
                  <a:lnTo>
                    <a:pt x="683" y="278"/>
                  </a:lnTo>
                  <a:lnTo>
                    <a:pt x="695" y="272"/>
                  </a:lnTo>
                  <a:lnTo>
                    <a:pt x="700" y="269"/>
                  </a:lnTo>
                  <a:lnTo>
                    <a:pt x="709" y="263"/>
                  </a:lnTo>
                  <a:lnTo>
                    <a:pt x="715" y="254"/>
                  </a:lnTo>
                  <a:lnTo>
                    <a:pt x="719" y="243"/>
                  </a:lnTo>
                  <a:lnTo>
                    <a:pt x="720" y="233"/>
                  </a:lnTo>
                  <a:lnTo>
                    <a:pt x="720" y="230"/>
                  </a:lnTo>
                  <a:lnTo>
                    <a:pt x="720" y="224"/>
                  </a:lnTo>
                  <a:lnTo>
                    <a:pt x="720" y="218"/>
                  </a:lnTo>
                  <a:lnTo>
                    <a:pt x="720" y="215"/>
                  </a:lnTo>
                  <a:lnTo>
                    <a:pt x="718" y="205"/>
                  </a:lnTo>
                  <a:lnTo>
                    <a:pt x="712" y="196"/>
                  </a:lnTo>
                  <a:lnTo>
                    <a:pt x="704" y="189"/>
                  </a:lnTo>
                  <a:lnTo>
                    <a:pt x="694" y="186"/>
                  </a:lnTo>
                  <a:lnTo>
                    <a:pt x="692" y="186"/>
                  </a:lnTo>
                  <a:lnTo>
                    <a:pt x="686" y="185"/>
                  </a:lnTo>
                  <a:lnTo>
                    <a:pt x="677" y="183"/>
                  </a:lnTo>
                  <a:lnTo>
                    <a:pt x="668" y="182"/>
                  </a:lnTo>
                  <a:lnTo>
                    <a:pt x="658" y="180"/>
                  </a:lnTo>
                  <a:lnTo>
                    <a:pt x="649" y="178"/>
                  </a:lnTo>
                  <a:lnTo>
                    <a:pt x="643" y="177"/>
                  </a:lnTo>
                  <a:lnTo>
                    <a:pt x="641" y="177"/>
                  </a:lnTo>
                  <a:lnTo>
                    <a:pt x="634" y="175"/>
                  </a:lnTo>
                  <a:lnTo>
                    <a:pt x="627" y="170"/>
                  </a:lnTo>
                  <a:lnTo>
                    <a:pt x="622" y="166"/>
                  </a:lnTo>
                  <a:lnTo>
                    <a:pt x="617" y="160"/>
                  </a:lnTo>
                  <a:lnTo>
                    <a:pt x="614" y="155"/>
                  </a:lnTo>
                  <a:lnTo>
                    <a:pt x="607" y="141"/>
                  </a:lnTo>
                  <a:lnTo>
                    <a:pt x="596" y="122"/>
                  </a:lnTo>
                  <a:lnTo>
                    <a:pt x="583" y="98"/>
                  </a:lnTo>
                  <a:lnTo>
                    <a:pt x="571" y="76"/>
                  </a:lnTo>
                  <a:lnTo>
                    <a:pt x="560" y="57"/>
                  </a:lnTo>
                  <a:lnTo>
                    <a:pt x="553" y="43"/>
                  </a:lnTo>
                  <a:lnTo>
                    <a:pt x="549" y="38"/>
                  </a:lnTo>
                  <a:lnTo>
                    <a:pt x="546" y="33"/>
                  </a:lnTo>
                  <a:lnTo>
                    <a:pt x="543" y="30"/>
                  </a:lnTo>
                  <a:lnTo>
                    <a:pt x="539" y="25"/>
                  </a:lnTo>
                  <a:lnTo>
                    <a:pt x="535" y="22"/>
                  </a:lnTo>
                  <a:lnTo>
                    <a:pt x="530" y="18"/>
                  </a:lnTo>
                  <a:lnTo>
                    <a:pt x="525" y="16"/>
                  </a:lnTo>
                  <a:lnTo>
                    <a:pt x="520" y="14"/>
                  </a:lnTo>
                  <a:lnTo>
                    <a:pt x="516" y="13"/>
                  </a:lnTo>
                  <a:lnTo>
                    <a:pt x="513" y="13"/>
                  </a:lnTo>
                  <a:lnTo>
                    <a:pt x="508" y="11"/>
                  </a:lnTo>
                  <a:lnTo>
                    <a:pt x="500" y="9"/>
                  </a:lnTo>
                  <a:lnTo>
                    <a:pt x="492" y="7"/>
                  </a:lnTo>
                  <a:lnTo>
                    <a:pt x="483" y="5"/>
                  </a:lnTo>
                  <a:lnTo>
                    <a:pt x="475" y="4"/>
                  </a:lnTo>
                  <a:lnTo>
                    <a:pt x="469" y="2"/>
                  </a:lnTo>
                  <a:lnTo>
                    <a:pt x="467" y="2"/>
                  </a:lnTo>
                  <a:lnTo>
                    <a:pt x="462" y="0"/>
                  </a:lnTo>
                  <a:lnTo>
                    <a:pt x="457" y="0"/>
                  </a:lnTo>
                  <a:lnTo>
                    <a:pt x="452" y="0"/>
                  </a:lnTo>
                  <a:lnTo>
                    <a:pt x="447" y="0"/>
                  </a:lnTo>
                  <a:lnTo>
                    <a:pt x="440" y="2"/>
                  </a:lnTo>
                  <a:lnTo>
                    <a:pt x="435" y="2"/>
                  </a:lnTo>
                  <a:lnTo>
                    <a:pt x="430" y="4"/>
                  </a:lnTo>
                  <a:lnTo>
                    <a:pt x="425" y="5"/>
                  </a:lnTo>
                  <a:lnTo>
                    <a:pt x="382" y="24"/>
                  </a:lnTo>
                  <a:lnTo>
                    <a:pt x="381" y="25"/>
                  </a:lnTo>
                  <a:lnTo>
                    <a:pt x="377" y="26"/>
                  </a:lnTo>
                  <a:lnTo>
                    <a:pt x="371" y="29"/>
                  </a:lnTo>
                  <a:lnTo>
                    <a:pt x="364" y="32"/>
                  </a:lnTo>
                  <a:lnTo>
                    <a:pt x="356" y="35"/>
                  </a:lnTo>
                  <a:lnTo>
                    <a:pt x="351" y="38"/>
                  </a:lnTo>
                  <a:lnTo>
                    <a:pt x="346" y="39"/>
                  </a:lnTo>
                  <a:lnTo>
                    <a:pt x="345" y="40"/>
                  </a:lnTo>
                  <a:lnTo>
                    <a:pt x="177" y="114"/>
                  </a:lnTo>
                  <a:lnTo>
                    <a:pt x="176" y="115"/>
                  </a:lnTo>
                  <a:lnTo>
                    <a:pt x="171" y="116"/>
                  </a:lnTo>
                  <a:lnTo>
                    <a:pt x="166" y="120"/>
                  </a:lnTo>
                  <a:lnTo>
                    <a:pt x="159" y="122"/>
                  </a:lnTo>
                  <a:lnTo>
                    <a:pt x="151" y="125"/>
                  </a:lnTo>
                  <a:lnTo>
                    <a:pt x="145" y="129"/>
                  </a:lnTo>
                  <a:lnTo>
                    <a:pt x="141" y="130"/>
                  </a:lnTo>
                  <a:lnTo>
                    <a:pt x="140" y="131"/>
                  </a:lnTo>
                  <a:lnTo>
                    <a:pt x="137" y="132"/>
                  </a:lnTo>
                  <a:lnTo>
                    <a:pt x="129" y="135"/>
                  </a:lnTo>
                  <a:lnTo>
                    <a:pt x="119" y="140"/>
                  </a:lnTo>
                  <a:lnTo>
                    <a:pt x="108" y="144"/>
                  </a:lnTo>
                  <a:lnTo>
                    <a:pt x="97" y="149"/>
                  </a:lnTo>
                  <a:lnTo>
                    <a:pt x="87" y="153"/>
                  </a:lnTo>
                  <a:lnTo>
                    <a:pt x="79" y="157"/>
                  </a:lnTo>
                  <a:lnTo>
                    <a:pt x="76" y="158"/>
                  </a:lnTo>
                  <a:lnTo>
                    <a:pt x="67" y="164"/>
                  </a:lnTo>
                  <a:lnTo>
                    <a:pt x="61" y="171"/>
                  </a:lnTo>
                  <a:lnTo>
                    <a:pt x="56" y="182"/>
                  </a:lnTo>
                  <a:lnTo>
                    <a:pt x="55" y="192"/>
                  </a:lnTo>
                  <a:lnTo>
                    <a:pt x="55" y="221"/>
                  </a:lnTo>
                  <a:lnTo>
                    <a:pt x="55" y="286"/>
                  </a:lnTo>
                  <a:lnTo>
                    <a:pt x="55" y="353"/>
                  </a:lnTo>
                  <a:lnTo>
                    <a:pt x="55" y="38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3" name="Freeform 279"/>
            <p:cNvSpPr>
              <a:spLocks/>
            </p:cNvSpPr>
            <p:nvPr/>
          </p:nvSpPr>
          <p:spPr bwMode="auto">
            <a:xfrm>
              <a:off x="1173" y="3575"/>
              <a:ext cx="118" cy="79"/>
            </a:xfrm>
            <a:custGeom>
              <a:avLst/>
              <a:gdLst>
                <a:gd name="T0" fmla="*/ 0 w 705"/>
                <a:gd name="T1" fmla="*/ 1 h 475"/>
                <a:gd name="T2" fmla="*/ 0 w 705"/>
                <a:gd name="T3" fmla="*/ 1 h 475"/>
                <a:gd name="T4" fmla="*/ 1 w 705"/>
                <a:gd name="T5" fmla="*/ 1 h 475"/>
                <a:gd name="T6" fmla="*/ 1 w 705"/>
                <a:gd name="T7" fmla="*/ 0 h 475"/>
                <a:gd name="T8" fmla="*/ 1 w 705"/>
                <a:gd name="T9" fmla="*/ 0 h 475"/>
                <a:gd name="T10" fmla="*/ 1 w 705"/>
                <a:gd name="T11" fmla="*/ 0 h 475"/>
                <a:gd name="T12" fmla="*/ 1 w 705"/>
                <a:gd name="T13" fmla="*/ 0 h 475"/>
                <a:gd name="T14" fmla="*/ 2 w 705"/>
                <a:gd name="T15" fmla="*/ 0 h 475"/>
                <a:gd name="T16" fmla="*/ 2 w 705"/>
                <a:gd name="T17" fmla="*/ 0 h 475"/>
                <a:gd name="T18" fmla="*/ 2 w 705"/>
                <a:gd name="T19" fmla="*/ 0 h 475"/>
                <a:gd name="T20" fmla="*/ 2 w 705"/>
                <a:gd name="T21" fmla="*/ 0 h 475"/>
                <a:gd name="T22" fmla="*/ 2 w 705"/>
                <a:gd name="T23" fmla="*/ 0 h 475"/>
                <a:gd name="T24" fmla="*/ 2 w 705"/>
                <a:gd name="T25" fmla="*/ 0 h 475"/>
                <a:gd name="T26" fmla="*/ 2 w 705"/>
                <a:gd name="T27" fmla="*/ 0 h 475"/>
                <a:gd name="T28" fmla="*/ 2 w 705"/>
                <a:gd name="T29" fmla="*/ 0 h 475"/>
                <a:gd name="T30" fmla="*/ 2 w 705"/>
                <a:gd name="T31" fmla="*/ 0 h 475"/>
                <a:gd name="T32" fmla="*/ 2 w 705"/>
                <a:gd name="T33" fmla="*/ 0 h 475"/>
                <a:gd name="T34" fmla="*/ 3 w 705"/>
                <a:gd name="T35" fmla="*/ 0 h 475"/>
                <a:gd name="T36" fmla="*/ 3 w 705"/>
                <a:gd name="T37" fmla="*/ 1 h 475"/>
                <a:gd name="T38" fmla="*/ 3 w 705"/>
                <a:gd name="T39" fmla="*/ 1 h 475"/>
                <a:gd name="T40" fmla="*/ 3 w 705"/>
                <a:gd name="T41" fmla="*/ 1 h 475"/>
                <a:gd name="T42" fmla="*/ 3 w 705"/>
                <a:gd name="T43" fmla="*/ 1 h 475"/>
                <a:gd name="T44" fmla="*/ 3 w 705"/>
                <a:gd name="T45" fmla="*/ 1 h 475"/>
                <a:gd name="T46" fmla="*/ 3 w 705"/>
                <a:gd name="T47" fmla="*/ 1 h 475"/>
                <a:gd name="T48" fmla="*/ 3 w 705"/>
                <a:gd name="T49" fmla="*/ 1 h 475"/>
                <a:gd name="T50" fmla="*/ 3 w 705"/>
                <a:gd name="T51" fmla="*/ 1 h 475"/>
                <a:gd name="T52" fmla="*/ 1 w 705"/>
                <a:gd name="T53" fmla="*/ 2 h 475"/>
                <a:gd name="T54" fmla="*/ 1 w 705"/>
                <a:gd name="T55" fmla="*/ 2 h 475"/>
                <a:gd name="T56" fmla="*/ 1 w 705"/>
                <a:gd name="T57" fmla="*/ 2 h 475"/>
                <a:gd name="T58" fmla="*/ 1 w 705"/>
                <a:gd name="T59" fmla="*/ 2 h 475"/>
                <a:gd name="T60" fmla="*/ 0 w 705"/>
                <a:gd name="T61" fmla="*/ 2 h 475"/>
                <a:gd name="T62" fmla="*/ 0 w 705"/>
                <a:gd name="T63" fmla="*/ 2 h 475"/>
                <a:gd name="T64" fmla="*/ 0 w 705"/>
                <a:gd name="T65" fmla="*/ 2 h 475"/>
                <a:gd name="T66" fmla="*/ 0 w 705"/>
                <a:gd name="T67" fmla="*/ 2 h 475"/>
                <a:gd name="T68" fmla="*/ 0 w 705"/>
                <a:gd name="T69" fmla="*/ 2 h 475"/>
                <a:gd name="T70" fmla="*/ 0 w 705"/>
                <a:gd name="T71" fmla="*/ 1 h 47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705"/>
                <a:gd name="T109" fmla="*/ 0 h 475"/>
                <a:gd name="T110" fmla="*/ 705 w 705"/>
                <a:gd name="T111" fmla="*/ 475 h 47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705" h="475">
                  <a:moveTo>
                    <a:pt x="54" y="185"/>
                  </a:moveTo>
                  <a:lnTo>
                    <a:pt x="55" y="177"/>
                  </a:lnTo>
                  <a:lnTo>
                    <a:pt x="59" y="169"/>
                  </a:lnTo>
                  <a:lnTo>
                    <a:pt x="65" y="162"/>
                  </a:lnTo>
                  <a:lnTo>
                    <a:pt x="72" y="158"/>
                  </a:lnTo>
                  <a:lnTo>
                    <a:pt x="135" y="130"/>
                  </a:lnTo>
                  <a:lnTo>
                    <a:pt x="140" y="127"/>
                  </a:lnTo>
                  <a:lnTo>
                    <a:pt x="144" y="126"/>
                  </a:lnTo>
                  <a:lnTo>
                    <a:pt x="149" y="124"/>
                  </a:lnTo>
                  <a:lnTo>
                    <a:pt x="153" y="122"/>
                  </a:lnTo>
                  <a:lnTo>
                    <a:pt x="158" y="119"/>
                  </a:lnTo>
                  <a:lnTo>
                    <a:pt x="162" y="117"/>
                  </a:lnTo>
                  <a:lnTo>
                    <a:pt x="167" y="116"/>
                  </a:lnTo>
                  <a:lnTo>
                    <a:pt x="171" y="114"/>
                  </a:lnTo>
                  <a:lnTo>
                    <a:pt x="340" y="40"/>
                  </a:lnTo>
                  <a:lnTo>
                    <a:pt x="345" y="37"/>
                  </a:lnTo>
                  <a:lnTo>
                    <a:pt x="350" y="36"/>
                  </a:lnTo>
                  <a:lnTo>
                    <a:pt x="354" y="34"/>
                  </a:lnTo>
                  <a:lnTo>
                    <a:pt x="359" y="32"/>
                  </a:lnTo>
                  <a:lnTo>
                    <a:pt x="363" y="29"/>
                  </a:lnTo>
                  <a:lnTo>
                    <a:pt x="368" y="27"/>
                  </a:lnTo>
                  <a:lnTo>
                    <a:pt x="372" y="26"/>
                  </a:lnTo>
                  <a:lnTo>
                    <a:pt x="377" y="24"/>
                  </a:lnTo>
                  <a:lnTo>
                    <a:pt x="421" y="5"/>
                  </a:lnTo>
                  <a:lnTo>
                    <a:pt x="425" y="4"/>
                  </a:lnTo>
                  <a:lnTo>
                    <a:pt x="430" y="2"/>
                  </a:lnTo>
                  <a:lnTo>
                    <a:pt x="434" y="1"/>
                  </a:lnTo>
                  <a:lnTo>
                    <a:pt x="440" y="0"/>
                  </a:lnTo>
                  <a:lnTo>
                    <a:pt x="444" y="0"/>
                  </a:lnTo>
                  <a:lnTo>
                    <a:pt x="449" y="0"/>
                  </a:lnTo>
                  <a:lnTo>
                    <a:pt x="453" y="0"/>
                  </a:lnTo>
                  <a:lnTo>
                    <a:pt x="458" y="1"/>
                  </a:lnTo>
                  <a:lnTo>
                    <a:pt x="506" y="13"/>
                  </a:lnTo>
                  <a:lnTo>
                    <a:pt x="514" y="16"/>
                  </a:lnTo>
                  <a:lnTo>
                    <a:pt x="522" y="20"/>
                  </a:lnTo>
                  <a:lnTo>
                    <a:pt x="529" y="27"/>
                  </a:lnTo>
                  <a:lnTo>
                    <a:pt x="535" y="34"/>
                  </a:lnTo>
                  <a:lnTo>
                    <a:pt x="602" y="157"/>
                  </a:lnTo>
                  <a:lnTo>
                    <a:pt x="608" y="163"/>
                  </a:lnTo>
                  <a:lnTo>
                    <a:pt x="616" y="169"/>
                  </a:lnTo>
                  <a:lnTo>
                    <a:pt x="624" y="173"/>
                  </a:lnTo>
                  <a:lnTo>
                    <a:pt x="632" y="177"/>
                  </a:lnTo>
                  <a:lnTo>
                    <a:pt x="685" y="186"/>
                  </a:lnTo>
                  <a:lnTo>
                    <a:pt x="693" y="189"/>
                  </a:lnTo>
                  <a:lnTo>
                    <a:pt x="699" y="194"/>
                  </a:lnTo>
                  <a:lnTo>
                    <a:pt x="704" y="200"/>
                  </a:lnTo>
                  <a:lnTo>
                    <a:pt x="705" y="208"/>
                  </a:lnTo>
                  <a:lnTo>
                    <a:pt x="705" y="226"/>
                  </a:lnTo>
                  <a:lnTo>
                    <a:pt x="704" y="235"/>
                  </a:lnTo>
                  <a:lnTo>
                    <a:pt x="701" y="243"/>
                  </a:lnTo>
                  <a:lnTo>
                    <a:pt x="695" y="251"/>
                  </a:lnTo>
                  <a:lnTo>
                    <a:pt x="688" y="256"/>
                  </a:lnTo>
                  <a:lnTo>
                    <a:pt x="284" y="469"/>
                  </a:lnTo>
                  <a:lnTo>
                    <a:pt x="280" y="470"/>
                  </a:lnTo>
                  <a:lnTo>
                    <a:pt x="275" y="473"/>
                  </a:lnTo>
                  <a:lnTo>
                    <a:pt x="270" y="474"/>
                  </a:lnTo>
                  <a:lnTo>
                    <a:pt x="266" y="474"/>
                  </a:lnTo>
                  <a:lnTo>
                    <a:pt x="260" y="475"/>
                  </a:lnTo>
                  <a:lnTo>
                    <a:pt x="256" y="475"/>
                  </a:lnTo>
                  <a:lnTo>
                    <a:pt x="251" y="475"/>
                  </a:lnTo>
                  <a:lnTo>
                    <a:pt x="247" y="475"/>
                  </a:lnTo>
                  <a:lnTo>
                    <a:pt x="7" y="437"/>
                  </a:lnTo>
                  <a:lnTo>
                    <a:pt x="2" y="434"/>
                  </a:lnTo>
                  <a:lnTo>
                    <a:pt x="0" y="431"/>
                  </a:lnTo>
                  <a:lnTo>
                    <a:pt x="1" y="428"/>
                  </a:lnTo>
                  <a:lnTo>
                    <a:pt x="5" y="423"/>
                  </a:lnTo>
                  <a:lnTo>
                    <a:pt x="37" y="405"/>
                  </a:lnTo>
                  <a:lnTo>
                    <a:pt x="44" y="400"/>
                  </a:lnTo>
                  <a:lnTo>
                    <a:pt x="49" y="392"/>
                  </a:lnTo>
                  <a:lnTo>
                    <a:pt x="53" y="384"/>
                  </a:lnTo>
                  <a:lnTo>
                    <a:pt x="54" y="375"/>
                  </a:lnTo>
                  <a:lnTo>
                    <a:pt x="54" y="185"/>
                  </a:lnTo>
                  <a:close/>
                </a:path>
              </a:pathLst>
            </a:custGeom>
            <a:solidFill>
              <a:srgbClr val="B5B5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4" name="Freeform 280"/>
            <p:cNvSpPr>
              <a:spLocks/>
            </p:cNvSpPr>
            <p:nvPr/>
          </p:nvSpPr>
          <p:spPr bwMode="auto">
            <a:xfrm>
              <a:off x="1173" y="3604"/>
              <a:ext cx="44" cy="50"/>
            </a:xfrm>
            <a:custGeom>
              <a:avLst/>
              <a:gdLst>
                <a:gd name="T0" fmla="*/ 0 w 265"/>
                <a:gd name="T1" fmla="*/ 0 h 305"/>
                <a:gd name="T2" fmla="*/ 0 w 265"/>
                <a:gd name="T3" fmla="*/ 0 h 305"/>
                <a:gd name="T4" fmla="*/ 0 w 265"/>
                <a:gd name="T5" fmla="*/ 0 h 305"/>
                <a:gd name="T6" fmla="*/ 0 w 265"/>
                <a:gd name="T7" fmla="*/ 0 h 305"/>
                <a:gd name="T8" fmla="*/ 0 w 265"/>
                <a:gd name="T9" fmla="*/ 0 h 305"/>
                <a:gd name="T10" fmla="*/ 0 w 265"/>
                <a:gd name="T11" fmla="*/ 0 h 305"/>
                <a:gd name="T12" fmla="*/ 1 w 265"/>
                <a:gd name="T13" fmla="*/ 0 h 305"/>
                <a:gd name="T14" fmla="*/ 1 w 265"/>
                <a:gd name="T15" fmla="*/ 0 h 305"/>
                <a:gd name="T16" fmla="*/ 1 w 265"/>
                <a:gd name="T17" fmla="*/ 0 h 305"/>
                <a:gd name="T18" fmla="*/ 1 w 265"/>
                <a:gd name="T19" fmla="*/ 0 h 305"/>
                <a:gd name="T20" fmla="*/ 1 w 265"/>
                <a:gd name="T21" fmla="*/ 1 h 305"/>
                <a:gd name="T22" fmla="*/ 1 w 265"/>
                <a:gd name="T23" fmla="*/ 1 h 305"/>
                <a:gd name="T24" fmla="*/ 1 w 265"/>
                <a:gd name="T25" fmla="*/ 1 h 305"/>
                <a:gd name="T26" fmla="*/ 1 w 265"/>
                <a:gd name="T27" fmla="*/ 1 h 305"/>
                <a:gd name="T28" fmla="*/ 1 w 265"/>
                <a:gd name="T29" fmla="*/ 1 h 305"/>
                <a:gd name="T30" fmla="*/ 1 w 265"/>
                <a:gd name="T31" fmla="*/ 1 h 305"/>
                <a:gd name="T32" fmla="*/ 1 w 265"/>
                <a:gd name="T33" fmla="*/ 1 h 305"/>
                <a:gd name="T34" fmla="*/ 1 w 265"/>
                <a:gd name="T35" fmla="*/ 1 h 305"/>
                <a:gd name="T36" fmla="*/ 1 w 265"/>
                <a:gd name="T37" fmla="*/ 1 h 305"/>
                <a:gd name="T38" fmla="*/ 1 w 265"/>
                <a:gd name="T39" fmla="*/ 1 h 305"/>
                <a:gd name="T40" fmla="*/ 1 w 265"/>
                <a:gd name="T41" fmla="*/ 1 h 305"/>
                <a:gd name="T42" fmla="*/ 1 w 265"/>
                <a:gd name="T43" fmla="*/ 1 h 305"/>
                <a:gd name="T44" fmla="*/ 1 w 265"/>
                <a:gd name="T45" fmla="*/ 1 h 305"/>
                <a:gd name="T46" fmla="*/ 1 w 265"/>
                <a:gd name="T47" fmla="*/ 1 h 305"/>
                <a:gd name="T48" fmla="*/ 1 w 265"/>
                <a:gd name="T49" fmla="*/ 1 h 305"/>
                <a:gd name="T50" fmla="*/ 0 w 265"/>
                <a:gd name="T51" fmla="*/ 1 h 305"/>
                <a:gd name="T52" fmla="*/ 0 w 265"/>
                <a:gd name="T53" fmla="*/ 1 h 305"/>
                <a:gd name="T54" fmla="*/ 0 w 265"/>
                <a:gd name="T55" fmla="*/ 1 h 305"/>
                <a:gd name="T56" fmla="*/ 0 w 265"/>
                <a:gd name="T57" fmla="*/ 1 h 305"/>
                <a:gd name="T58" fmla="*/ 0 w 265"/>
                <a:gd name="T59" fmla="*/ 1 h 305"/>
                <a:gd name="T60" fmla="*/ 0 w 265"/>
                <a:gd name="T61" fmla="*/ 1 h 305"/>
                <a:gd name="T62" fmla="*/ 0 w 265"/>
                <a:gd name="T63" fmla="*/ 1 h 305"/>
                <a:gd name="T64" fmla="*/ 0 w 265"/>
                <a:gd name="T65" fmla="*/ 1 h 305"/>
                <a:gd name="T66" fmla="*/ 0 w 265"/>
                <a:gd name="T67" fmla="*/ 1 h 305"/>
                <a:gd name="T68" fmla="*/ 0 w 265"/>
                <a:gd name="T69" fmla="*/ 1 h 305"/>
                <a:gd name="T70" fmla="*/ 0 w 265"/>
                <a:gd name="T71" fmla="*/ 0 h 30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65"/>
                <a:gd name="T109" fmla="*/ 0 h 305"/>
                <a:gd name="T110" fmla="*/ 265 w 265"/>
                <a:gd name="T111" fmla="*/ 305 h 30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65" h="305">
                  <a:moveTo>
                    <a:pt x="54" y="15"/>
                  </a:moveTo>
                  <a:lnTo>
                    <a:pt x="55" y="8"/>
                  </a:lnTo>
                  <a:lnTo>
                    <a:pt x="59" y="2"/>
                  </a:lnTo>
                  <a:lnTo>
                    <a:pt x="65" y="0"/>
                  </a:lnTo>
                  <a:lnTo>
                    <a:pt x="73" y="0"/>
                  </a:lnTo>
                  <a:lnTo>
                    <a:pt x="129" y="16"/>
                  </a:lnTo>
                  <a:lnTo>
                    <a:pt x="137" y="19"/>
                  </a:lnTo>
                  <a:lnTo>
                    <a:pt x="144" y="25"/>
                  </a:lnTo>
                  <a:lnTo>
                    <a:pt x="151" y="32"/>
                  </a:lnTo>
                  <a:lnTo>
                    <a:pt x="154" y="39"/>
                  </a:lnTo>
                  <a:lnTo>
                    <a:pt x="195" y="190"/>
                  </a:lnTo>
                  <a:lnTo>
                    <a:pt x="198" y="199"/>
                  </a:lnTo>
                  <a:lnTo>
                    <a:pt x="203" y="207"/>
                  </a:lnTo>
                  <a:lnTo>
                    <a:pt x="210" y="214"/>
                  </a:lnTo>
                  <a:lnTo>
                    <a:pt x="217" y="218"/>
                  </a:lnTo>
                  <a:lnTo>
                    <a:pt x="245" y="233"/>
                  </a:lnTo>
                  <a:lnTo>
                    <a:pt x="251" y="237"/>
                  </a:lnTo>
                  <a:lnTo>
                    <a:pt x="257" y="245"/>
                  </a:lnTo>
                  <a:lnTo>
                    <a:pt x="261" y="253"/>
                  </a:lnTo>
                  <a:lnTo>
                    <a:pt x="263" y="262"/>
                  </a:lnTo>
                  <a:lnTo>
                    <a:pt x="265" y="288"/>
                  </a:lnTo>
                  <a:lnTo>
                    <a:pt x="264" y="296"/>
                  </a:lnTo>
                  <a:lnTo>
                    <a:pt x="260" y="302"/>
                  </a:lnTo>
                  <a:lnTo>
                    <a:pt x="254" y="304"/>
                  </a:lnTo>
                  <a:lnTo>
                    <a:pt x="247" y="305"/>
                  </a:lnTo>
                  <a:lnTo>
                    <a:pt x="7" y="267"/>
                  </a:lnTo>
                  <a:lnTo>
                    <a:pt x="2" y="264"/>
                  </a:lnTo>
                  <a:lnTo>
                    <a:pt x="0" y="261"/>
                  </a:lnTo>
                  <a:lnTo>
                    <a:pt x="1" y="258"/>
                  </a:lnTo>
                  <a:lnTo>
                    <a:pt x="5" y="253"/>
                  </a:lnTo>
                  <a:lnTo>
                    <a:pt x="37" y="235"/>
                  </a:lnTo>
                  <a:lnTo>
                    <a:pt x="44" y="230"/>
                  </a:lnTo>
                  <a:lnTo>
                    <a:pt x="49" y="222"/>
                  </a:lnTo>
                  <a:lnTo>
                    <a:pt x="53" y="214"/>
                  </a:lnTo>
                  <a:lnTo>
                    <a:pt x="54" y="205"/>
                  </a:lnTo>
                  <a:lnTo>
                    <a:pt x="54" y="15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5" name="Freeform 281"/>
            <p:cNvSpPr>
              <a:spLocks/>
            </p:cNvSpPr>
            <p:nvPr/>
          </p:nvSpPr>
          <p:spPr bwMode="auto">
            <a:xfrm>
              <a:off x="1217" y="3608"/>
              <a:ext cx="74" cy="46"/>
            </a:xfrm>
            <a:custGeom>
              <a:avLst/>
              <a:gdLst>
                <a:gd name="T0" fmla="*/ 0 w 442"/>
                <a:gd name="T1" fmla="*/ 1 h 276"/>
                <a:gd name="T2" fmla="*/ 0 w 442"/>
                <a:gd name="T3" fmla="*/ 1 h 276"/>
                <a:gd name="T4" fmla="*/ 0 w 442"/>
                <a:gd name="T5" fmla="*/ 1 h 276"/>
                <a:gd name="T6" fmla="*/ 0 w 442"/>
                <a:gd name="T7" fmla="*/ 1 h 276"/>
                <a:gd name="T8" fmla="*/ 0 w 442"/>
                <a:gd name="T9" fmla="*/ 1 h 276"/>
                <a:gd name="T10" fmla="*/ 2 w 442"/>
                <a:gd name="T11" fmla="*/ 0 h 276"/>
                <a:gd name="T12" fmla="*/ 2 w 442"/>
                <a:gd name="T13" fmla="*/ 0 h 276"/>
                <a:gd name="T14" fmla="*/ 2 w 442"/>
                <a:gd name="T15" fmla="*/ 0 h 276"/>
                <a:gd name="T16" fmla="*/ 2 w 442"/>
                <a:gd name="T17" fmla="*/ 0 h 276"/>
                <a:gd name="T18" fmla="*/ 2 w 442"/>
                <a:gd name="T19" fmla="*/ 0 h 276"/>
                <a:gd name="T20" fmla="*/ 2 w 442"/>
                <a:gd name="T21" fmla="*/ 0 h 276"/>
                <a:gd name="T22" fmla="*/ 2 w 442"/>
                <a:gd name="T23" fmla="*/ 0 h 276"/>
                <a:gd name="T24" fmla="*/ 2 w 442"/>
                <a:gd name="T25" fmla="*/ 0 h 276"/>
                <a:gd name="T26" fmla="*/ 2 w 442"/>
                <a:gd name="T27" fmla="*/ 0 h 276"/>
                <a:gd name="T28" fmla="*/ 2 w 442"/>
                <a:gd name="T29" fmla="*/ 0 h 276"/>
                <a:gd name="T30" fmla="*/ 0 w 442"/>
                <a:gd name="T31" fmla="*/ 1 h 276"/>
                <a:gd name="T32" fmla="*/ 0 w 442"/>
                <a:gd name="T33" fmla="*/ 1 h 276"/>
                <a:gd name="T34" fmla="*/ 0 w 442"/>
                <a:gd name="T35" fmla="*/ 1 h 276"/>
                <a:gd name="T36" fmla="*/ 0 w 442"/>
                <a:gd name="T37" fmla="*/ 1 h 276"/>
                <a:gd name="T38" fmla="*/ 0 w 442"/>
                <a:gd name="T39" fmla="*/ 1 h 276"/>
                <a:gd name="T40" fmla="*/ 0 w 442"/>
                <a:gd name="T41" fmla="*/ 1 h 27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42"/>
                <a:gd name="T64" fmla="*/ 0 h 276"/>
                <a:gd name="T65" fmla="*/ 442 w 442"/>
                <a:gd name="T66" fmla="*/ 276 h 27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42" h="276">
                  <a:moveTo>
                    <a:pt x="0" y="236"/>
                  </a:moveTo>
                  <a:lnTo>
                    <a:pt x="1" y="227"/>
                  </a:lnTo>
                  <a:lnTo>
                    <a:pt x="4" y="219"/>
                  </a:lnTo>
                  <a:lnTo>
                    <a:pt x="10" y="213"/>
                  </a:lnTo>
                  <a:lnTo>
                    <a:pt x="17" y="207"/>
                  </a:lnTo>
                  <a:lnTo>
                    <a:pt x="424" y="2"/>
                  </a:lnTo>
                  <a:lnTo>
                    <a:pt x="431" y="0"/>
                  </a:lnTo>
                  <a:lnTo>
                    <a:pt x="436" y="1"/>
                  </a:lnTo>
                  <a:lnTo>
                    <a:pt x="441" y="6"/>
                  </a:lnTo>
                  <a:lnTo>
                    <a:pt x="442" y="12"/>
                  </a:lnTo>
                  <a:lnTo>
                    <a:pt x="442" y="30"/>
                  </a:lnTo>
                  <a:lnTo>
                    <a:pt x="441" y="39"/>
                  </a:lnTo>
                  <a:lnTo>
                    <a:pt x="438" y="47"/>
                  </a:lnTo>
                  <a:lnTo>
                    <a:pt x="432" y="55"/>
                  </a:lnTo>
                  <a:lnTo>
                    <a:pt x="425" y="60"/>
                  </a:lnTo>
                  <a:lnTo>
                    <a:pt x="21" y="273"/>
                  </a:lnTo>
                  <a:lnTo>
                    <a:pt x="14" y="276"/>
                  </a:lnTo>
                  <a:lnTo>
                    <a:pt x="9" y="273"/>
                  </a:lnTo>
                  <a:lnTo>
                    <a:pt x="4" y="269"/>
                  </a:lnTo>
                  <a:lnTo>
                    <a:pt x="2" y="262"/>
                  </a:lnTo>
                  <a:lnTo>
                    <a:pt x="0" y="23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6" name="Freeform 282"/>
            <p:cNvSpPr>
              <a:spLocks/>
            </p:cNvSpPr>
            <p:nvPr/>
          </p:nvSpPr>
          <p:spPr bwMode="auto">
            <a:xfrm>
              <a:off x="1233" y="3575"/>
              <a:ext cx="41" cy="38"/>
            </a:xfrm>
            <a:custGeom>
              <a:avLst/>
              <a:gdLst>
                <a:gd name="T0" fmla="*/ 1 w 244"/>
                <a:gd name="T1" fmla="*/ 1 h 227"/>
                <a:gd name="T2" fmla="*/ 1 w 244"/>
                <a:gd name="T3" fmla="*/ 1 h 227"/>
                <a:gd name="T4" fmla="*/ 1 w 244"/>
                <a:gd name="T5" fmla="*/ 1 h 227"/>
                <a:gd name="T6" fmla="*/ 1 w 244"/>
                <a:gd name="T7" fmla="*/ 1 h 227"/>
                <a:gd name="T8" fmla="*/ 1 w 244"/>
                <a:gd name="T9" fmla="*/ 1 h 227"/>
                <a:gd name="T10" fmla="*/ 1 w 244"/>
                <a:gd name="T11" fmla="*/ 1 h 227"/>
                <a:gd name="T12" fmla="*/ 1 w 244"/>
                <a:gd name="T13" fmla="*/ 1 h 227"/>
                <a:gd name="T14" fmla="*/ 1 w 244"/>
                <a:gd name="T15" fmla="*/ 1 h 227"/>
                <a:gd name="T16" fmla="*/ 1 w 244"/>
                <a:gd name="T17" fmla="*/ 1 h 227"/>
                <a:gd name="T18" fmla="*/ 0 w 244"/>
                <a:gd name="T19" fmla="*/ 1 h 227"/>
                <a:gd name="T20" fmla="*/ 0 w 244"/>
                <a:gd name="T21" fmla="*/ 1 h 227"/>
                <a:gd name="T22" fmla="*/ 0 w 244"/>
                <a:gd name="T23" fmla="*/ 1 h 227"/>
                <a:gd name="T24" fmla="*/ 0 w 244"/>
                <a:gd name="T25" fmla="*/ 1 h 227"/>
                <a:gd name="T26" fmla="*/ 0 w 244"/>
                <a:gd name="T27" fmla="*/ 1 h 227"/>
                <a:gd name="T28" fmla="*/ 0 w 244"/>
                <a:gd name="T29" fmla="*/ 0 h 227"/>
                <a:gd name="T30" fmla="*/ 0 w 244"/>
                <a:gd name="T31" fmla="*/ 0 h 227"/>
                <a:gd name="T32" fmla="*/ 0 w 244"/>
                <a:gd name="T33" fmla="*/ 0 h 227"/>
                <a:gd name="T34" fmla="*/ 0 w 244"/>
                <a:gd name="T35" fmla="*/ 0 h 227"/>
                <a:gd name="T36" fmla="*/ 0 w 244"/>
                <a:gd name="T37" fmla="*/ 0 h 227"/>
                <a:gd name="T38" fmla="*/ 0 w 244"/>
                <a:gd name="T39" fmla="*/ 0 h 227"/>
                <a:gd name="T40" fmla="*/ 0 w 244"/>
                <a:gd name="T41" fmla="*/ 0 h 227"/>
                <a:gd name="T42" fmla="*/ 0 w 244"/>
                <a:gd name="T43" fmla="*/ 0 h 227"/>
                <a:gd name="T44" fmla="*/ 0 w 244"/>
                <a:gd name="T45" fmla="*/ 0 h 227"/>
                <a:gd name="T46" fmla="*/ 0 w 244"/>
                <a:gd name="T47" fmla="*/ 0 h 227"/>
                <a:gd name="T48" fmla="*/ 0 w 244"/>
                <a:gd name="T49" fmla="*/ 0 h 227"/>
                <a:gd name="T50" fmla="*/ 1 w 244"/>
                <a:gd name="T51" fmla="*/ 0 h 227"/>
                <a:gd name="T52" fmla="*/ 1 w 244"/>
                <a:gd name="T53" fmla="*/ 0 h 227"/>
                <a:gd name="T54" fmla="*/ 1 w 244"/>
                <a:gd name="T55" fmla="*/ 0 h 227"/>
                <a:gd name="T56" fmla="*/ 1 w 244"/>
                <a:gd name="T57" fmla="*/ 0 h 227"/>
                <a:gd name="T58" fmla="*/ 1 w 244"/>
                <a:gd name="T59" fmla="*/ 0 h 227"/>
                <a:gd name="T60" fmla="*/ 1 w 244"/>
                <a:gd name="T61" fmla="*/ 0 h 227"/>
                <a:gd name="T62" fmla="*/ 1 w 244"/>
                <a:gd name="T63" fmla="*/ 0 h 227"/>
                <a:gd name="T64" fmla="*/ 1 w 244"/>
                <a:gd name="T65" fmla="*/ 0 h 227"/>
                <a:gd name="T66" fmla="*/ 1 w 244"/>
                <a:gd name="T67" fmla="*/ 1 h 227"/>
                <a:gd name="T68" fmla="*/ 1 w 244"/>
                <a:gd name="T69" fmla="*/ 1 h 227"/>
                <a:gd name="T70" fmla="*/ 1 w 244"/>
                <a:gd name="T71" fmla="*/ 1 h 227"/>
                <a:gd name="T72" fmla="*/ 1 w 244"/>
                <a:gd name="T73" fmla="*/ 1 h 227"/>
                <a:gd name="T74" fmla="*/ 1 w 244"/>
                <a:gd name="T75" fmla="*/ 1 h 227"/>
                <a:gd name="T76" fmla="*/ 1 w 244"/>
                <a:gd name="T77" fmla="*/ 1 h 22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44"/>
                <a:gd name="T118" fmla="*/ 0 h 227"/>
                <a:gd name="T119" fmla="*/ 244 w 244"/>
                <a:gd name="T120" fmla="*/ 227 h 227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44" h="227">
                  <a:moveTo>
                    <a:pt x="141" y="223"/>
                  </a:moveTo>
                  <a:lnTo>
                    <a:pt x="138" y="224"/>
                  </a:lnTo>
                  <a:lnTo>
                    <a:pt x="133" y="226"/>
                  </a:lnTo>
                  <a:lnTo>
                    <a:pt x="128" y="226"/>
                  </a:lnTo>
                  <a:lnTo>
                    <a:pt x="123" y="227"/>
                  </a:lnTo>
                  <a:lnTo>
                    <a:pt x="118" y="227"/>
                  </a:lnTo>
                  <a:lnTo>
                    <a:pt x="113" y="227"/>
                  </a:lnTo>
                  <a:lnTo>
                    <a:pt x="108" y="227"/>
                  </a:lnTo>
                  <a:lnTo>
                    <a:pt x="104" y="226"/>
                  </a:lnTo>
                  <a:lnTo>
                    <a:pt x="33" y="205"/>
                  </a:lnTo>
                  <a:lnTo>
                    <a:pt x="25" y="202"/>
                  </a:lnTo>
                  <a:lnTo>
                    <a:pt x="18" y="196"/>
                  </a:lnTo>
                  <a:lnTo>
                    <a:pt x="13" y="188"/>
                  </a:lnTo>
                  <a:lnTo>
                    <a:pt x="11" y="180"/>
                  </a:lnTo>
                  <a:lnTo>
                    <a:pt x="0" y="51"/>
                  </a:lnTo>
                  <a:lnTo>
                    <a:pt x="1" y="43"/>
                  </a:lnTo>
                  <a:lnTo>
                    <a:pt x="3" y="35"/>
                  </a:lnTo>
                  <a:lnTo>
                    <a:pt x="9" y="28"/>
                  </a:lnTo>
                  <a:lnTo>
                    <a:pt x="16" y="24"/>
                  </a:lnTo>
                  <a:lnTo>
                    <a:pt x="60" y="5"/>
                  </a:lnTo>
                  <a:lnTo>
                    <a:pt x="64" y="4"/>
                  </a:lnTo>
                  <a:lnTo>
                    <a:pt x="69" y="2"/>
                  </a:lnTo>
                  <a:lnTo>
                    <a:pt x="73" y="1"/>
                  </a:lnTo>
                  <a:lnTo>
                    <a:pt x="79" y="0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92" y="0"/>
                  </a:lnTo>
                  <a:lnTo>
                    <a:pt x="97" y="1"/>
                  </a:lnTo>
                  <a:lnTo>
                    <a:pt x="145" y="13"/>
                  </a:lnTo>
                  <a:lnTo>
                    <a:pt x="153" y="16"/>
                  </a:lnTo>
                  <a:lnTo>
                    <a:pt x="161" y="20"/>
                  </a:lnTo>
                  <a:lnTo>
                    <a:pt x="168" y="27"/>
                  </a:lnTo>
                  <a:lnTo>
                    <a:pt x="174" y="34"/>
                  </a:lnTo>
                  <a:lnTo>
                    <a:pt x="241" y="157"/>
                  </a:lnTo>
                  <a:lnTo>
                    <a:pt x="244" y="163"/>
                  </a:lnTo>
                  <a:lnTo>
                    <a:pt x="244" y="170"/>
                  </a:lnTo>
                  <a:lnTo>
                    <a:pt x="240" y="177"/>
                  </a:lnTo>
                  <a:lnTo>
                    <a:pt x="233" y="181"/>
                  </a:lnTo>
                  <a:lnTo>
                    <a:pt x="141" y="22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7" name="Freeform 283"/>
            <p:cNvSpPr>
              <a:spLocks/>
            </p:cNvSpPr>
            <p:nvPr/>
          </p:nvSpPr>
          <p:spPr bwMode="auto">
            <a:xfrm>
              <a:off x="1233" y="3581"/>
              <a:ext cx="20" cy="32"/>
            </a:xfrm>
            <a:custGeom>
              <a:avLst/>
              <a:gdLst>
                <a:gd name="T0" fmla="*/ 1 w 118"/>
                <a:gd name="T1" fmla="*/ 1 h 191"/>
                <a:gd name="T2" fmla="*/ 1 w 118"/>
                <a:gd name="T3" fmla="*/ 1 h 191"/>
                <a:gd name="T4" fmla="*/ 1 w 118"/>
                <a:gd name="T5" fmla="*/ 1 h 191"/>
                <a:gd name="T6" fmla="*/ 1 w 118"/>
                <a:gd name="T7" fmla="*/ 1 h 191"/>
                <a:gd name="T8" fmla="*/ 1 w 118"/>
                <a:gd name="T9" fmla="*/ 1 h 191"/>
                <a:gd name="T10" fmla="*/ 0 w 118"/>
                <a:gd name="T11" fmla="*/ 0 h 191"/>
                <a:gd name="T12" fmla="*/ 0 w 118"/>
                <a:gd name="T13" fmla="*/ 0 h 191"/>
                <a:gd name="T14" fmla="*/ 0 w 118"/>
                <a:gd name="T15" fmla="*/ 0 h 191"/>
                <a:gd name="T16" fmla="*/ 0 w 118"/>
                <a:gd name="T17" fmla="*/ 0 h 191"/>
                <a:gd name="T18" fmla="*/ 0 w 118"/>
                <a:gd name="T19" fmla="*/ 0 h 191"/>
                <a:gd name="T20" fmla="*/ 0 w 118"/>
                <a:gd name="T21" fmla="*/ 0 h 191"/>
                <a:gd name="T22" fmla="*/ 0 w 118"/>
                <a:gd name="T23" fmla="*/ 0 h 191"/>
                <a:gd name="T24" fmla="*/ 0 w 118"/>
                <a:gd name="T25" fmla="*/ 0 h 191"/>
                <a:gd name="T26" fmla="*/ 0 w 118"/>
                <a:gd name="T27" fmla="*/ 0 h 191"/>
                <a:gd name="T28" fmla="*/ 0 w 118"/>
                <a:gd name="T29" fmla="*/ 0 h 191"/>
                <a:gd name="T30" fmla="*/ 0 w 118"/>
                <a:gd name="T31" fmla="*/ 1 h 191"/>
                <a:gd name="T32" fmla="*/ 0 w 118"/>
                <a:gd name="T33" fmla="*/ 1 h 191"/>
                <a:gd name="T34" fmla="*/ 0 w 118"/>
                <a:gd name="T35" fmla="*/ 1 h 191"/>
                <a:gd name="T36" fmla="*/ 0 w 118"/>
                <a:gd name="T37" fmla="*/ 1 h 191"/>
                <a:gd name="T38" fmla="*/ 0 w 118"/>
                <a:gd name="T39" fmla="*/ 1 h 191"/>
                <a:gd name="T40" fmla="*/ 1 w 118"/>
                <a:gd name="T41" fmla="*/ 1 h 19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8"/>
                <a:gd name="T64" fmla="*/ 0 h 191"/>
                <a:gd name="T65" fmla="*/ 118 w 118"/>
                <a:gd name="T66" fmla="*/ 191 h 19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8" h="191">
                  <a:moveTo>
                    <a:pt x="104" y="190"/>
                  </a:moveTo>
                  <a:lnTo>
                    <a:pt x="112" y="191"/>
                  </a:lnTo>
                  <a:lnTo>
                    <a:pt x="116" y="188"/>
                  </a:lnTo>
                  <a:lnTo>
                    <a:pt x="118" y="184"/>
                  </a:lnTo>
                  <a:lnTo>
                    <a:pt x="118" y="177"/>
                  </a:lnTo>
                  <a:lnTo>
                    <a:pt x="83" y="36"/>
                  </a:lnTo>
                  <a:lnTo>
                    <a:pt x="80" y="28"/>
                  </a:lnTo>
                  <a:lnTo>
                    <a:pt x="74" y="22"/>
                  </a:lnTo>
                  <a:lnTo>
                    <a:pt x="68" y="15"/>
                  </a:lnTo>
                  <a:lnTo>
                    <a:pt x="60" y="11"/>
                  </a:lnTo>
                  <a:lnTo>
                    <a:pt x="17" y="0"/>
                  </a:lnTo>
                  <a:lnTo>
                    <a:pt x="10" y="0"/>
                  </a:lnTo>
                  <a:lnTo>
                    <a:pt x="4" y="2"/>
                  </a:lnTo>
                  <a:lnTo>
                    <a:pt x="1" y="8"/>
                  </a:lnTo>
                  <a:lnTo>
                    <a:pt x="0" y="15"/>
                  </a:lnTo>
                  <a:lnTo>
                    <a:pt x="11" y="144"/>
                  </a:lnTo>
                  <a:lnTo>
                    <a:pt x="13" y="152"/>
                  </a:lnTo>
                  <a:lnTo>
                    <a:pt x="18" y="160"/>
                  </a:lnTo>
                  <a:lnTo>
                    <a:pt x="25" y="166"/>
                  </a:lnTo>
                  <a:lnTo>
                    <a:pt x="33" y="169"/>
                  </a:lnTo>
                  <a:lnTo>
                    <a:pt x="104" y="190"/>
                  </a:lnTo>
                  <a:close/>
                </a:path>
              </a:pathLst>
            </a:custGeom>
            <a:solidFill>
              <a:srgbClr val="EDEDD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8" name="Freeform 284"/>
            <p:cNvSpPr>
              <a:spLocks/>
            </p:cNvSpPr>
            <p:nvPr/>
          </p:nvSpPr>
          <p:spPr bwMode="auto">
            <a:xfrm>
              <a:off x="1208" y="3605"/>
              <a:ext cx="81" cy="38"/>
            </a:xfrm>
            <a:custGeom>
              <a:avLst/>
              <a:gdLst>
                <a:gd name="T0" fmla="*/ 1 w 484"/>
                <a:gd name="T1" fmla="*/ 1 h 230"/>
                <a:gd name="T2" fmla="*/ 1 w 484"/>
                <a:gd name="T3" fmla="*/ 0 h 230"/>
                <a:gd name="T4" fmla="*/ 0 w 484"/>
                <a:gd name="T5" fmla="*/ 0 h 230"/>
                <a:gd name="T6" fmla="*/ 0 w 484"/>
                <a:gd name="T7" fmla="*/ 0 h 230"/>
                <a:gd name="T8" fmla="*/ 1 w 484"/>
                <a:gd name="T9" fmla="*/ 0 h 230"/>
                <a:gd name="T10" fmla="*/ 1 w 484"/>
                <a:gd name="T11" fmla="*/ 0 h 230"/>
                <a:gd name="T12" fmla="*/ 1 w 484"/>
                <a:gd name="T13" fmla="*/ 0 h 230"/>
                <a:gd name="T14" fmla="*/ 1 w 484"/>
                <a:gd name="T15" fmla="*/ 0 h 230"/>
                <a:gd name="T16" fmla="*/ 1 w 484"/>
                <a:gd name="T17" fmla="*/ 0 h 230"/>
                <a:gd name="T18" fmla="*/ 1 w 484"/>
                <a:gd name="T19" fmla="*/ 0 h 230"/>
                <a:gd name="T20" fmla="*/ 1 w 484"/>
                <a:gd name="T21" fmla="*/ 0 h 230"/>
                <a:gd name="T22" fmla="*/ 1 w 484"/>
                <a:gd name="T23" fmla="*/ 0 h 230"/>
                <a:gd name="T24" fmla="*/ 1 w 484"/>
                <a:gd name="T25" fmla="*/ 0 h 230"/>
                <a:gd name="T26" fmla="*/ 1 w 484"/>
                <a:gd name="T27" fmla="*/ 0 h 230"/>
                <a:gd name="T28" fmla="*/ 1 w 484"/>
                <a:gd name="T29" fmla="*/ 0 h 230"/>
                <a:gd name="T30" fmla="*/ 1 w 484"/>
                <a:gd name="T31" fmla="*/ 0 h 230"/>
                <a:gd name="T32" fmla="*/ 1 w 484"/>
                <a:gd name="T33" fmla="*/ 0 h 230"/>
                <a:gd name="T34" fmla="*/ 1 w 484"/>
                <a:gd name="T35" fmla="*/ 0 h 230"/>
                <a:gd name="T36" fmla="*/ 1 w 484"/>
                <a:gd name="T37" fmla="*/ 0 h 230"/>
                <a:gd name="T38" fmla="*/ 1 w 484"/>
                <a:gd name="T39" fmla="*/ 0 h 230"/>
                <a:gd name="T40" fmla="*/ 1 w 484"/>
                <a:gd name="T41" fmla="*/ 0 h 230"/>
                <a:gd name="T42" fmla="*/ 1 w 484"/>
                <a:gd name="T43" fmla="*/ 0 h 230"/>
                <a:gd name="T44" fmla="*/ 1 w 484"/>
                <a:gd name="T45" fmla="*/ 0 h 230"/>
                <a:gd name="T46" fmla="*/ 1 w 484"/>
                <a:gd name="T47" fmla="*/ 0 h 230"/>
                <a:gd name="T48" fmla="*/ 2 w 484"/>
                <a:gd name="T49" fmla="*/ 0 h 230"/>
                <a:gd name="T50" fmla="*/ 2 w 484"/>
                <a:gd name="T51" fmla="*/ 0 h 230"/>
                <a:gd name="T52" fmla="*/ 2 w 484"/>
                <a:gd name="T53" fmla="*/ 0 h 230"/>
                <a:gd name="T54" fmla="*/ 2 w 484"/>
                <a:gd name="T55" fmla="*/ 0 h 230"/>
                <a:gd name="T56" fmla="*/ 2 w 484"/>
                <a:gd name="T57" fmla="*/ 0 h 230"/>
                <a:gd name="T58" fmla="*/ 2 w 484"/>
                <a:gd name="T59" fmla="*/ 0 h 230"/>
                <a:gd name="T60" fmla="*/ 2 w 484"/>
                <a:gd name="T61" fmla="*/ 0 h 230"/>
                <a:gd name="T62" fmla="*/ 2 w 484"/>
                <a:gd name="T63" fmla="*/ 0 h 230"/>
                <a:gd name="T64" fmla="*/ 2 w 484"/>
                <a:gd name="T65" fmla="*/ 0 h 230"/>
                <a:gd name="T66" fmla="*/ 2 w 484"/>
                <a:gd name="T67" fmla="*/ 0 h 230"/>
                <a:gd name="T68" fmla="*/ 2 w 484"/>
                <a:gd name="T69" fmla="*/ 0 h 230"/>
                <a:gd name="T70" fmla="*/ 2 w 484"/>
                <a:gd name="T71" fmla="*/ 0 h 230"/>
                <a:gd name="T72" fmla="*/ 2 w 484"/>
                <a:gd name="T73" fmla="*/ 0 h 230"/>
                <a:gd name="T74" fmla="*/ 2 w 484"/>
                <a:gd name="T75" fmla="*/ 0 h 230"/>
                <a:gd name="T76" fmla="*/ 0 w 484"/>
                <a:gd name="T77" fmla="*/ 1 h 230"/>
                <a:gd name="T78" fmla="*/ 0 w 484"/>
                <a:gd name="T79" fmla="*/ 1 h 230"/>
                <a:gd name="T80" fmla="*/ 0 w 484"/>
                <a:gd name="T81" fmla="*/ 1 h 230"/>
                <a:gd name="T82" fmla="*/ 0 w 484"/>
                <a:gd name="T83" fmla="*/ 1 h 230"/>
                <a:gd name="T84" fmla="*/ 0 w 484"/>
                <a:gd name="T85" fmla="*/ 1 h 230"/>
                <a:gd name="T86" fmla="*/ 0 w 484"/>
                <a:gd name="T87" fmla="*/ 1 h 230"/>
                <a:gd name="T88" fmla="*/ 0 w 484"/>
                <a:gd name="T89" fmla="*/ 1 h 230"/>
                <a:gd name="T90" fmla="*/ 0 w 484"/>
                <a:gd name="T91" fmla="*/ 1 h 230"/>
                <a:gd name="T92" fmla="*/ 0 w 484"/>
                <a:gd name="T93" fmla="*/ 1 h 230"/>
                <a:gd name="T94" fmla="*/ 0 w 484"/>
                <a:gd name="T95" fmla="*/ 1 h 230"/>
                <a:gd name="T96" fmla="*/ 0 w 484"/>
                <a:gd name="T97" fmla="*/ 1 h 230"/>
                <a:gd name="T98" fmla="*/ 0 w 484"/>
                <a:gd name="T99" fmla="*/ 1 h 230"/>
                <a:gd name="T100" fmla="*/ 0 w 484"/>
                <a:gd name="T101" fmla="*/ 1 h 230"/>
                <a:gd name="T102" fmla="*/ 0 w 484"/>
                <a:gd name="T103" fmla="*/ 1 h 230"/>
                <a:gd name="T104" fmla="*/ 1 w 484"/>
                <a:gd name="T105" fmla="*/ 1 h 230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484"/>
                <a:gd name="T160" fmla="*/ 0 h 230"/>
                <a:gd name="T161" fmla="*/ 484 w 484"/>
                <a:gd name="T162" fmla="*/ 230 h 230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484" h="230">
                  <a:moveTo>
                    <a:pt x="118" y="132"/>
                  </a:moveTo>
                  <a:lnTo>
                    <a:pt x="88" y="82"/>
                  </a:lnTo>
                  <a:lnTo>
                    <a:pt x="85" y="75"/>
                  </a:lnTo>
                  <a:lnTo>
                    <a:pt x="85" y="67"/>
                  </a:lnTo>
                  <a:lnTo>
                    <a:pt x="89" y="60"/>
                  </a:lnTo>
                  <a:lnTo>
                    <a:pt x="95" y="56"/>
                  </a:lnTo>
                  <a:lnTo>
                    <a:pt x="146" y="32"/>
                  </a:lnTo>
                  <a:lnTo>
                    <a:pt x="151" y="31"/>
                  </a:lnTo>
                  <a:lnTo>
                    <a:pt x="155" y="30"/>
                  </a:lnTo>
                  <a:lnTo>
                    <a:pt x="160" y="29"/>
                  </a:lnTo>
                  <a:lnTo>
                    <a:pt x="164" y="28"/>
                  </a:lnTo>
                  <a:lnTo>
                    <a:pt x="170" y="28"/>
                  </a:lnTo>
                  <a:lnTo>
                    <a:pt x="175" y="28"/>
                  </a:lnTo>
                  <a:lnTo>
                    <a:pt x="179" y="28"/>
                  </a:lnTo>
                  <a:lnTo>
                    <a:pt x="184" y="29"/>
                  </a:lnTo>
                  <a:lnTo>
                    <a:pt x="255" y="50"/>
                  </a:lnTo>
                  <a:lnTo>
                    <a:pt x="259" y="51"/>
                  </a:lnTo>
                  <a:lnTo>
                    <a:pt x="264" y="51"/>
                  </a:lnTo>
                  <a:lnTo>
                    <a:pt x="269" y="51"/>
                  </a:lnTo>
                  <a:lnTo>
                    <a:pt x="274" y="51"/>
                  </a:lnTo>
                  <a:lnTo>
                    <a:pt x="279" y="50"/>
                  </a:lnTo>
                  <a:lnTo>
                    <a:pt x="284" y="50"/>
                  </a:lnTo>
                  <a:lnTo>
                    <a:pt x="289" y="48"/>
                  </a:lnTo>
                  <a:lnTo>
                    <a:pt x="292" y="47"/>
                  </a:lnTo>
                  <a:lnTo>
                    <a:pt x="384" y="5"/>
                  </a:lnTo>
                  <a:lnTo>
                    <a:pt x="389" y="4"/>
                  </a:lnTo>
                  <a:lnTo>
                    <a:pt x="394" y="2"/>
                  </a:lnTo>
                  <a:lnTo>
                    <a:pt x="398" y="1"/>
                  </a:lnTo>
                  <a:lnTo>
                    <a:pt x="404" y="1"/>
                  </a:lnTo>
                  <a:lnTo>
                    <a:pt x="408" y="0"/>
                  </a:lnTo>
                  <a:lnTo>
                    <a:pt x="413" y="0"/>
                  </a:lnTo>
                  <a:lnTo>
                    <a:pt x="417" y="0"/>
                  </a:lnTo>
                  <a:lnTo>
                    <a:pt x="422" y="1"/>
                  </a:lnTo>
                  <a:lnTo>
                    <a:pt x="475" y="10"/>
                  </a:lnTo>
                  <a:lnTo>
                    <a:pt x="482" y="12"/>
                  </a:lnTo>
                  <a:lnTo>
                    <a:pt x="484" y="14"/>
                  </a:lnTo>
                  <a:lnTo>
                    <a:pt x="483" y="18"/>
                  </a:lnTo>
                  <a:lnTo>
                    <a:pt x="477" y="22"/>
                  </a:lnTo>
                  <a:lnTo>
                    <a:pt x="70" y="227"/>
                  </a:lnTo>
                  <a:lnTo>
                    <a:pt x="65" y="229"/>
                  </a:lnTo>
                  <a:lnTo>
                    <a:pt x="60" y="230"/>
                  </a:lnTo>
                  <a:lnTo>
                    <a:pt x="56" y="230"/>
                  </a:lnTo>
                  <a:lnTo>
                    <a:pt x="51" y="230"/>
                  </a:lnTo>
                  <a:lnTo>
                    <a:pt x="47" y="230"/>
                  </a:lnTo>
                  <a:lnTo>
                    <a:pt x="42" y="229"/>
                  </a:lnTo>
                  <a:lnTo>
                    <a:pt x="38" y="228"/>
                  </a:lnTo>
                  <a:lnTo>
                    <a:pt x="35" y="227"/>
                  </a:lnTo>
                  <a:lnTo>
                    <a:pt x="7" y="212"/>
                  </a:lnTo>
                  <a:lnTo>
                    <a:pt x="2" y="208"/>
                  </a:lnTo>
                  <a:lnTo>
                    <a:pt x="0" y="203"/>
                  </a:lnTo>
                  <a:lnTo>
                    <a:pt x="2" y="199"/>
                  </a:lnTo>
                  <a:lnTo>
                    <a:pt x="7" y="194"/>
                  </a:lnTo>
                  <a:lnTo>
                    <a:pt x="118" y="132"/>
                  </a:lnTo>
                  <a:close/>
                </a:path>
              </a:pathLst>
            </a:custGeom>
            <a:solidFill>
              <a:srgbClr val="F9F9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9" name="Freeform 285"/>
            <p:cNvSpPr>
              <a:spLocks/>
            </p:cNvSpPr>
            <p:nvPr/>
          </p:nvSpPr>
          <p:spPr bwMode="auto">
            <a:xfrm>
              <a:off x="1184" y="3596"/>
              <a:ext cx="43" cy="41"/>
            </a:xfrm>
            <a:custGeom>
              <a:avLst/>
              <a:gdLst>
                <a:gd name="T0" fmla="*/ 0 w 256"/>
                <a:gd name="T1" fmla="*/ 0 h 247"/>
                <a:gd name="T2" fmla="*/ 0 w 256"/>
                <a:gd name="T3" fmla="*/ 0 h 247"/>
                <a:gd name="T4" fmla="*/ 0 w 256"/>
                <a:gd name="T5" fmla="*/ 0 h 247"/>
                <a:gd name="T6" fmla="*/ 0 w 256"/>
                <a:gd name="T7" fmla="*/ 0 h 247"/>
                <a:gd name="T8" fmla="*/ 0 w 256"/>
                <a:gd name="T9" fmla="*/ 0 h 247"/>
                <a:gd name="T10" fmla="*/ 0 w 256"/>
                <a:gd name="T11" fmla="*/ 0 h 247"/>
                <a:gd name="T12" fmla="*/ 0 w 256"/>
                <a:gd name="T13" fmla="*/ 0 h 247"/>
                <a:gd name="T14" fmla="*/ 0 w 256"/>
                <a:gd name="T15" fmla="*/ 0 h 247"/>
                <a:gd name="T16" fmla="*/ 0 w 256"/>
                <a:gd name="T17" fmla="*/ 0 h 247"/>
                <a:gd name="T18" fmla="*/ 1 w 256"/>
                <a:gd name="T19" fmla="*/ 0 h 247"/>
                <a:gd name="T20" fmla="*/ 1 w 256"/>
                <a:gd name="T21" fmla="*/ 0 h 247"/>
                <a:gd name="T22" fmla="*/ 1 w 256"/>
                <a:gd name="T23" fmla="*/ 0 h 247"/>
                <a:gd name="T24" fmla="*/ 1 w 256"/>
                <a:gd name="T25" fmla="*/ 0 h 247"/>
                <a:gd name="T26" fmla="*/ 1 w 256"/>
                <a:gd name="T27" fmla="*/ 0 h 247"/>
                <a:gd name="T28" fmla="*/ 1 w 256"/>
                <a:gd name="T29" fmla="*/ 0 h 247"/>
                <a:gd name="T30" fmla="*/ 1 w 256"/>
                <a:gd name="T31" fmla="*/ 0 h 247"/>
                <a:gd name="T32" fmla="*/ 1 w 256"/>
                <a:gd name="T33" fmla="*/ 0 h 247"/>
                <a:gd name="T34" fmla="*/ 1 w 256"/>
                <a:gd name="T35" fmla="*/ 0 h 247"/>
                <a:gd name="T36" fmla="*/ 1 w 256"/>
                <a:gd name="T37" fmla="*/ 0 h 247"/>
                <a:gd name="T38" fmla="*/ 1 w 256"/>
                <a:gd name="T39" fmla="*/ 0 h 247"/>
                <a:gd name="T40" fmla="*/ 1 w 256"/>
                <a:gd name="T41" fmla="*/ 0 h 247"/>
                <a:gd name="T42" fmla="*/ 1 w 256"/>
                <a:gd name="T43" fmla="*/ 0 h 247"/>
                <a:gd name="T44" fmla="*/ 1 w 256"/>
                <a:gd name="T45" fmla="*/ 0 h 247"/>
                <a:gd name="T46" fmla="*/ 1 w 256"/>
                <a:gd name="T47" fmla="*/ 1 h 247"/>
                <a:gd name="T48" fmla="*/ 1 w 256"/>
                <a:gd name="T49" fmla="*/ 1 h 247"/>
                <a:gd name="T50" fmla="*/ 1 w 256"/>
                <a:gd name="T51" fmla="*/ 1 h 247"/>
                <a:gd name="T52" fmla="*/ 1 w 256"/>
                <a:gd name="T53" fmla="*/ 1 h 247"/>
                <a:gd name="T54" fmla="*/ 1 w 256"/>
                <a:gd name="T55" fmla="*/ 1 h 247"/>
                <a:gd name="T56" fmla="*/ 1 w 256"/>
                <a:gd name="T57" fmla="*/ 1 h 247"/>
                <a:gd name="T58" fmla="*/ 1 w 256"/>
                <a:gd name="T59" fmla="*/ 1 h 247"/>
                <a:gd name="T60" fmla="*/ 1 w 256"/>
                <a:gd name="T61" fmla="*/ 1 h 247"/>
                <a:gd name="T62" fmla="*/ 1 w 256"/>
                <a:gd name="T63" fmla="*/ 1 h 247"/>
                <a:gd name="T64" fmla="*/ 1 w 256"/>
                <a:gd name="T65" fmla="*/ 1 h 247"/>
                <a:gd name="T66" fmla="*/ 1 w 256"/>
                <a:gd name="T67" fmla="*/ 1 h 247"/>
                <a:gd name="T68" fmla="*/ 1 w 256"/>
                <a:gd name="T69" fmla="*/ 0 h 247"/>
                <a:gd name="T70" fmla="*/ 1 w 256"/>
                <a:gd name="T71" fmla="*/ 0 h 247"/>
                <a:gd name="T72" fmla="*/ 0 w 256"/>
                <a:gd name="T73" fmla="*/ 0 h 247"/>
                <a:gd name="T74" fmla="*/ 0 w 256"/>
                <a:gd name="T75" fmla="*/ 0 h 247"/>
                <a:gd name="T76" fmla="*/ 0 w 256"/>
                <a:gd name="T77" fmla="*/ 0 h 247"/>
                <a:gd name="T78" fmla="*/ 0 w 256"/>
                <a:gd name="T79" fmla="*/ 0 h 247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256"/>
                <a:gd name="T121" fmla="*/ 0 h 247"/>
                <a:gd name="T122" fmla="*/ 256 w 256"/>
                <a:gd name="T123" fmla="*/ 247 h 247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256" h="247">
                  <a:moveTo>
                    <a:pt x="9" y="44"/>
                  </a:moveTo>
                  <a:lnTo>
                    <a:pt x="2" y="42"/>
                  </a:lnTo>
                  <a:lnTo>
                    <a:pt x="0" y="38"/>
                  </a:lnTo>
                  <a:lnTo>
                    <a:pt x="2" y="35"/>
                  </a:lnTo>
                  <a:lnTo>
                    <a:pt x="8" y="32"/>
                  </a:lnTo>
                  <a:lnTo>
                    <a:pt x="71" y="4"/>
                  </a:lnTo>
                  <a:lnTo>
                    <a:pt x="76" y="2"/>
                  </a:lnTo>
                  <a:lnTo>
                    <a:pt x="80" y="1"/>
                  </a:lnTo>
                  <a:lnTo>
                    <a:pt x="85" y="0"/>
                  </a:lnTo>
                  <a:lnTo>
                    <a:pt x="89" y="0"/>
                  </a:lnTo>
                  <a:lnTo>
                    <a:pt x="94" y="0"/>
                  </a:lnTo>
                  <a:lnTo>
                    <a:pt x="98" y="1"/>
                  </a:lnTo>
                  <a:lnTo>
                    <a:pt x="103" y="2"/>
                  </a:lnTo>
                  <a:lnTo>
                    <a:pt x="107" y="4"/>
                  </a:lnTo>
                  <a:lnTo>
                    <a:pt x="155" y="23"/>
                  </a:lnTo>
                  <a:lnTo>
                    <a:pt x="162" y="26"/>
                  </a:lnTo>
                  <a:lnTo>
                    <a:pt x="171" y="33"/>
                  </a:lnTo>
                  <a:lnTo>
                    <a:pt x="178" y="40"/>
                  </a:lnTo>
                  <a:lnTo>
                    <a:pt x="184" y="46"/>
                  </a:lnTo>
                  <a:lnTo>
                    <a:pt x="213" y="98"/>
                  </a:lnTo>
                  <a:lnTo>
                    <a:pt x="218" y="106"/>
                  </a:lnTo>
                  <a:lnTo>
                    <a:pt x="223" y="115"/>
                  </a:lnTo>
                  <a:lnTo>
                    <a:pt x="229" y="124"/>
                  </a:lnTo>
                  <a:lnTo>
                    <a:pt x="234" y="132"/>
                  </a:lnTo>
                  <a:lnTo>
                    <a:pt x="254" y="166"/>
                  </a:lnTo>
                  <a:lnTo>
                    <a:pt x="256" y="172"/>
                  </a:lnTo>
                  <a:lnTo>
                    <a:pt x="256" y="180"/>
                  </a:lnTo>
                  <a:lnTo>
                    <a:pt x="253" y="187"/>
                  </a:lnTo>
                  <a:lnTo>
                    <a:pt x="247" y="193"/>
                  </a:lnTo>
                  <a:lnTo>
                    <a:pt x="153" y="244"/>
                  </a:lnTo>
                  <a:lnTo>
                    <a:pt x="146" y="247"/>
                  </a:lnTo>
                  <a:lnTo>
                    <a:pt x="139" y="245"/>
                  </a:lnTo>
                  <a:lnTo>
                    <a:pt x="134" y="241"/>
                  </a:lnTo>
                  <a:lnTo>
                    <a:pt x="131" y="234"/>
                  </a:lnTo>
                  <a:lnTo>
                    <a:pt x="90" y="83"/>
                  </a:lnTo>
                  <a:lnTo>
                    <a:pt x="87" y="76"/>
                  </a:lnTo>
                  <a:lnTo>
                    <a:pt x="80" y="69"/>
                  </a:lnTo>
                  <a:lnTo>
                    <a:pt x="73" y="63"/>
                  </a:lnTo>
                  <a:lnTo>
                    <a:pt x="65" y="60"/>
                  </a:lnTo>
                  <a:lnTo>
                    <a:pt x="9" y="4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0" name="Freeform 286"/>
            <p:cNvSpPr>
              <a:spLocks/>
            </p:cNvSpPr>
            <p:nvPr/>
          </p:nvSpPr>
          <p:spPr bwMode="auto">
            <a:xfrm>
              <a:off x="1184" y="3596"/>
              <a:ext cx="27" cy="10"/>
            </a:xfrm>
            <a:custGeom>
              <a:avLst/>
              <a:gdLst>
                <a:gd name="T0" fmla="*/ 0 w 162"/>
                <a:gd name="T1" fmla="*/ 0 h 61"/>
                <a:gd name="T2" fmla="*/ 0 w 162"/>
                <a:gd name="T3" fmla="*/ 0 h 61"/>
                <a:gd name="T4" fmla="*/ 0 w 162"/>
                <a:gd name="T5" fmla="*/ 0 h 61"/>
                <a:gd name="T6" fmla="*/ 0 w 162"/>
                <a:gd name="T7" fmla="*/ 0 h 61"/>
                <a:gd name="T8" fmla="*/ 0 w 162"/>
                <a:gd name="T9" fmla="*/ 0 h 61"/>
                <a:gd name="T10" fmla="*/ 0 w 162"/>
                <a:gd name="T11" fmla="*/ 0 h 61"/>
                <a:gd name="T12" fmla="*/ 0 w 162"/>
                <a:gd name="T13" fmla="*/ 0 h 61"/>
                <a:gd name="T14" fmla="*/ 0 w 162"/>
                <a:gd name="T15" fmla="*/ 0 h 61"/>
                <a:gd name="T16" fmla="*/ 0 w 162"/>
                <a:gd name="T17" fmla="*/ 0 h 61"/>
                <a:gd name="T18" fmla="*/ 0 w 162"/>
                <a:gd name="T19" fmla="*/ 0 h 61"/>
                <a:gd name="T20" fmla="*/ 0 w 162"/>
                <a:gd name="T21" fmla="*/ 0 h 61"/>
                <a:gd name="T22" fmla="*/ 0 w 162"/>
                <a:gd name="T23" fmla="*/ 0 h 61"/>
                <a:gd name="T24" fmla="*/ 0 w 162"/>
                <a:gd name="T25" fmla="*/ 0 h 61"/>
                <a:gd name="T26" fmla="*/ 0 w 162"/>
                <a:gd name="T27" fmla="*/ 0 h 61"/>
                <a:gd name="T28" fmla="*/ 1 w 162"/>
                <a:gd name="T29" fmla="*/ 0 h 61"/>
                <a:gd name="T30" fmla="*/ 1 w 162"/>
                <a:gd name="T31" fmla="*/ 0 h 61"/>
                <a:gd name="T32" fmla="*/ 1 w 162"/>
                <a:gd name="T33" fmla="*/ 0 h 61"/>
                <a:gd name="T34" fmla="*/ 1 w 162"/>
                <a:gd name="T35" fmla="*/ 0 h 61"/>
                <a:gd name="T36" fmla="*/ 1 w 162"/>
                <a:gd name="T37" fmla="*/ 0 h 61"/>
                <a:gd name="T38" fmla="*/ 0 w 162"/>
                <a:gd name="T39" fmla="*/ 0 h 61"/>
                <a:gd name="T40" fmla="*/ 0 w 162"/>
                <a:gd name="T41" fmla="*/ 0 h 61"/>
                <a:gd name="T42" fmla="*/ 0 w 162"/>
                <a:gd name="T43" fmla="*/ 0 h 61"/>
                <a:gd name="T44" fmla="*/ 0 w 162"/>
                <a:gd name="T45" fmla="*/ 0 h 61"/>
                <a:gd name="T46" fmla="*/ 0 w 162"/>
                <a:gd name="T47" fmla="*/ 0 h 61"/>
                <a:gd name="T48" fmla="*/ 0 w 162"/>
                <a:gd name="T49" fmla="*/ 0 h 61"/>
                <a:gd name="T50" fmla="*/ 0 w 162"/>
                <a:gd name="T51" fmla="*/ 0 h 61"/>
                <a:gd name="T52" fmla="*/ 0 w 162"/>
                <a:gd name="T53" fmla="*/ 0 h 61"/>
                <a:gd name="T54" fmla="*/ 0 w 162"/>
                <a:gd name="T55" fmla="*/ 0 h 61"/>
                <a:gd name="T56" fmla="*/ 0 w 162"/>
                <a:gd name="T57" fmla="*/ 0 h 61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62"/>
                <a:gd name="T88" fmla="*/ 0 h 61"/>
                <a:gd name="T89" fmla="*/ 162 w 162"/>
                <a:gd name="T90" fmla="*/ 61 h 61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62" h="61">
                  <a:moveTo>
                    <a:pt x="9" y="44"/>
                  </a:moveTo>
                  <a:lnTo>
                    <a:pt x="2" y="42"/>
                  </a:lnTo>
                  <a:lnTo>
                    <a:pt x="0" y="38"/>
                  </a:lnTo>
                  <a:lnTo>
                    <a:pt x="2" y="35"/>
                  </a:lnTo>
                  <a:lnTo>
                    <a:pt x="8" y="32"/>
                  </a:lnTo>
                  <a:lnTo>
                    <a:pt x="71" y="4"/>
                  </a:lnTo>
                  <a:lnTo>
                    <a:pt x="76" y="2"/>
                  </a:lnTo>
                  <a:lnTo>
                    <a:pt x="80" y="1"/>
                  </a:lnTo>
                  <a:lnTo>
                    <a:pt x="85" y="0"/>
                  </a:lnTo>
                  <a:lnTo>
                    <a:pt x="89" y="0"/>
                  </a:lnTo>
                  <a:lnTo>
                    <a:pt x="94" y="0"/>
                  </a:lnTo>
                  <a:lnTo>
                    <a:pt x="98" y="1"/>
                  </a:lnTo>
                  <a:lnTo>
                    <a:pt x="103" y="2"/>
                  </a:lnTo>
                  <a:lnTo>
                    <a:pt x="107" y="4"/>
                  </a:lnTo>
                  <a:lnTo>
                    <a:pt x="155" y="23"/>
                  </a:lnTo>
                  <a:lnTo>
                    <a:pt x="160" y="26"/>
                  </a:lnTo>
                  <a:lnTo>
                    <a:pt x="162" y="29"/>
                  </a:lnTo>
                  <a:lnTo>
                    <a:pt x="160" y="34"/>
                  </a:lnTo>
                  <a:lnTo>
                    <a:pt x="155" y="37"/>
                  </a:lnTo>
                  <a:lnTo>
                    <a:pt x="103" y="58"/>
                  </a:lnTo>
                  <a:lnTo>
                    <a:pt x="98" y="59"/>
                  </a:lnTo>
                  <a:lnTo>
                    <a:pt x="94" y="60"/>
                  </a:lnTo>
                  <a:lnTo>
                    <a:pt x="89" y="60"/>
                  </a:lnTo>
                  <a:lnTo>
                    <a:pt x="85" y="61"/>
                  </a:lnTo>
                  <a:lnTo>
                    <a:pt x="79" y="61"/>
                  </a:lnTo>
                  <a:lnTo>
                    <a:pt x="74" y="61"/>
                  </a:lnTo>
                  <a:lnTo>
                    <a:pt x="70" y="61"/>
                  </a:lnTo>
                  <a:lnTo>
                    <a:pt x="65" y="60"/>
                  </a:lnTo>
                  <a:lnTo>
                    <a:pt x="9" y="4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1" name="Freeform 287"/>
            <p:cNvSpPr>
              <a:spLocks/>
            </p:cNvSpPr>
            <p:nvPr/>
          </p:nvSpPr>
          <p:spPr bwMode="auto">
            <a:xfrm>
              <a:off x="1235" y="3575"/>
              <a:ext cx="24" cy="9"/>
            </a:xfrm>
            <a:custGeom>
              <a:avLst/>
              <a:gdLst>
                <a:gd name="T0" fmla="*/ 0 w 144"/>
                <a:gd name="T1" fmla="*/ 0 h 50"/>
                <a:gd name="T2" fmla="*/ 0 w 144"/>
                <a:gd name="T3" fmla="*/ 0 h 50"/>
                <a:gd name="T4" fmla="*/ 0 w 144"/>
                <a:gd name="T5" fmla="*/ 0 h 50"/>
                <a:gd name="T6" fmla="*/ 0 w 144"/>
                <a:gd name="T7" fmla="*/ 0 h 50"/>
                <a:gd name="T8" fmla="*/ 0 w 144"/>
                <a:gd name="T9" fmla="*/ 0 h 50"/>
                <a:gd name="T10" fmla="*/ 0 w 144"/>
                <a:gd name="T11" fmla="*/ 0 h 50"/>
                <a:gd name="T12" fmla="*/ 0 w 144"/>
                <a:gd name="T13" fmla="*/ 0 h 50"/>
                <a:gd name="T14" fmla="*/ 0 w 144"/>
                <a:gd name="T15" fmla="*/ 0 h 50"/>
                <a:gd name="T16" fmla="*/ 0 w 144"/>
                <a:gd name="T17" fmla="*/ 0 h 50"/>
                <a:gd name="T18" fmla="*/ 0 w 144"/>
                <a:gd name="T19" fmla="*/ 0 h 50"/>
                <a:gd name="T20" fmla="*/ 0 w 144"/>
                <a:gd name="T21" fmla="*/ 0 h 50"/>
                <a:gd name="T22" fmla="*/ 0 w 144"/>
                <a:gd name="T23" fmla="*/ 0 h 50"/>
                <a:gd name="T24" fmla="*/ 0 w 144"/>
                <a:gd name="T25" fmla="*/ 0 h 50"/>
                <a:gd name="T26" fmla="*/ 0 w 144"/>
                <a:gd name="T27" fmla="*/ 0 h 50"/>
                <a:gd name="T28" fmla="*/ 1 w 144"/>
                <a:gd name="T29" fmla="*/ 0 h 50"/>
                <a:gd name="T30" fmla="*/ 1 w 144"/>
                <a:gd name="T31" fmla="*/ 0 h 50"/>
                <a:gd name="T32" fmla="*/ 1 w 144"/>
                <a:gd name="T33" fmla="*/ 0 h 50"/>
                <a:gd name="T34" fmla="*/ 1 w 144"/>
                <a:gd name="T35" fmla="*/ 0 h 50"/>
                <a:gd name="T36" fmla="*/ 1 w 144"/>
                <a:gd name="T37" fmla="*/ 0 h 50"/>
                <a:gd name="T38" fmla="*/ 0 w 144"/>
                <a:gd name="T39" fmla="*/ 0 h 50"/>
                <a:gd name="T40" fmla="*/ 0 w 144"/>
                <a:gd name="T41" fmla="*/ 0 h 50"/>
                <a:gd name="T42" fmla="*/ 0 w 144"/>
                <a:gd name="T43" fmla="*/ 0 h 50"/>
                <a:gd name="T44" fmla="*/ 0 w 144"/>
                <a:gd name="T45" fmla="*/ 0 h 50"/>
                <a:gd name="T46" fmla="*/ 0 w 144"/>
                <a:gd name="T47" fmla="*/ 0 h 50"/>
                <a:gd name="T48" fmla="*/ 0 w 144"/>
                <a:gd name="T49" fmla="*/ 0 h 50"/>
                <a:gd name="T50" fmla="*/ 0 w 144"/>
                <a:gd name="T51" fmla="*/ 0 h 50"/>
                <a:gd name="T52" fmla="*/ 0 w 144"/>
                <a:gd name="T53" fmla="*/ 0 h 50"/>
                <a:gd name="T54" fmla="*/ 0 w 144"/>
                <a:gd name="T55" fmla="*/ 0 h 50"/>
                <a:gd name="T56" fmla="*/ 0 w 144"/>
                <a:gd name="T57" fmla="*/ 0 h 5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44"/>
                <a:gd name="T88" fmla="*/ 0 h 50"/>
                <a:gd name="T89" fmla="*/ 144 w 144"/>
                <a:gd name="T90" fmla="*/ 50 h 5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44" h="50">
                  <a:moveTo>
                    <a:pt x="7" y="24"/>
                  </a:moveTo>
                  <a:lnTo>
                    <a:pt x="1" y="27"/>
                  </a:lnTo>
                  <a:lnTo>
                    <a:pt x="0" y="31"/>
                  </a:lnTo>
                  <a:lnTo>
                    <a:pt x="2" y="34"/>
                  </a:lnTo>
                  <a:lnTo>
                    <a:pt x="8" y="36"/>
                  </a:lnTo>
                  <a:lnTo>
                    <a:pt x="51" y="47"/>
                  </a:lnTo>
                  <a:lnTo>
                    <a:pt x="55" y="49"/>
                  </a:lnTo>
                  <a:lnTo>
                    <a:pt x="60" y="50"/>
                  </a:lnTo>
                  <a:lnTo>
                    <a:pt x="64" y="50"/>
                  </a:lnTo>
                  <a:lnTo>
                    <a:pt x="70" y="50"/>
                  </a:lnTo>
                  <a:lnTo>
                    <a:pt x="74" y="49"/>
                  </a:lnTo>
                  <a:lnTo>
                    <a:pt x="79" y="47"/>
                  </a:lnTo>
                  <a:lnTo>
                    <a:pt x="83" y="46"/>
                  </a:lnTo>
                  <a:lnTo>
                    <a:pt x="88" y="45"/>
                  </a:lnTo>
                  <a:lnTo>
                    <a:pt x="136" y="25"/>
                  </a:lnTo>
                  <a:lnTo>
                    <a:pt x="142" y="22"/>
                  </a:lnTo>
                  <a:lnTo>
                    <a:pt x="144" y="18"/>
                  </a:lnTo>
                  <a:lnTo>
                    <a:pt x="142" y="15"/>
                  </a:lnTo>
                  <a:lnTo>
                    <a:pt x="136" y="13"/>
                  </a:lnTo>
                  <a:lnTo>
                    <a:pt x="88" y="1"/>
                  </a:lnTo>
                  <a:lnTo>
                    <a:pt x="83" y="0"/>
                  </a:lnTo>
                  <a:lnTo>
                    <a:pt x="79" y="0"/>
                  </a:lnTo>
                  <a:lnTo>
                    <a:pt x="74" y="0"/>
                  </a:lnTo>
                  <a:lnTo>
                    <a:pt x="70" y="0"/>
                  </a:lnTo>
                  <a:lnTo>
                    <a:pt x="64" y="1"/>
                  </a:lnTo>
                  <a:lnTo>
                    <a:pt x="60" y="2"/>
                  </a:lnTo>
                  <a:lnTo>
                    <a:pt x="55" y="4"/>
                  </a:lnTo>
                  <a:lnTo>
                    <a:pt x="51" y="5"/>
                  </a:lnTo>
                  <a:lnTo>
                    <a:pt x="7" y="24"/>
                  </a:lnTo>
                  <a:close/>
                </a:path>
              </a:pathLst>
            </a:custGeom>
            <a:solidFill>
              <a:srgbClr val="F9F9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2" name="Freeform 288"/>
            <p:cNvSpPr>
              <a:spLocks/>
            </p:cNvSpPr>
            <p:nvPr/>
          </p:nvSpPr>
          <p:spPr bwMode="auto">
            <a:xfrm>
              <a:off x="1054" y="3290"/>
              <a:ext cx="224" cy="362"/>
            </a:xfrm>
            <a:custGeom>
              <a:avLst/>
              <a:gdLst>
                <a:gd name="T0" fmla="*/ 0 w 1346"/>
                <a:gd name="T1" fmla="*/ 1 h 2178"/>
                <a:gd name="T2" fmla="*/ 0 w 1346"/>
                <a:gd name="T3" fmla="*/ 1 h 2178"/>
                <a:gd name="T4" fmla="*/ 0 w 1346"/>
                <a:gd name="T5" fmla="*/ 1 h 2178"/>
                <a:gd name="T6" fmla="*/ 0 w 1346"/>
                <a:gd name="T7" fmla="*/ 2 h 2178"/>
                <a:gd name="T8" fmla="*/ 0 w 1346"/>
                <a:gd name="T9" fmla="*/ 9 h 2178"/>
                <a:gd name="T10" fmla="*/ 0 w 1346"/>
                <a:gd name="T11" fmla="*/ 9 h 2178"/>
                <a:gd name="T12" fmla="*/ 0 w 1346"/>
                <a:gd name="T13" fmla="*/ 10 h 2178"/>
                <a:gd name="T14" fmla="*/ 0 w 1346"/>
                <a:gd name="T15" fmla="*/ 10 h 2178"/>
                <a:gd name="T16" fmla="*/ 0 w 1346"/>
                <a:gd name="T17" fmla="*/ 10 h 2178"/>
                <a:gd name="T18" fmla="*/ 3 w 1346"/>
                <a:gd name="T19" fmla="*/ 10 h 2178"/>
                <a:gd name="T20" fmla="*/ 3 w 1346"/>
                <a:gd name="T21" fmla="*/ 10 h 2178"/>
                <a:gd name="T22" fmla="*/ 3 w 1346"/>
                <a:gd name="T23" fmla="*/ 10 h 2178"/>
                <a:gd name="T24" fmla="*/ 3 w 1346"/>
                <a:gd name="T25" fmla="*/ 10 h 2178"/>
                <a:gd name="T26" fmla="*/ 3 w 1346"/>
                <a:gd name="T27" fmla="*/ 10 h 2178"/>
                <a:gd name="T28" fmla="*/ 3 w 1346"/>
                <a:gd name="T29" fmla="*/ 10 h 2178"/>
                <a:gd name="T30" fmla="*/ 4 w 1346"/>
                <a:gd name="T31" fmla="*/ 10 h 2178"/>
                <a:gd name="T32" fmla="*/ 4 w 1346"/>
                <a:gd name="T33" fmla="*/ 9 h 2178"/>
                <a:gd name="T34" fmla="*/ 5 w 1346"/>
                <a:gd name="T35" fmla="*/ 9 h 2178"/>
                <a:gd name="T36" fmla="*/ 5 w 1346"/>
                <a:gd name="T37" fmla="*/ 9 h 2178"/>
                <a:gd name="T38" fmla="*/ 6 w 1346"/>
                <a:gd name="T39" fmla="*/ 9 h 2178"/>
                <a:gd name="T40" fmla="*/ 6 w 1346"/>
                <a:gd name="T41" fmla="*/ 8 h 2178"/>
                <a:gd name="T42" fmla="*/ 6 w 1346"/>
                <a:gd name="T43" fmla="*/ 8 h 2178"/>
                <a:gd name="T44" fmla="*/ 6 w 1346"/>
                <a:gd name="T45" fmla="*/ 8 h 2178"/>
                <a:gd name="T46" fmla="*/ 6 w 1346"/>
                <a:gd name="T47" fmla="*/ 8 h 2178"/>
                <a:gd name="T48" fmla="*/ 6 w 1346"/>
                <a:gd name="T49" fmla="*/ 8 h 2178"/>
                <a:gd name="T50" fmla="*/ 6 w 1346"/>
                <a:gd name="T51" fmla="*/ 1 h 2178"/>
                <a:gd name="T52" fmla="*/ 6 w 1346"/>
                <a:gd name="T53" fmla="*/ 0 h 2178"/>
                <a:gd name="T54" fmla="*/ 6 w 1346"/>
                <a:gd name="T55" fmla="*/ 0 h 2178"/>
                <a:gd name="T56" fmla="*/ 6 w 1346"/>
                <a:gd name="T57" fmla="*/ 0 h 2178"/>
                <a:gd name="T58" fmla="*/ 6 w 1346"/>
                <a:gd name="T59" fmla="*/ 0 h 2178"/>
                <a:gd name="T60" fmla="*/ 3 w 1346"/>
                <a:gd name="T61" fmla="*/ 0 h 2178"/>
                <a:gd name="T62" fmla="*/ 3 w 1346"/>
                <a:gd name="T63" fmla="*/ 0 h 2178"/>
                <a:gd name="T64" fmla="*/ 3 w 1346"/>
                <a:gd name="T65" fmla="*/ 0 h 2178"/>
                <a:gd name="T66" fmla="*/ 3 w 1346"/>
                <a:gd name="T67" fmla="*/ 0 h 2178"/>
                <a:gd name="T68" fmla="*/ 0 w 1346"/>
                <a:gd name="T69" fmla="*/ 1 h 217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346"/>
                <a:gd name="T106" fmla="*/ 0 h 2178"/>
                <a:gd name="T107" fmla="*/ 1346 w 1346"/>
                <a:gd name="T108" fmla="*/ 2178 h 217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346" h="2178">
                  <a:moveTo>
                    <a:pt x="59" y="276"/>
                  </a:moveTo>
                  <a:lnTo>
                    <a:pt x="46" y="283"/>
                  </a:lnTo>
                  <a:lnTo>
                    <a:pt x="36" y="291"/>
                  </a:lnTo>
                  <a:lnTo>
                    <a:pt x="26" y="301"/>
                  </a:lnTo>
                  <a:lnTo>
                    <a:pt x="17" y="312"/>
                  </a:lnTo>
                  <a:lnTo>
                    <a:pt x="10" y="324"/>
                  </a:lnTo>
                  <a:lnTo>
                    <a:pt x="5" y="338"/>
                  </a:lnTo>
                  <a:lnTo>
                    <a:pt x="1" y="351"/>
                  </a:lnTo>
                  <a:lnTo>
                    <a:pt x="0" y="365"/>
                  </a:lnTo>
                  <a:lnTo>
                    <a:pt x="10" y="2038"/>
                  </a:lnTo>
                  <a:lnTo>
                    <a:pt x="11" y="2052"/>
                  </a:lnTo>
                  <a:lnTo>
                    <a:pt x="16" y="2064"/>
                  </a:lnTo>
                  <a:lnTo>
                    <a:pt x="21" y="2076"/>
                  </a:lnTo>
                  <a:lnTo>
                    <a:pt x="29" y="2086"/>
                  </a:lnTo>
                  <a:lnTo>
                    <a:pt x="40" y="2095"/>
                  </a:lnTo>
                  <a:lnTo>
                    <a:pt x="50" y="2103"/>
                  </a:lnTo>
                  <a:lnTo>
                    <a:pt x="62" y="2108"/>
                  </a:lnTo>
                  <a:lnTo>
                    <a:pt x="76" y="2111"/>
                  </a:lnTo>
                  <a:lnTo>
                    <a:pt x="585" y="2176"/>
                  </a:lnTo>
                  <a:lnTo>
                    <a:pt x="598" y="2178"/>
                  </a:lnTo>
                  <a:lnTo>
                    <a:pt x="613" y="2178"/>
                  </a:lnTo>
                  <a:lnTo>
                    <a:pt x="629" y="2176"/>
                  </a:lnTo>
                  <a:lnTo>
                    <a:pt x="645" y="2174"/>
                  </a:lnTo>
                  <a:lnTo>
                    <a:pt x="659" y="2171"/>
                  </a:lnTo>
                  <a:lnTo>
                    <a:pt x="675" y="2166"/>
                  </a:lnTo>
                  <a:lnTo>
                    <a:pt x="689" y="2162"/>
                  </a:lnTo>
                  <a:lnTo>
                    <a:pt x="701" y="2156"/>
                  </a:lnTo>
                  <a:lnTo>
                    <a:pt x="708" y="2153"/>
                  </a:lnTo>
                  <a:lnTo>
                    <a:pt x="726" y="2143"/>
                  </a:lnTo>
                  <a:lnTo>
                    <a:pt x="755" y="2128"/>
                  </a:lnTo>
                  <a:lnTo>
                    <a:pt x="792" y="2108"/>
                  </a:lnTo>
                  <a:lnTo>
                    <a:pt x="836" y="2085"/>
                  </a:lnTo>
                  <a:lnTo>
                    <a:pt x="886" y="2059"/>
                  </a:lnTo>
                  <a:lnTo>
                    <a:pt x="939" y="2031"/>
                  </a:lnTo>
                  <a:lnTo>
                    <a:pt x="995" y="2003"/>
                  </a:lnTo>
                  <a:lnTo>
                    <a:pt x="1049" y="1975"/>
                  </a:lnTo>
                  <a:lnTo>
                    <a:pt x="1102" y="1947"/>
                  </a:lnTo>
                  <a:lnTo>
                    <a:pt x="1151" y="1921"/>
                  </a:lnTo>
                  <a:lnTo>
                    <a:pt x="1195" y="1897"/>
                  </a:lnTo>
                  <a:lnTo>
                    <a:pt x="1233" y="1878"/>
                  </a:lnTo>
                  <a:lnTo>
                    <a:pt x="1262" y="1864"/>
                  </a:lnTo>
                  <a:lnTo>
                    <a:pt x="1280" y="1854"/>
                  </a:lnTo>
                  <a:lnTo>
                    <a:pt x="1287" y="1850"/>
                  </a:lnTo>
                  <a:lnTo>
                    <a:pt x="1298" y="1842"/>
                  </a:lnTo>
                  <a:lnTo>
                    <a:pt x="1309" y="1833"/>
                  </a:lnTo>
                  <a:lnTo>
                    <a:pt x="1319" y="1822"/>
                  </a:lnTo>
                  <a:lnTo>
                    <a:pt x="1328" y="1810"/>
                  </a:lnTo>
                  <a:lnTo>
                    <a:pt x="1334" y="1797"/>
                  </a:lnTo>
                  <a:lnTo>
                    <a:pt x="1339" y="1784"/>
                  </a:lnTo>
                  <a:lnTo>
                    <a:pt x="1342" y="1770"/>
                  </a:lnTo>
                  <a:lnTo>
                    <a:pt x="1343" y="1757"/>
                  </a:lnTo>
                  <a:lnTo>
                    <a:pt x="1346" y="147"/>
                  </a:lnTo>
                  <a:lnTo>
                    <a:pt x="1344" y="133"/>
                  </a:lnTo>
                  <a:lnTo>
                    <a:pt x="1340" y="121"/>
                  </a:lnTo>
                  <a:lnTo>
                    <a:pt x="1334" y="108"/>
                  </a:lnTo>
                  <a:lnTo>
                    <a:pt x="1326" y="98"/>
                  </a:lnTo>
                  <a:lnTo>
                    <a:pt x="1316" y="89"/>
                  </a:lnTo>
                  <a:lnTo>
                    <a:pt x="1306" y="81"/>
                  </a:lnTo>
                  <a:lnTo>
                    <a:pt x="1294" y="76"/>
                  </a:lnTo>
                  <a:lnTo>
                    <a:pt x="1280" y="72"/>
                  </a:lnTo>
                  <a:lnTo>
                    <a:pt x="782" y="3"/>
                  </a:lnTo>
                  <a:lnTo>
                    <a:pt x="769" y="2"/>
                  </a:lnTo>
                  <a:lnTo>
                    <a:pt x="754" y="0"/>
                  </a:lnTo>
                  <a:lnTo>
                    <a:pt x="738" y="2"/>
                  </a:lnTo>
                  <a:lnTo>
                    <a:pt x="722" y="3"/>
                  </a:lnTo>
                  <a:lnTo>
                    <a:pt x="707" y="6"/>
                  </a:lnTo>
                  <a:lnTo>
                    <a:pt x="691" y="9"/>
                  </a:lnTo>
                  <a:lnTo>
                    <a:pt x="677" y="13"/>
                  </a:lnTo>
                  <a:lnTo>
                    <a:pt x="665" y="17"/>
                  </a:lnTo>
                  <a:lnTo>
                    <a:pt x="59" y="2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3" name="Freeform 289"/>
            <p:cNvSpPr>
              <a:spLocks/>
            </p:cNvSpPr>
            <p:nvPr/>
          </p:nvSpPr>
          <p:spPr bwMode="auto">
            <a:xfrm>
              <a:off x="1055" y="3291"/>
              <a:ext cx="222" cy="360"/>
            </a:xfrm>
            <a:custGeom>
              <a:avLst/>
              <a:gdLst>
                <a:gd name="T0" fmla="*/ 0 w 1332"/>
                <a:gd name="T1" fmla="*/ 1 h 2163"/>
                <a:gd name="T2" fmla="*/ 0 w 1332"/>
                <a:gd name="T3" fmla="*/ 1 h 2163"/>
                <a:gd name="T4" fmla="*/ 0 w 1332"/>
                <a:gd name="T5" fmla="*/ 1 h 2163"/>
                <a:gd name="T6" fmla="*/ 0 w 1332"/>
                <a:gd name="T7" fmla="*/ 1 h 2163"/>
                <a:gd name="T8" fmla="*/ 0 w 1332"/>
                <a:gd name="T9" fmla="*/ 1 h 2163"/>
                <a:gd name="T10" fmla="*/ 0 w 1332"/>
                <a:gd name="T11" fmla="*/ 1 h 2163"/>
                <a:gd name="T12" fmla="*/ 0 w 1332"/>
                <a:gd name="T13" fmla="*/ 1 h 2163"/>
                <a:gd name="T14" fmla="*/ 0 w 1332"/>
                <a:gd name="T15" fmla="*/ 1 h 2163"/>
                <a:gd name="T16" fmla="*/ 0 w 1332"/>
                <a:gd name="T17" fmla="*/ 2 h 2163"/>
                <a:gd name="T18" fmla="*/ 0 w 1332"/>
                <a:gd name="T19" fmla="*/ 9 h 2163"/>
                <a:gd name="T20" fmla="*/ 0 w 1332"/>
                <a:gd name="T21" fmla="*/ 9 h 2163"/>
                <a:gd name="T22" fmla="*/ 0 w 1332"/>
                <a:gd name="T23" fmla="*/ 9 h 2163"/>
                <a:gd name="T24" fmla="*/ 0 w 1332"/>
                <a:gd name="T25" fmla="*/ 9 h 2163"/>
                <a:gd name="T26" fmla="*/ 0 w 1332"/>
                <a:gd name="T27" fmla="*/ 9 h 2163"/>
                <a:gd name="T28" fmla="*/ 0 w 1332"/>
                <a:gd name="T29" fmla="*/ 10 h 2163"/>
                <a:gd name="T30" fmla="*/ 0 w 1332"/>
                <a:gd name="T31" fmla="*/ 10 h 2163"/>
                <a:gd name="T32" fmla="*/ 0 w 1332"/>
                <a:gd name="T33" fmla="*/ 10 h 2163"/>
                <a:gd name="T34" fmla="*/ 0 w 1332"/>
                <a:gd name="T35" fmla="*/ 10 h 2163"/>
                <a:gd name="T36" fmla="*/ 3 w 1332"/>
                <a:gd name="T37" fmla="*/ 10 h 2163"/>
                <a:gd name="T38" fmla="*/ 3 w 1332"/>
                <a:gd name="T39" fmla="*/ 10 h 2163"/>
                <a:gd name="T40" fmla="*/ 3 w 1332"/>
                <a:gd name="T41" fmla="*/ 10 h 2163"/>
                <a:gd name="T42" fmla="*/ 3 w 1332"/>
                <a:gd name="T43" fmla="*/ 10 h 2163"/>
                <a:gd name="T44" fmla="*/ 3 w 1332"/>
                <a:gd name="T45" fmla="*/ 10 h 2163"/>
                <a:gd name="T46" fmla="*/ 3 w 1332"/>
                <a:gd name="T47" fmla="*/ 10 h 2163"/>
                <a:gd name="T48" fmla="*/ 3 w 1332"/>
                <a:gd name="T49" fmla="*/ 10 h 2163"/>
                <a:gd name="T50" fmla="*/ 3 w 1332"/>
                <a:gd name="T51" fmla="*/ 10 h 2163"/>
                <a:gd name="T52" fmla="*/ 3 w 1332"/>
                <a:gd name="T53" fmla="*/ 10 h 2163"/>
                <a:gd name="T54" fmla="*/ 6 w 1332"/>
                <a:gd name="T55" fmla="*/ 8 h 2163"/>
                <a:gd name="T56" fmla="*/ 6 w 1332"/>
                <a:gd name="T57" fmla="*/ 8 h 2163"/>
                <a:gd name="T58" fmla="*/ 6 w 1332"/>
                <a:gd name="T59" fmla="*/ 8 h 2163"/>
                <a:gd name="T60" fmla="*/ 6 w 1332"/>
                <a:gd name="T61" fmla="*/ 8 h 2163"/>
                <a:gd name="T62" fmla="*/ 6 w 1332"/>
                <a:gd name="T63" fmla="*/ 8 h 2163"/>
                <a:gd name="T64" fmla="*/ 6 w 1332"/>
                <a:gd name="T65" fmla="*/ 8 h 2163"/>
                <a:gd name="T66" fmla="*/ 6 w 1332"/>
                <a:gd name="T67" fmla="*/ 8 h 2163"/>
                <a:gd name="T68" fmla="*/ 6 w 1332"/>
                <a:gd name="T69" fmla="*/ 8 h 2163"/>
                <a:gd name="T70" fmla="*/ 6 w 1332"/>
                <a:gd name="T71" fmla="*/ 8 h 2163"/>
                <a:gd name="T72" fmla="*/ 6 w 1332"/>
                <a:gd name="T73" fmla="*/ 1 h 2163"/>
                <a:gd name="T74" fmla="*/ 6 w 1332"/>
                <a:gd name="T75" fmla="*/ 0 h 2163"/>
                <a:gd name="T76" fmla="*/ 6 w 1332"/>
                <a:gd name="T77" fmla="*/ 0 h 2163"/>
                <a:gd name="T78" fmla="*/ 6 w 1332"/>
                <a:gd name="T79" fmla="*/ 0 h 2163"/>
                <a:gd name="T80" fmla="*/ 6 w 1332"/>
                <a:gd name="T81" fmla="*/ 0 h 2163"/>
                <a:gd name="T82" fmla="*/ 6 w 1332"/>
                <a:gd name="T83" fmla="*/ 0 h 2163"/>
                <a:gd name="T84" fmla="*/ 6 w 1332"/>
                <a:gd name="T85" fmla="*/ 0 h 2163"/>
                <a:gd name="T86" fmla="*/ 6 w 1332"/>
                <a:gd name="T87" fmla="*/ 0 h 2163"/>
                <a:gd name="T88" fmla="*/ 6 w 1332"/>
                <a:gd name="T89" fmla="*/ 0 h 2163"/>
                <a:gd name="T90" fmla="*/ 4 w 1332"/>
                <a:gd name="T91" fmla="*/ 0 h 2163"/>
                <a:gd name="T92" fmla="*/ 3 w 1332"/>
                <a:gd name="T93" fmla="*/ 0 h 2163"/>
                <a:gd name="T94" fmla="*/ 3 w 1332"/>
                <a:gd name="T95" fmla="*/ 0 h 2163"/>
                <a:gd name="T96" fmla="*/ 3 w 1332"/>
                <a:gd name="T97" fmla="*/ 0 h 2163"/>
                <a:gd name="T98" fmla="*/ 3 w 1332"/>
                <a:gd name="T99" fmla="*/ 0 h 2163"/>
                <a:gd name="T100" fmla="*/ 3 w 1332"/>
                <a:gd name="T101" fmla="*/ 0 h 2163"/>
                <a:gd name="T102" fmla="*/ 3 w 1332"/>
                <a:gd name="T103" fmla="*/ 0 h 2163"/>
                <a:gd name="T104" fmla="*/ 3 w 1332"/>
                <a:gd name="T105" fmla="*/ 0 h 2163"/>
                <a:gd name="T106" fmla="*/ 3 w 1332"/>
                <a:gd name="T107" fmla="*/ 0 h 2163"/>
                <a:gd name="T108" fmla="*/ 0 w 1332"/>
                <a:gd name="T109" fmla="*/ 1 h 2163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332"/>
                <a:gd name="T166" fmla="*/ 0 h 2163"/>
                <a:gd name="T167" fmla="*/ 1332 w 1332"/>
                <a:gd name="T168" fmla="*/ 2163 h 2163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332" h="2163">
                  <a:moveTo>
                    <a:pt x="55" y="274"/>
                  </a:moveTo>
                  <a:lnTo>
                    <a:pt x="44" y="279"/>
                  </a:lnTo>
                  <a:lnTo>
                    <a:pt x="34" y="288"/>
                  </a:lnTo>
                  <a:lnTo>
                    <a:pt x="25" y="297"/>
                  </a:lnTo>
                  <a:lnTo>
                    <a:pt x="16" y="307"/>
                  </a:lnTo>
                  <a:lnTo>
                    <a:pt x="9" y="320"/>
                  </a:lnTo>
                  <a:lnTo>
                    <a:pt x="4" y="331"/>
                  </a:lnTo>
                  <a:lnTo>
                    <a:pt x="1" y="343"/>
                  </a:lnTo>
                  <a:lnTo>
                    <a:pt x="0" y="356"/>
                  </a:lnTo>
                  <a:lnTo>
                    <a:pt x="10" y="2030"/>
                  </a:lnTo>
                  <a:lnTo>
                    <a:pt x="11" y="2042"/>
                  </a:lnTo>
                  <a:lnTo>
                    <a:pt x="14" y="2054"/>
                  </a:lnTo>
                  <a:lnTo>
                    <a:pt x="20" y="2065"/>
                  </a:lnTo>
                  <a:lnTo>
                    <a:pt x="28" y="2074"/>
                  </a:lnTo>
                  <a:lnTo>
                    <a:pt x="36" y="2083"/>
                  </a:lnTo>
                  <a:lnTo>
                    <a:pt x="46" y="2090"/>
                  </a:lnTo>
                  <a:lnTo>
                    <a:pt x="57" y="2094"/>
                  </a:lnTo>
                  <a:lnTo>
                    <a:pt x="69" y="2096"/>
                  </a:lnTo>
                  <a:lnTo>
                    <a:pt x="579" y="2162"/>
                  </a:lnTo>
                  <a:lnTo>
                    <a:pt x="592" y="2163"/>
                  </a:lnTo>
                  <a:lnTo>
                    <a:pt x="606" y="2163"/>
                  </a:lnTo>
                  <a:lnTo>
                    <a:pt x="621" y="2162"/>
                  </a:lnTo>
                  <a:lnTo>
                    <a:pt x="636" y="2159"/>
                  </a:lnTo>
                  <a:lnTo>
                    <a:pt x="651" y="2156"/>
                  </a:lnTo>
                  <a:lnTo>
                    <a:pt x="666" y="2152"/>
                  </a:lnTo>
                  <a:lnTo>
                    <a:pt x="679" y="2147"/>
                  </a:lnTo>
                  <a:lnTo>
                    <a:pt x="691" y="2141"/>
                  </a:lnTo>
                  <a:lnTo>
                    <a:pt x="1277" y="1835"/>
                  </a:lnTo>
                  <a:lnTo>
                    <a:pt x="1287" y="1829"/>
                  </a:lnTo>
                  <a:lnTo>
                    <a:pt x="1297" y="1821"/>
                  </a:lnTo>
                  <a:lnTo>
                    <a:pt x="1306" y="1811"/>
                  </a:lnTo>
                  <a:lnTo>
                    <a:pt x="1314" y="1798"/>
                  </a:lnTo>
                  <a:lnTo>
                    <a:pt x="1321" y="1787"/>
                  </a:lnTo>
                  <a:lnTo>
                    <a:pt x="1325" y="1774"/>
                  </a:lnTo>
                  <a:lnTo>
                    <a:pt x="1328" y="1761"/>
                  </a:lnTo>
                  <a:lnTo>
                    <a:pt x="1330" y="1749"/>
                  </a:lnTo>
                  <a:lnTo>
                    <a:pt x="1332" y="139"/>
                  </a:lnTo>
                  <a:lnTo>
                    <a:pt x="1331" y="126"/>
                  </a:lnTo>
                  <a:lnTo>
                    <a:pt x="1327" y="115"/>
                  </a:lnTo>
                  <a:lnTo>
                    <a:pt x="1322" y="104"/>
                  </a:lnTo>
                  <a:lnTo>
                    <a:pt x="1314" y="95"/>
                  </a:lnTo>
                  <a:lnTo>
                    <a:pt x="1306" y="86"/>
                  </a:lnTo>
                  <a:lnTo>
                    <a:pt x="1296" y="79"/>
                  </a:lnTo>
                  <a:lnTo>
                    <a:pt x="1284" y="75"/>
                  </a:lnTo>
                  <a:lnTo>
                    <a:pt x="1272" y="71"/>
                  </a:lnTo>
                  <a:lnTo>
                    <a:pt x="774" y="1"/>
                  </a:lnTo>
                  <a:lnTo>
                    <a:pt x="761" y="0"/>
                  </a:lnTo>
                  <a:lnTo>
                    <a:pt x="747" y="0"/>
                  </a:lnTo>
                  <a:lnTo>
                    <a:pt x="731" y="0"/>
                  </a:lnTo>
                  <a:lnTo>
                    <a:pt x="717" y="3"/>
                  </a:lnTo>
                  <a:lnTo>
                    <a:pt x="701" y="5"/>
                  </a:lnTo>
                  <a:lnTo>
                    <a:pt x="686" y="8"/>
                  </a:lnTo>
                  <a:lnTo>
                    <a:pt x="673" y="12"/>
                  </a:lnTo>
                  <a:lnTo>
                    <a:pt x="660" y="16"/>
                  </a:lnTo>
                  <a:lnTo>
                    <a:pt x="55" y="27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4" name="Freeform 290"/>
            <p:cNvSpPr>
              <a:spLocks/>
            </p:cNvSpPr>
            <p:nvPr/>
          </p:nvSpPr>
          <p:spPr bwMode="auto">
            <a:xfrm>
              <a:off x="1163" y="3311"/>
              <a:ext cx="111" cy="334"/>
            </a:xfrm>
            <a:custGeom>
              <a:avLst/>
              <a:gdLst>
                <a:gd name="T0" fmla="*/ 3 w 662"/>
                <a:gd name="T1" fmla="*/ 7 h 2007"/>
                <a:gd name="T2" fmla="*/ 3 w 662"/>
                <a:gd name="T3" fmla="*/ 7 h 2007"/>
                <a:gd name="T4" fmla="*/ 3 w 662"/>
                <a:gd name="T5" fmla="*/ 8 h 2007"/>
                <a:gd name="T6" fmla="*/ 3 w 662"/>
                <a:gd name="T7" fmla="*/ 8 h 2007"/>
                <a:gd name="T8" fmla="*/ 3 w 662"/>
                <a:gd name="T9" fmla="*/ 8 h 2007"/>
                <a:gd name="T10" fmla="*/ 3 w 662"/>
                <a:gd name="T11" fmla="*/ 8 h 2007"/>
                <a:gd name="T12" fmla="*/ 3 w 662"/>
                <a:gd name="T13" fmla="*/ 8 h 2007"/>
                <a:gd name="T14" fmla="*/ 3 w 662"/>
                <a:gd name="T15" fmla="*/ 8 h 2007"/>
                <a:gd name="T16" fmla="*/ 3 w 662"/>
                <a:gd name="T17" fmla="*/ 8 h 2007"/>
                <a:gd name="T18" fmla="*/ 0 w 662"/>
                <a:gd name="T19" fmla="*/ 9 h 2007"/>
                <a:gd name="T20" fmla="*/ 0 w 662"/>
                <a:gd name="T21" fmla="*/ 9 h 2007"/>
                <a:gd name="T22" fmla="*/ 0 w 662"/>
                <a:gd name="T23" fmla="*/ 9 h 2007"/>
                <a:gd name="T24" fmla="*/ 0 w 662"/>
                <a:gd name="T25" fmla="*/ 9 h 2007"/>
                <a:gd name="T26" fmla="*/ 0 w 662"/>
                <a:gd name="T27" fmla="*/ 9 h 2007"/>
                <a:gd name="T28" fmla="*/ 0 w 662"/>
                <a:gd name="T29" fmla="*/ 9 h 2007"/>
                <a:gd name="T30" fmla="*/ 0 w 662"/>
                <a:gd name="T31" fmla="*/ 9 h 2007"/>
                <a:gd name="T32" fmla="*/ 0 w 662"/>
                <a:gd name="T33" fmla="*/ 9 h 2007"/>
                <a:gd name="T34" fmla="*/ 0 w 662"/>
                <a:gd name="T35" fmla="*/ 9 h 2007"/>
                <a:gd name="T36" fmla="*/ 0 w 662"/>
                <a:gd name="T37" fmla="*/ 1 h 2007"/>
                <a:gd name="T38" fmla="*/ 0 w 662"/>
                <a:gd name="T39" fmla="*/ 1 h 2007"/>
                <a:gd name="T40" fmla="*/ 0 w 662"/>
                <a:gd name="T41" fmla="*/ 1 h 2007"/>
                <a:gd name="T42" fmla="*/ 0 w 662"/>
                <a:gd name="T43" fmla="*/ 1 h 2007"/>
                <a:gd name="T44" fmla="*/ 0 w 662"/>
                <a:gd name="T45" fmla="*/ 1 h 2007"/>
                <a:gd name="T46" fmla="*/ 0 w 662"/>
                <a:gd name="T47" fmla="*/ 1 h 2007"/>
                <a:gd name="T48" fmla="*/ 0 w 662"/>
                <a:gd name="T49" fmla="*/ 1 h 2007"/>
                <a:gd name="T50" fmla="*/ 0 w 662"/>
                <a:gd name="T51" fmla="*/ 1 h 2007"/>
                <a:gd name="T52" fmla="*/ 0 w 662"/>
                <a:gd name="T53" fmla="*/ 1 h 2007"/>
                <a:gd name="T54" fmla="*/ 0 w 662"/>
                <a:gd name="T55" fmla="*/ 1 h 2007"/>
                <a:gd name="T56" fmla="*/ 0 w 662"/>
                <a:gd name="T57" fmla="*/ 1 h 2007"/>
                <a:gd name="T58" fmla="*/ 1 w 662"/>
                <a:gd name="T59" fmla="*/ 1 h 2007"/>
                <a:gd name="T60" fmla="*/ 1 w 662"/>
                <a:gd name="T61" fmla="*/ 1 h 2007"/>
                <a:gd name="T62" fmla="*/ 1 w 662"/>
                <a:gd name="T63" fmla="*/ 1 h 2007"/>
                <a:gd name="T64" fmla="*/ 1 w 662"/>
                <a:gd name="T65" fmla="*/ 1 h 2007"/>
                <a:gd name="T66" fmla="*/ 1 w 662"/>
                <a:gd name="T67" fmla="*/ 1 h 2007"/>
                <a:gd name="T68" fmla="*/ 2 w 662"/>
                <a:gd name="T69" fmla="*/ 1 h 2007"/>
                <a:gd name="T70" fmla="*/ 2 w 662"/>
                <a:gd name="T71" fmla="*/ 0 h 2007"/>
                <a:gd name="T72" fmla="*/ 2 w 662"/>
                <a:gd name="T73" fmla="*/ 0 h 2007"/>
                <a:gd name="T74" fmla="*/ 2 w 662"/>
                <a:gd name="T75" fmla="*/ 0 h 2007"/>
                <a:gd name="T76" fmla="*/ 3 w 662"/>
                <a:gd name="T77" fmla="*/ 0 h 2007"/>
                <a:gd name="T78" fmla="*/ 3 w 662"/>
                <a:gd name="T79" fmla="*/ 0 h 2007"/>
                <a:gd name="T80" fmla="*/ 3 w 662"/>
                <a:gd name="T81" fmla="*/ 0 h 2007"/>
                <a:gd name="T82" fmla="*/ 3 w 662"/>
                <a:gd name="T83" fmla="*/ 0 h 2007"/>
                <a:gd name="T84" fmla="*/ 3 w 662"/>
                <a:gd name="T85" fmla="*/ 0 h 2007"/>
                <a:gd name="T86" fmla="*/ 3 w 662"/>
                <a:gd name="T87" fmla="*/ 0 h 2007"/>
                <a:gd name="T88" fmla="*/ 3 w 662"/>
                <a:gd name="T89" fmla="*/ 0 h 2007"/>
                <a:gd name="T90" fmla="*/ 3 w 662"/>
                <a:gd name="T91" fmla="*/ 0 h 2007"/>
                <a:gd name="T92" fmla="*/ 3 w 662"/>
                <a:gd name="T93" fmla="*/ 0 h 2007"/>
                <a:gd name="T94" fmla="*/ 3 w 662"/>
                <a:gd name="T95" fmla="*/ 0 h 2007"/>
                <a:gd name="T96" fmla="*/ 3 w 662"/>
                <a:gd name="T97" fmla="*/ 0 h 2007"/>
                <a:gd name="T98" fmla="*/ 3 w 662"/>
                <a:gd name="T99" fmla="*/ 0 h 2007"/>
                <a:gd name="T100" fmla="*/ 3 w 662"/>
                <a:gd name="T101" fmla="*/ 0 h 2007"/>
                <a:gd name="T102" fmla="*/ 3 w 662"/>
                <a:gd name="T103" fmla="*/ 7 h 200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662"/>
                <a:gd name="T157" fmla="*/ 0 h 2007"/>
                <a:gd name="T158" fmla="*/ 662 w 662"/>
                <a:gd name="T159" fmla="*/ 2007 h 200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662" h="2007">
                  <a:moveTo>
                    <a:pt x="661" y="1629"/>
                  </a:moveTo>
                  <a:lnTo>
                    <a:pt x="660" y="1639"/>
                  </a:lnTo>
                  <a:lnTo>
                    <a:pt x="658" y="1648"/>
                  </a:lnTo>
                  <a:lnTo>
                    <a:pt x="653" y="1658"/>
                  </a:lnTo>
                  <a:lnTo>
                    <a:pt x="649" y="1668"/>
                  </a:lnTo>
                  <a:lnTo>
                    <a:pt x="642" y="1677"/>
                  </a:lnTo>
                  <a:lnTo>
                    <a:pt x="635" y="1685"/>
                  </a:lnTo>
                  <a:lnTo>
                    <a:pt x="627" y="1692"/>
                  </a:lnTo>
                  <a:lnTo>
                    <a:pt x="619" y="1697"/>
                  </a:lnTo>
                  <a:lnTo>
                    <a:pt x="34" y="2003"/>
                  </a:lnTo>
                  <a:lnTo>
                    <a:pt x="28" y="2006"/>
                  </a:lnTo>
                  <a:lnTo>
                    <a:pt x="23" y="2007"/>
                  </a:lnTo>
                  <a:lnTo>
                    <a:pt x="20" y="2007"/>
                  </a:lnTo>
                  <a:lnTo>
                    <a:pt x="17" y="2006"/>
                  </a:lnTo>
                  <a:lnTo>
                    <a:pt x="14" y="2003"/>
                  </a:lnTo>
                  <a:lnTo>
                    <a:pt x="12" y="2000"/>
                  </a:lnTo>
                  <a:lnTo>
                    <a:pt x="11" y="1996"/>
                  </a:lnTo>
                  <a:lnTo>
                    <a:pt x="11" y="1990"/>
                  </a:lnTo>
                  <a:lnTo>
                    <a:pt x="0" y="324"/>
                  </a:lnTo>
                  <a:lnTo>
                    <a:pt x="0" y="315"/>
                  </a:lnTo>
                  <a:lnTo>
                    <a:pt x="3" y="304"/>
                  </a:lnTo>
                  <a:lnTo>
                    <a:pt x="7" y="295"/>
                  </a:lnTo>
                  <a:lnTo>
                    <a:pt x="12" y="286"/>
                  </a:lnTo>
                  <a:lnTo>
                    <a:pt x="18" y="277"/>
                  </a:lnTo>
                  <a:lnTo>
                    <a:pt x="25" y="271"/>
                  </a:lnTo>
                  <a:lnTo>
                    <a:pt x="32" y="264"/>
                  </a:lnTo>
                  <a:lnTo>
                    <a:pt x="40" y="259"/>
                  </a:lnTo>
                  <a:lnTo>
                    <a:pt x="47" y="256"/>
                  </a:lnTo>
                  <a:lnTo>
                    <a:pt x="66" y="248"/>
                  </a:lnTo>
                  <a:lnTo>
                    <a:pt x="96" y="236"/>
                  </a:lnTo>
                  <a:lnTo>
                    <a:pt x="134" y="219"/>
                  </a:lnTo>
                  <a:lnTo>
                    <a:pt x="179" y="200"/>
                  </a:lnTo>
                  <a:lnTo>
                    <a:pt x="229" y="178"/>
                  </a:lnTo>
                  <a:lnTo>
                    <a:pt x="283" y="155"/>
                  </a:lnTo>
                  <a:lnTo>
                    <a:pt x="340" y="131"/>
                  </a:lnTo>
                  <a:lnTo>
                    <a:pt x="395" y="108"/>
                  </a:lnTo>
                  <a:lnTo>
                    <a:pt x="449" y="84"/>
                  </a:lnTo>
                  <a:lnTo>
                    <a:pt x="499" y="63"/>
                  </a:lnTo>
                  <a:lnTo>
                    <a:pt x="544" y="43"/>
                  </a:lnTo>
                  <a:lnTo>
                    <a:pt x="582" y="27"/>
                  </a:lnTo>
                  <a:lnTo>
                    <a:pt x="612" y="14"/>
                  </a:lnTo>
                  <a:lnTo>
                    <a:pt x="631" y="6"/>
                  </a:lnTo>
                  <a:lnTo>
                    <a:pt x="638" y="3"/>
                  </a:lnTo>
                  <a:lnTo>
                    <a:pt x="643" y="1"/>
                  </a:lnTo>
                  <a:lnTo>
                    <a:pt x="649" y="0"/>
                  </a:lnTo>
                  <a:lnTo>
                    <a:pt x="652" y="0"/>
                  </a:lnTo>
                  <a:lnTo>
                    <a:pt x="656" y="2"/>
                  </a:lnTo>
                  <a:lnTo>
                    <a:pt x="659" y="4"/>
                  </a:lnTo>
                  <a:lnTo>
                    <a:pt x="661" y="9"/>
                  </a:lnTo>
                  <a:lnTo>
                    <a:pt x="662" y="13"/>
                  </a:lnTo>
                  <a:lnTo>
                    <a:pt x="662" y="19"/>
                  </a:lnTo>
                  <a:lnTo>
                    <a:pt x="661" y="1629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5" name="Freeform 291"/>
            <p:cNvSpPr>
              <a:spLocks/>
            </p:cNvSpPr>
            <p:nvPr/>
          </p:nvSpPr>
          <p:spPr bwMode="auto">
            <a:xfrm>
              <a:off x="1068" y="3294"/>
              <a:ext cx="196" cy="56"/>
            </a:xfrm>
            <a:custGeom>
              <a:avLst/>
              <a:gdLst>
                <a:gd name="T0" fmla="*/ 3 w 1178"/>
                <a:gd name="T1" fmla="*/ 0 h 336"/>
                <a:gd name="T2" fmla="*/ 2 w 1178"/>
                <a:gd name="T3" fmla="*/ 0 h 336"/>
                <a:gd name="T4" fmla="*/ 2 w 1178"/>
                <a:gd name="T5" fmla="*/ 0 h 336"/>
                <a:gd name="T6" fmla="*/ 2 w 1178"/>
                <a:gd name="T7" fmla="*/ 0 h 336"/>
                <a:gd name="T8" fmla="*/ 1 w 1178"/>
                <a:gd name="T9" fmla="*/ 1 h 336"/>
                <a:gd name="T10" fmla="*/ 1 w 1178"/>
                <a:gd name="T11" fmla="*/ 1 h 336"/>
                <a:gd name="T12" fmla="*/ 0 w 1178"/>
                <a:gd name="T13" fmla="*/ 1 h 336"/>
                <a:gd name="T14" fmla="*/ 0 w 1178"/>
                <a:gd name="T15" fmla="*/ 1 h 336"/>
                <a:gd name="T16" fmla="*/ 0 w 1178"/>
                <a:gd name="T17" fmla="*/ 1 h 336"/>
                <a:gd name="T18" fmla="*/ 0 w 1178"/>
                <a:gd name="T19" fmla="*/ 1 h 336"/>
                <a:gd name="T20" fmla="*/ 0 w 1178"/>
                <a:gd name="T21" fmla="*/ 1 h 336"/>
                <a:gd name="T22" fmla="*/ 1 w 1178"/>
                <a:gd name="T23" fmla="*/ 1 h 336"/>
                <a:gd name="T24" fmla="*/ 1 w 1178"/>
                <a:gd name="T25" fmla="*/ 1 h 336"/>
                <a:gd name="T26" fmla="*/ 2 w 1178"/>
                <a:gd name="T27" fmla="*/ 2 h 336"/>
                <a:gd name="T28" fmla="*/ 2 w 1178"/>
                <a:gd name="T29" fmla="*/ 2 h 336"/>
                <a:gd name="T30" fmla="*/ 2 w 1178"/>
                <a:gd name="T31" fmla="*/ 2 h 336"/>
                <a:gd name="T32" fmla="*/ 2 w 1178"/>
                <a:gd name="T33" fmla="*/ 2 h 336"/>
                <a:gd name="T34" fmla="*/ 2 w 1178"/>
                <a:gd name="T35" fmla="*/ 2 h 336"/>
                <a:gd name="T36" fmla="*/ 2 w 1178"/>
                <a:gd name="T37" fmla="*/ 2 h 336"/>
                <a:gd name="T38" fmla="*/ 3 w 1178"/>
                <a:gd name="T39" fmla="*/ 2 h 336"/>
                <a:gd name="T40" fmla="*/ 3 w 1178"/>
                <a:gd name="T41" fmla="*/ 2 h 336"/>
                <a:gd name="T42" fmla="*/ 3 w 1178"/>
                <a:gd name="T43" fmla="*/ 1 h 336"/>
                <a:gd name="T44" fmla="*/ 3 w 1178"/>
                <a:gd name="T45" fmla="*/ 1 h 336"/>
                <a:gd name="T46" fmla="*/ 4 w 1178"/>
                <a:gd name="T47" fmla="*/ 1 h 336"/>
                <a:gd name="T48" fmla="*/ 4 w 1178"/>
                <a:gd name="T49" fmla="*/ 1 h 336"/>
                <a:gd name="T50" fmla="*/ 5 w 1178"/>
                <a:gd name="T51" fmla="*/ 1 h 336"/>
                <a:gd name="T52" fmla="*/ 5 w 1178"/>
                <a:gd name="T53" fmla="*/ 0 h 336"/>
                <a:gd name="T54" fmla="*/ 5 w 1178"/>
                <a:gd name="T55" fmla="*/ 0 h 336"/>
                <a:gd name="T56" fmla="*/ 3 w 1178"/>
                <a:gd name="T57" fmla="*/ 0 h 336"/>
                <a:gd name="T58" fmla="*/ 3 w 1178"/>
                <a:gd name="T59" fmla="*/ 0 h 336"/>
                <a:gd name="T60" fmla="*/ 3 w 1178"/>
                <a:gd name="T61" fmla="*/ 0 h 336"/>
                <a:gd name="T62" fmla="*/ 3 w 1178"/>
                <a:gd name="T63" fmla="*/ 0 h 336"/>
                <a:gd name="T64" fmla="*/ 3 w 1178"/>
                <a:gd name="T65" fmla="*/ 0 h 3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178"/>
                <a:gd name="T100" fmla="*/ 0 h 336"/>
                <a:gd name="T101" fmla="*/ 1178 w 1178"/>
                <a:gd name="T102" fmla="*/ 336 h 3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178" h="336">
                  <a:moveTo>
                    <a:pt x="591" y="14"/>
                  </a:moveTo>
                  <a:lnTo>
                    <a:pt x="584" y="16"/>
                  </a:lnTo>
                  <a:lnTo>
                    <a:pt x="566" y="24"/>
                  </a:lnTo>
                  <a:lnTo>
                    <a:pt x="539" y="37"/>
                  </a:lnTo>
                  <a:lnTo>
                    <a:pt x="503" y="52"/>
                  </a:lnTo>
                  <a:lnTo>
                    <a:pt x="459" y="70"/>
                  </a:lnTo>
                  <a:lnTo>
                    <a:pt x="412" y="91"/>
                  </a:lnTo>
                  <a:lnTo>
                    <a:pt x="360" y="113"/>
                  </a:lnTo>
                  <a:lnTo>
                    <a:pt x="305" y="136"/>
                  </a:lnTo>
                  <a:lnTo>
                    <a:pt x="251" y="159"/>
                  </a:lnTo>
                  <a:lnTo>
                    <a:pt x="198" y="182"/>
                  </a:lnTo>
                  <a:lnTo>
                    <a:pt x="149" y="203"/>
                  </a:lnTo>
                  <a:lnTo>
                    <a:pt x="103" y="222"/>
                  </a:lnTo>
                  <a:lnTo>
                    <a:pt x="64" y="239"/>
                  </a:lnTo>
                  <a:lnTo>
                    <a:pt x="32" y="253"/>
                  </a:lnTo>
                  <a:lnTo>
                    <a:pt x="11" y="262"/>
                  </a:lnTo>
                  <a:lnTo>
                    <a:pt x="0" y="266"/>
                  </a:lnTo>
                  <a:lnTo>
                    <a:pt x="10" y="267"/>
                  </a:lnTo>
                  <a:lnTo>
                    <a:pt x="29" y="271"/>
                  </a:lnTo>
                  <a:lnTo>
                    <a:pt x="56" y="274"/>
                  </a:lnTo>
                  <a:lnTo>
                    <a:pt x="89" y="279"/>
                  </a:lnTo>
                  <a:lnTo>
                    <a:pt x="127" y="284"/>
                  </a:lnTo>
                  <a:lnTo>
                    <a:pt x="169" y="290"/>
                  </a:lnTo>
                  <a:lnTo>
                    <a:pt x="213" y="295"/>
                  </a:lnTo>
                  <a:lnTo>
                    <a:pt x="257" y="302"/>
                  </a:lnTo>
                  <a:lnTo>
                    <a:pt x="302" y="308"/>
                  </a:lnTo>
                  <a:lnTo>
                    <a:pt x="345" y="315"/>
                  </a:lnTo>
                  <a:lnTo>
                    <a:pt x="384" y="320"/>
                  </a:lnTo>
                  <a:lnTo>
                    <a:pt x="419" y="325"/>
                  </a:lnTo>
                  <a:lnTo>
                    <a:pt x="450" y="329"/>
                  </a:lnTo>
                  <a:lnTo>
                    <a:pt x="473" y="333"/>
                  </a:lnTo>
                  <a:lnTo>
                    <a:pt x="487" y="334"/>
                  </a:lnTo>
                  <a:lnTo>
                    <a:pt x="493" y="335"/>
                  </a:lnTo>
                  <a:lnTo>
                    <a:pt x="504" y="336"/>
                  </a:lnTo>
                  <a:lnTo>
                    <a:pt x="517" y="336"/>
                  </a:lnTo>
                  <a:lnTo>
                    <a:pt x="530" y="335"/>
                  </a:lnTo>
                  <a:lnTo>
                    <a:pt x="545" y="334"/>
                  </a:lnTo>
                  <a:lnTo>
                    <a:pt x="558" y="331"/>
                  </a:lnTo>
                  <a:lnTo>
                    <a:pt x="572" y="329"/>
                  </a:lnTo>
                  <a:lnTo>
                    <a:pt x="584" y="326"/>
                  </a:lnTo>
                  <a:lnTo>
                    <a:pt x="596" y="321"/>
                  </a:lnTo>
                  <a:lnTo>
                    <a:pt x="601" y="319"/>
                  </a:lnTo>
                  <a:lnTo>
                    <a:pt x="617" y="312"/>
                  </a:lnTo>
                  <a:lnTo>
                    <a:pt x="642" y="301"/>
                  </a:lnTo>
                  <a:lnTo>
                    <a:pt x="675" y="288"/>
                  </a:lnTo>
                  <a:lnTo>
                    <a:pt x="713" y="271"/>
                  </a:lnTo>
                  <a:lnTo>
                    <a:pt x="757" y="252"/>
                  </a:lnTo>
                  <a:lnTo>
                    <a:pt x="804" y="231"/>
                  </a:lnTo>
                  <a:lnTo>
                    <a:pt x="854" y="209"/>
                  </a:lnTo>
                  <a:lnTo>
                    <a:pt x="905" y="187"/>
                  </a:lnTo>
                  <a:lnTo>
                    <a:pt x="955" y="165"/>
                  </a:lnTo>
                  <a:lnTo>
                    <a:pt x="1004" y="145"/>
                  </a:lnTo>
                  <a:lnTo>
                    <a:pt x="1049" y="124"/>
                  </a:lnTo>
                  <a:lnTo>
                    <a:pt x="1091" y="106"/>
                  </a:lnTo>
                  <a:lnTo>
                    <a:pt x="1127" y="91"/>
                  </a:lnTo>
                  <a:lnTo>
                    <a:pt x="1157" y="78"/>
                  </a:lnTo>
                  <a:lnTo>
                    <a:pt x="1178" y="69"/>
                  </a:lnTo>
                  <a:lnTo>
                    <a:pt x="694" y="1"/>
                  </a:lnTo>
                  <a:lnTo>
                    <a:pt x="682" y="0"/>
                  </a:lnTo>
                  <a:lnTo>
                    <a:pt x="670" y="0"/>
                  </a:lnTo>
                  <a:lnTo>
                    <a:pt x="657" y="0"/>
                  </a:lnTo>
                  <a:lnTo>
                    <a:pt x="642" y="2"/>
                  </a:lnTo>
                  <a:lnTo>
                    <a:pt x="628" y="4"/>
                  </a:lnTo>
                  <a:lnTo>
                    <a:pt x="615" y="6"/>
                  </a:lnTo>
                  <a:lnTo>
                    <a:pt x="602" y="10"/>
                  </a:lnTo>
                  <a:lnTo>
                    <a:pt x="591" y="1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6" name="Freeform 292"/>
            <p:cNvSpPr>
              <a:spLocks/>
            </p:cNvSpPr>
            <p:nvPr/>
          </p:nvSpPr>
          <p:spPr bwMode="auto">
            <a:xfrm>
              <a:off x="1059" y="3345"/>
              <a:ext cx="99" cy="303"/>
            </a:xfrm>
            <a:custGeom>
              <a:avLst/>
              <a:gdLst>
                <a:gd name="T0" fmla="*/ 0 w 596"/>
                <a:gd name="T1" fmla="*/ 0 h 1814"/>
                <a:gd name="T2" fmla="*/ 0 w 596"/>
                <a:gd name="T3" fmla="*/ 0 h 1814"/>
                <a:gd name="T4" fmla="*/ 0 w 596"/>
                <a:gd name="T5" fmla="*/ 0 h 1814"/>
                <a:gd name="T6" fmla="*/ 0 w 596"/>
                <a:gd name="T7" fmla="*/ 0 h 1814"/>
                <a:gd name="T8" fmla="*/ 0 w 596"/>
                <a:gd name="T9" fmla="*/ 0 h 1814"/>
                <a:gd name="T10" fmla="*/ 0 w 596"/>
                <a:gd name="T11" fmla="*/ 0 h 1814"/>
                <a:gd name="T12" fmla="*/ 0 w 596"/>
                <a:gd name="T13" fmla="*/ 0 h 1814"/>
                <a:gd name="T14" fmla="*/ 0 w 596"/>
                <a:gd name="T15" fmla="*/ 0 h 1814"/>
                <a:gd name="T16" fmla="*/ 0 w 596"/>
                <a:gd name="T17" fmla="*/ 0 h 1814"/>
                <a:gd name="T18" fmla="*/ 2 w 596"/>
                <a:gd name="T19" fmla="*/ 0 h 1814"/>
                <a:gd name="T20" fmla="*/ 2 w 596"/>
                <a:gd name="T21" fmla="*/ 0 h 1814"/>
                <a:gd name="T22" fmla="*/ 2 w 596"/>
                <a:gd name="T23" fmla="*/ 0 h 1814"/>
                <a:gd name="T24" fmla="*/ 3 w 596"/>
                <a:gd name="T25" fmla="*/ 0 h 1814"/>
                <a:gd name="T26" fmla="*/ 3 w 596"/>
                <a:gd name="T27" fmla="*/ 0 h 1814"/>
                <a:gd name="T28" fmla="*/ 3 w 596"/>
                <a:gd name="T29" fmla="*/ 1 h 1814"/>
                <a:gd name="T30" fmla="*/ 3 w 596"/>
                <a:gd name="T31" fmla="*/ 1 h 1814"/>
                <a:gd name="T32" fmla="*/ 3 w 596"/>
                <a:gd name="T33" fmla="*/ 1 h 1814"/>
                <a:gd name="T34" fmla="*/ 3 w 596"/>
                <a:gd name="T35" fmla="*/ 1 h 1814"/>
                <a:gd name="T36" fmla="*/ 3 w 596"/>
                <a:gd name="T37" fmla="*/ 8 h 1814"/>
                <a:gd name="T38" fmla="*/ 3 w 596"/>
                <a:gd name="T39" fmla="*/ 8 h 1814"/>
                <a:gd name="T40" fmla="*/ 3 w 596"/>
                <a:gd name="T41" fmla="*/ 8 h 1814"/>
                <a:gd name="T42" fmla="*/ 3 w 596"/>
                <a:gd name="T43" fmla="*/ 8 h 1814"/>
                <a:gd name="T44" fmla="*/ 3 w 596"/>
                <a:gd name="T45" fmla="*/ 8 h 1814"/>
                <a:gd name="T46" fmla="*/ 3 w 596"/>
                <a:gd name="T47" fmla="*/ 8 h 1814"/>
                <a:gd name="T48" fmla="*/ 3 w 596"/>
                <a:gd name="T49" fmla="*/ 9 h 1814"/>
                <a:gd name="T50" fmla="*/ 3 w 596"/>
                <a:gd name="T51" fmla="*/ 9 h 1814"/>
                <a:gd name="T52" fmla="*/ 2 w 596"/>
                <a:gd name="T53" fmla="*/ 9 h 1814"/>
                <a:gd name="T54" fmla="*/ 0 w 596"/>
                <a:gd name="T55" fmla="*/ 8 h 1814"/>
                <a:gd name="T56" fmla="*/ 0 w 596"/>
                <a:gd name="T57" fmla="*/ 8 h 1814"/>
                <a:gd name="T58" fmla="*/ 0 w 596"/>
                <a:gd name="T59" fmla="*/ 8 h 1814"/>
                <a:gd name="T60" fmla="*/ 0 w 596"/>
                <a:gd name="T61" fmla="*/ 8 h 1814"/>
                <a:gd name="T62" fmla="*/ 0 w 596"/>
                <a:gd name="T63" fmla="*/ 8 h 1814"/>
                <a:gd name="T64" fmla="*/ 0 w 596"/>
                <a:gd name="T65" fmla="*/ 8 h 1814"/>
                <a:gd name="T66" fmla="*/ 0 w 596"/>
                <a:gd name="T67" fmla="*/ 8 h 1814"/>
                <a:gd name="T68" fmla="*/ 0 w 596"/>
                <a:gd name="T69" fmla="*/ 8 h 1814"/>
                <a:gd name="T70" fmla="*/ 0 w 596"/>
                <a:gd name="T71" fmla="*/ 8 h 1814"/>
                <a:gd name="T72" fmla="*/ 0 w 596"/>
                <a:gd name="T73" fmla="*/ 0 h 181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596"/>
                <a:gd name="T112" fmla="*/ 0 h 1814"/>
                <a:gd name="T113" fmla="*/ 596 w 596"/>
                <a:gd name="T114" fmla="*/ 1814 h 181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596" h="1814">
                  <a:moveTo>
                    <a:pt x="0" y="29"/>
                  </a:moveTo>
                  <a:lnTo>
                    <a:pt x="1" y="22"/>
                  </a:lnTo>
                  <a:lnTo>
                    <a:pt x="2" y="16"/>
                  </a:lnTo>
                  <a:lnTo>
                    <a:pt x="6" y="11"/>
                  </a:lnTo>
                  <a:lnTo>
                    <a:pt x="10" y="6"/>
                  </a:lnTo>
                  <a:lnTo>
                    <a:pt x="16" y="3"/>
                  </a:lnTo>
                  <a:lnTo>
                    <a:pt x="22" y="1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543" y="69"/>
                  </a:lnTo>
                  <a:lnTo>
                    <a:pt x="551" y="72"/>
                  </a:lnTo>
                  <a:lnTo>
                    <a:pt x="559" y="75"/>
                  </a:lnTo>
                  <a:lnTo>
                    <a:pt x="566" y="79"/>
                  </a:lnTo>
                  <a:lnTo>
                    <a:pt x="571" y="86"/>
                  </a:lnTo>
                  <a:lnTo>
                    <a:pt x="577" y="93"/>
                  </a:lnTo>
                  <a:lnTo>
                    <a:pt x="580" y="100"/>
                  </a:lnTo>
                  <a:lnTo>
                    <a:pt x="583" y="109"/>
                  </a:lnTo>
                  <a:lnTo>
                    <a:pt x="584" y="117"/>
                  </a:lnTo>
                  <a:lnTo>
                    <a:pt x="596" y="1783"/>
                  </a:lnTo>
                  <a:lnTo>
                    <a:pt x="595" y="1790"/>
                  </a:lnTo>
                  <a:lnTo>
                    <a:pt x="593" y="1796"/>
                  </a:lnTo>
                  <a:lnTo>
                    <a:pt x="591" y="1802"/>
                  </a:lnTo>
                  <a:lnTo>
                    <a:pt x="586" y="1807"/>
                  </a:lnTo>
                  <a:lnTo>
                    <a:pt x="580" y="1811"/>
                  </a:lnTo>
                  <a:lnTo>
                    <a:pt x="575" y="1813"/>
                  </a:lnTo>
                  <a:lnTo>
                    <a:pt x="568" y="1814"/>
                  </a:lnTo>
                  <a:lnTo>
                    <a:pt x="561" y="1814"/>
                  </a:lnTo>
                  <a:lnTo>
                    <a:pt x="51" y="1749"/>
                  </a:lnTo>
                  <a:lnTo>
                    <a:pt x="43" y="1747"/>
                  </a:lnTo>
                  <a:lnTo>
                    <a:pt x="35" y="1744"/>
                  </a:lnTo>
                  <a:lnTo>
                    <a:pt x="28" y="1739"/>
                  </a:lnTo>
                  <a:lnTo>
                    <a:pt x="22" y="1733"/>
                  </a:lnTo>
                  <a:lnTo>
                    <a:pt x="17" y="1727"/>
                  </a:lnTo>
                  <a:lnTo>
                    <a:pt x="13" y="1719"/>
                  </a:lnTo>
                  <a:lnTo>
                    <a:pt x="10" y="1711"/>
                  </a:lnTo>
                  <a:lnTo>
                    <a:pt x="9" y="170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7" name="Freeform 293"/>
            <p:cNvSpPr>
              <a:spLocks/>
            </p:cNvSpPr>
            <p:nvPr/>
          </p:nvSpPr>
          <p:spPr bwMode="auto">
            <a:xfrm>
              <a:off x="1060" y="3358"/>
              <a:ext cx="28" cy="25"/>
            </a:xfrm>
            <a:custGeom>
              <a:avLst/>
              <a:gdLst>
                <a:gd name="T0" fmla="*/ 1 w 167"/>
                <a:gd name="T1" fmla="*/ 1 h 148"/>
                <a:gd name="T2" fmla="*/ 1 w 167"/>
                <a:gd name="T3" fmla="*/ 0 h 148"/>
                <a:gd name="T4" fmla="*/ 0 w 167"/>
                <a:gd name="T5" fmla="*/ 0 h 148"/>
                <a:gd name="T6" fmla="*/ 0 w 167"/>
                <a:gd name="T7" fmla="*/ 0 h 148"/>
                <a:gd name="T8" fmla="*/ 0 w 167"/>
                <a:gd name="T9" fmla="*/ 1 h 148"/>
                <a:gd name="T10" fmla="*/ 1 w 167"/>
                <a:gd name="T11" fmla="*/ 1 h 1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7"/>
                <a:gd name="T19" fmla="*/ 0 h 148"/>
                <a:gd name="T20" fmla="*/ 167 w 167"/>
                <a:gd name="T21" fmla="*/ 148 h 14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7" h="148">
                  <a:moveTo>
                    <a:pt x="167" y="148"/>
                  </a:moveTo>
                  <a:lnTo>
                    <a:pt x="165" y="24"/>
                  </a:lnTo>
                  <a:lnTo>
                    <a:pt x="5" y="0"/>
                  </a:lnTo>
                  <a:lnTo>
                    <a:pt x="1" y="10"/>
                  </a:lnTo>
                  <a:lnTo>
                    <a:pt x="0" y="126"/>
                  </a:lnTo>
                  <a:lnTo>
                    <a:pt x="167" y="1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8" name="Freeform 294"/>
            <p:cNvSpPr>
              <a:spLocks/>
            </p:cNvSpPr>
            <p:nvPr/>
          </p:nvSpPr>
          <p:spPr bwMode="auto">
            <a:xfrm>
              <a:off x="1059" y="3360"/>
              <a:ext cx="28" cy="22"/>
            </a:xfrm>
            <a:custGeom>
              <a:avLst/>
              <a:gdLst>
                <a:gd name="T0" fmla="*/ 1 w 166"/>
                <a:gd name="T1" fmla="*/ 1 h 133"/>
                <a:gd name="T2" fmla="*/ 1 w 166"/>
                <a:gd name="T3" fmla="*/ 0 h 133"/>
                <a:gd name="T4" fmla="*/ 1 w 166"/>
                <a:gd name="T5" fmla="*/ 0 h 133"/>
                <a:gd name="T6" fmla="*/ 0 w 166"/>
                <a:gd name="T7" fmla="*/ 0 h 133"/>
                <a:gd name="T8" fmla="*/ 0 w 166"/>
                <a:gd name="T9" fmla="*/ 0 h 133"/>
                <a:gd name="T10" fmla="*/ 0 w 166"/>
                <a:gd name="T11" fmla="*/ 0 h 133"/>
                <a:gd name="T12" fmla="*/ 1 w 166"/>
                <a:gd name="T13" fmla="*/ 1 h 13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6"/>
                <a:gd name="T22" fmla="*/ 0 h 133"/>
                <a:gd name="T23" fmla="*/ 166 w 166"/>
                <a:gd name="T24" fmla="*/ 133 h 13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6" h="133">
                  <a:moveTo>
                    <a:pt x="157" y="133"/>
                  </a:moveTo>
                  <a:lnTo>
                    <a:pt x="166" y="129"/>
                  </a:lnTo>
                  <a:lnTo>
                    <a:pt x="164" y="24"/>
                  </a:lnTo>
                  <a:lnTo>
                    <a:pt x="10" y="0"/>
                  </a:lnTo>
                  <a:lnTo>
                    <a:pt x="0" y="9"/>
                  </a:lnTo>
                  <a:lnTo>
                    <a:pt x="10" y="106"/>
                  </a:lnTo>
                  <a:lnTo>
                    <a:pt x="157" y="13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9" name="Freeform 295"/>
            <p:cNvSpPr>
              <a:spLocks/>
            </p:cNvSpPr>
            <p:nvPr/>
          </p:nvSpPr>
          <p:spPr bwMode="auto">
            <a:xfrm>
              <a:off x="1059" y="3361"/>
              <a:ext cx="26" cy="21"/>
            </a:xfrm>
            <a:custGeom>
              <a:avLst/>
              <a:gdLst>
                <a:gd name="T0" fmla="*/ 1 w 157"/>
                <a:gd name="T1" fmla="*/ 1 h 124"/>
                <a:gd name="T2" fmla="*/ 1 w 157"/>
                <a:gd name="T3" fmla="*/ 0 h 124"/>
                <a:gd name="T4" fmla="*/ 0 w 157"/>
                <a:gd name="T5" fmla="*/ 0 h 124"/>
                <a:gd name="T6" fmla="*/ 0 w 157"/>
                <a:gd name="T7" fmla="*/ 1 h 124"/>
                <a:gd name="T8" fmla="*/ 1 w 157"/>
                <a:gd name="T9" fmla="*/ 1 h 1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124"/>
                <a:gd name="T17" fmla="*/ 157 w 157"/>
                <a:gd name="T18" fmla="*/ 124 h 1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124">
                  <a:moveTo>
                    <a:pt x="157" y="124"/>
                  </a:moveTo>
                  <a:lnTo>
                    <a:pt x="155" y="24"/>
                  </a:lnTo>
                  <a:lnTo>
                    <a:pt x="0" y="0"/>
                  </a:lnTo>
                  <a:lnTo>
                    <a:pt x="0" y="104"/>
                  </a:lnTo>
                  <a:lnTo>
                    <a:pt x="157" y="12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0" name="Freeform 296"/>
            <p:cNvSpPr>
              <a:spLocks/>
            </p:cNvSpPr>
            <p:nvPr/>
          </p:nvSpPr>
          <p:spPr bwMode="auto">
            <a:xfrm>
              <a:off x="1188" y="3358"/>
              <a:ext cx="86" cy="274"/>
            </a:xfrm>
            <a:custGeom>
              <a:avLst/>
              <a:gdLst>
                <a:gd name="T0" fmla="*/ 2 w 513"/>
                <a:gd name="T1" fmla="*/ 6 h 1646"/>
                <a:gd name="T2" fmla="*/ 2 w 513"/>
                <a:gd name="T3" fmla="*/ 0 h 1646"/>
                <a:gd name="T4" fmla="*/ 2 w 513"/>
                <a:gd name="T5" fmla="*/ 0 h 1646"/>
                <a:gd name="T6" fmla="*/ 2 w 513"/>
                <a:gd name="T7" fmla="*/ 0 h 1646"/>
                <a:gd name="T8" fmla="*/ 2 w 513"/>
                <a:gd name="T9" fmla="*/ 1 h 1646"/>
                <a:gd name="T10" fmla="*/ 2 w 513"/>
                <a:gd name="T11" fmla="*/ 1 h 1646"/>
                <a:gd name="T12" fmla="*/ 1 w 513"/>
                <a:gd name="T13" fmla="*/ 1 h 1646"/>
                <a:gd name="T14" fmla="*/ 1 w 513"/>
                <a:gd name="T15" fmla="*/ 1 h 1646"/>
                <a:gd name="T16" fmla="*/ 1 w 513"/>
                <a:gd name="T17" fmla="*/ 2 h 1646"/>
                <a:gd name="T18" fmla="*/ 1 w 513"/>
                <a:gd name="T19" fmla="*/ 2 h 1646"/>
                <a:gd name="T20" fmla="*/ 1 w 513"/>
                <a:gd name="T21" fmla="*/ 2 h 1646"/>
                <a:gd name="T22" fmla="*/ 0 w 513"/>
                <a:gd name="T23" fmla="*/ 3 h 1646"/>
                <a:gd name="T24" fmla="*/ 0 w 513"/>
                <a:gd name="T25" fmla="*/ 3 h 1646"/>
                <a:gd name="T26" fmla="*/ 0 w 513"/>
                <a:gd name="T27" fmla="*/ 4 h 1646"/>
                <a:gd name="T28" fmla="*/ 0 w 513"/>
                <a:gd name="T29" fmla="*/ 4 h 1646"/>
                <a:gd name="T30" fmla="*/ 0 w 513"/>
                <a:gd name="T31" fmla="*/ 4 h 1646"/>
                <a:gd name="T32" fmla="*/ 0 w 513"/>
                <a:gd name="T33" fmla="*/ 5 h 1646"/>
                <a:gd name="T34" fmla="*/ 0 w 513"/>
                <a:gd name="T35" fmla="*/ 5 h 1646"/>
                <a:gd name="T36" fmla="*/ 0 w 513"/>
                <a:gd name="T37" fmla="*/ 6 h 1646"/>
                <a:gd name="T38" fmla="*/ 0 w 513"/>
                <a:gd name="T39" fmla="*/ 6 h 1646"/>
                <a:gd name="T40" fmla="*/ 0 w 513"/>
                <a:gd name="T41" fmla="*/ 7 h 1646"/>
                <a:gd name="T42" fmla="*/ 0 w 513"/>
                <a:gd name="T43" fmla="*/ 8 h 1646"/>
                <a:gd name="T44" fmla="*/ 2 w 513"/>
                <a:gd name="T45" fmla="*/ 6 h 1646"/>
                <a:gd name="T46" fmla="*/ 2 w 513"/>
                <a:gd name="T47" fmla="*/ 6 h 1646"/>
                <a:gd name="T48" fmla="*/ 2 w 513"/>
                <a:gd name="T49" fmla="*/ 6 h 1646"/>
                <a:gd name="T50" fmla="*/ 2 w 513"/>
                <a:gd name="T51" fmla="*/ 6 h 1646"/>
                <a:gd name="T52" fmla="*/ 2 w 513"/>
                <a:gd name="T53" fmla="*/ 6 h 1646"/>
                <a:gd name="T54" fmla="*/ 2 w 513"/>
                <a:gd name="T55" fmla="*/ 6 h 1646"/>
                <a:gd name="T56" fmla="*/ 2 w 513"/>
                <a:gd name="T57" fmla="*/ 6 h 1646"/>
                <a:gd name="T58" fmla="*/ 2 w 513"/>
                <a:gd name="T59" fmla="*/ 6 h 1646"/>
                <a:gd name="T60" fmla="*/ 2 w 513"/>
                <a:gd name="T61" fmla="*/ 6 h 164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13"/>
                <a:gd name="T94" fmla="*/ 0 h 1646"/>
                <a:gd name="T95" fmla="*/ 513 w 513"/>
                <a:gd name="T96" fmla="*/ 1646 h 164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13" h="1646">
                  <a:moveTo>
                    <a:pt x="512" y="1346"/>
                  </a:moveTo>
                  <a:lnTo>
                    <a:pt x="513" y="0"/>
                  </a:lnTo>
                  <a:lnTo>
                    <a:pt x="457" y="41"/>
                  </a:lnTo>
                  <a:lnTo>
                    <a:pt x="404" y="87"/>
                  </a:lnTo>
                  <a:lnTo>
                    <a:pt x="353" y="138"/>
                  </a:lnTo>
                  <a:lnTo>
                    <a:pt x="305" y="194"/>
                  </a:lnTo>
                  <a:lnTo>
                    <a:pt x="259" y="254"/>
                  </a:lnTo>
                  <a:lnTo>
                    <a:pt x="216" y="320"/>
                  </a:lnTo>
                  <a:lnTo>
                    <a:pt x="178" y="388"/>
                  </a:lnTo>
                  <a:lnTo>
                    <a:pt x="142" y="461"/>
                  </a:lnTo>
                  <a:lnTo>
                    <a:pt x="110" y="538"/>
                  </a:lnTo>
                  <a:lnTo>
                    <a:pt x="82" y="617"/>
                  </a:lnTo>
                  <a:lnTo>
                    <a:pt x="57" y="700"/>
                  </a:lnTo>
                  <a:lnTo>
                    <a:pt x="37" y="785"/>
                  </a:lnTo>
                  <a:lnTo>
                    <a:pt x="21" y="874"/>
                  </a:lnTo>
                  <a:lnTo>
                    <a:pt x="9" y="964"/>
                  </a:lnTo>
                  <a:lnTo>
                    <a:pt x="2" y="1058"/>
                  </a:lnTo>
                  <a:lnTo>
                    <a:pt x="0" y="1152"/>
                  </a:lnTo>
                  <a:lnTo>
                    <a:pt x="1" y="1282"/>
                  </a:lnTo>
                  <a:lnTo>
                    <a:pt x="7" y="1408"/>
                  </a:lnTo>
                  <a:lnTo>
                    <a:pt x="14" y="1529"/>
                  </a:lnTo>
                  <a:lnTo>
                    <a:pt x="27" y="1646"/>
                  </a:lnTo>
                  <a:lnTo>
                    <a:pt x="470" y="1414"/>
                  </a:lnTo>
                  <a:lnTo>
                    <a:pt x="478" y="1409"/>
                  </a:lnTo>
                  <a:lnTo>
                    <a:pt x="486" y="1402"/>
                  </a:lnTo>
                  <a:lnTo>
                    <a:pt x="493" y="1394"/>
                  </a:lnTo>
                  <a:lnTo>
                    <a:pt x="500" y="1385"/>
                  </a:lnTo>
                  <a:lnTo>
                    <a:pt x="504" y="1375"/>
                  </a:lnTo>
                  <a:lnTo>
                    <a:pt x="509" y="1365"/>
                  </a:lnTo>
                  <a:lnTo>
                    <a:pt x="511" y="1356"/>
                  </a:lnTo>
                  <a:lnTo>
                    <a:pt x="512" y="134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1" name="Freeform 297"/>
            <p:cNvSpPr>
              <a:spLocks/>
            </p:cNvSpPr>
            <p:nvPr/>
          </p:nvSpPr>
          <p:spPr bwMode="auto">
            <a:xfrm>
              <a:off x="1202" y="3559"/>
              <a:ext cx="25" cy="26"/>
            </a:xfrm>
            <a:custGeom>
              <a:avLst/>
              <a:gdLst>
                <a:gd name="T0" fmla="*/ 1 w 154"/>
                <a:gd name="T1" fmla="*/ 1 h 155"/>
                <a:gd name="T2" fmla="*/ 1 w 154"/>
                <a:gd name="T3" fmla="*/ 1 h 155"/>
                <a:gd name="T4" fmla="*/ 1 w 154"/>
                <a:gd name="T5" fmla="*/ 1 h 155"/>
                <a:gd name="T6" fmla="*/ 1 w 154"/>
                <a:gd name="T7" fmla="*/ 0 h 155"/>
                <a:gd name="T8" fmla="*/ 1 w 154"/>
                <a:gd name="T9" fmla="*/ 0 h 155"/>
                <a:gd name="T10" fmla="*/ 1 w 154"/>
                <a:gd name="T11" fmla="*/ 0 h 155"/>
                <a:gd name="T12" fmla="*/ 1 w 154"/>
                <a:gd name="T13" fmla="*/ 0 h 155"/>
                <a:gd name="T14" fmla="*/ 1 w 154"/>
                <a:gd name="T15" fmla="*/ 0 h 155"/>
                <a:gd name="T16" fmla="*/ 1 w 154"/>
                <a:gd name="T17" fmla="*/ 0 h 155"/>
                <a:gd name="T18" fmla="*/ 1 w 154"/>
                <a:gd name="T19" fmla="*/ 0 h 155"/>
                <a:gd name="T20" fmla="*/ 1 w 154"/>
                <a:gd name="T21" fmla="*/ 0 h 155"/>
                <a:gd name="T22" fmla="*/ 1 w 154"/>
                <a:gd name="T23" fmla="*/ 0 h 155"/>
                <a:gd name="T24" fmla="*/ 1 w 154"/>
                <a:gd name="T25" fmla="*/ 0 h 155"/>
                <a:gd name="T26" fmla="*/ 0 w 154"/>
                <a:gd name="T27" fmla="*/ 0 h 155"/>
                <a:gd name="T28" fmla="*/ 0 w 154"/>
                <a:gd name="T29" fmla="*/ 0 h 155"/>
                <a:gd name="T30" fmla="*/ 0 w 154"/>
                <a:gd name="T31" fmla="*/ 0 h 155"/>
                <a:gd name="T32" fmla="*/ 0 w 154"/>
                <a:gd name="T33" fmla="*/ 0 h 155"/>
                <a:gd name="T34" fmla="*/ 0 w 154"/>
                <a:gd name="T35" fmla="*/ 0 h 155"/>
                <a:gd name="T36" fmla="*/ 0 w 154"/>
                <a:gd name="T37" fmla="*/ 0 h 155"/>
                <a:gd name="T38" fmla="*/ 0 w 154"/>
                <a:gd name="T39" fmla="*/ 1 h 155"/>
                <a:gd name="T40" fmla="*/ 0 w 154"/>
                <a:gd name="T41" fmla="*/ 1 h 155"/>
                <a:gd name="T42" fmla="*/ 0 w 154"/>
                <a:gd name="T43" fmla="*/ 1 h 155"/>
                <a:gd name="T44" fmla="*/ 0 w 154"/>
                <a:gd name="T45" fmla="*/ 1 h 155"/>
                <a:gd name="T46" fmla="*/ 0 w 154"/>
                <a:gd name="T47" fmla="*/ 1 h 155"/>
                <a:gd name="T48" fmla="*/ 1 w 154"/>
                <a:gd name="T49" fmla="*/ 1 h 15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54"/>
                <a:gd name="T76" fmla="*/ 0 h 155"/>
                <a:gd name="T77" fmla="*/ 154 w 154"/>
                <a:gd name="T78" fmla="*/ 155 h 15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54" h="155">
                  <a:moveTo>
                    <a:pt x="134" y="104"/>
                  </a:moveTo>
                  <a:lnTo>
                    <a:pt x="141" y="99"/>
                  </a:lnTo>
                  <a:lnTo>
                    <a:pt x="148" y="92"/>
                  </a:lnTo>
                  <a:lnTo>
                    <a:pt x="152" y="85"/>
                  </a:lnTo>
                  <a:lnTo>
                    <a:pt x="154" y="76"/>
                  </a:lnTo>
                  <a:lnTo>
                    <a:pt x="152" y="25"/>
                  </a:lnTo>
                  <a:lnTo>
                    <a:pt x="152" y="17"/>
                  </a:lnTo>
                  <a:lnTo>
                    <a:pt x="151" y="10"/>
                  </a:lnTo>
                  <a:lnTo>
                    <a:pt x="150" y="5"/>
                  </a:lnTo>
                  <a:lnTo>
                    <a:pt x="149" y="1"/>
                  </a:lnTo>
                  <a:lnTo>
                    <a:pt x="146" y="0"/>
                  </a:lnTo>
                  <a:lnTo>
                    <a:pt x="141" y="0"/>
                  </a:lnTo>
                  <a:lnTo>
                    <a:pt x="134" y="2"/>
                  </a:lnTo>
                  <a:lnTo>
                    <a:pt x="128" y="5"/>
                  </a:lnTo>
                  <a:lnTo>
                    <a:pt x="17" y="56"/>
                  </a:lnTo>
                  <a:lnTo>
                    <a:pt x="10" y="61"/>
                  </a:lnTo>
                  <a:lnTo>
                    <a:pt x="5" y="69"/>
                  </a:lnTo>
                  <a:lnTo>
                    <a:pt x="1" y="77"/>
                  </a:lnTo>
                  <a:lnTo>
                    <a:pt x="0" y="85"/>
                  </a:lnTo>
                  <a:lnTo>
                    <a:pt x="0" y="142"/>
                  </a:lnTo>
                  <a:lnTo>
                    <a:pt x="1" y="149"/>
                  </a:lnTo>
                  <a:lnTo>
                    <a:pt x="5" y="154"/>
                  </a:lnTo>
                  <a:lnTo>
                    <a:pt x="10" y="155"/>
                  </a:lnTo>
                  <a:lnTo>
                    <a:pt x="17" y="154"/>
                  </a:lnTo>
                  <a:lnTo>
                    <a:pt x="134" y="104"/>
                  </a:lnTo>
                  <a:close/>
                </a:path>
              </a:pathLst>
            </a:custGeom>
            <a:solidFill>
              <a:srgbClr val="DDDD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2" name="Freeform 298"/>
            <p:cNvSpPr>
              <a:spLocks/>
            </p:cNvSpPr>
            <p:nvPr/>
          </p:nvSpPr>
          <p:spPr bwMode="auto">
            <a:xfrm>
              <a:off x="1200" y="3559"/>
              <a:ext cx="26" cy="24"/>
            </a:xfrm>
            <a:custGeom>
              <a:avLst/>
              <a:gdLst>
                <a:gd name="T0" fmla="*/ 1 w 153"/>
                <a:gd name="T1" fmla="*/ 0 h 144"/>
                <a:gd name="T2" fmla="*/ 1 w 153"/>
                <a:gd name="T3" fmla="*/ 0 h 144"/>
                <a:gd name="T4" fmla="*/ 1 w 153"/>
                <a:gd name="T5" fmla="*/ 0 h 144"/>
                <a:gd name="T6" fmla="*/ 1 w 153"/>
                <a:gd name="T7" fmla="*/ 0 h 144"/>
                <a:gd name="T8" fmla="*/ 1 w 153"/>
                <a:gd name="T9" fmla="*/ 0 h 144"/>
                <a:gd name="T10" fmla="*/ 1 w 153"/>
                <a:gd name="T11" fmla="*/ 0 h 144"/>
                <a:gd name="T12" fmla="*/ 1 w 153"/>
                <a:gd name="T13" fmla="*/ 0 h 144"/>
                <a:gd name="T14" fmla="*/ 1 w 153"/>
                <a:gd name="T15" fmla="*/ 0 h 144"/>
                <a:gd name="T16" fmla="*/ 1 w 153"/>
                <a:gd name="T17" fmla="*/ 0 h 144"/>
                <a:gd name="T18" fmla="*/ 1 w 153"/>
                <a:gd name="T19" fmla="*/ 0 h 144"/>
                <a:gd name="T20" fmla="*/ 0 w 153"/>
                <a:gd name="T21" fmla="*/ 0 h 144"/>
                <a:gd name="T22" fmla="*/ 0 w 153"/>
                <a:gd name="T23" fmla="*/ 0 h 144"/>
                <a:gd name="T24" fmla="*/ 0 w 153"/>
                <a:gd name="T25" fmla="*/ 0 h 144"/>
                <a:gd name="T26" fmla="*/ 0 w 153"/>
                <a:gd name="T27" fmla="*/ 0 h 144"/>
                <a:gd name="T28" fmla="*/ 0 w 153"/>
                <a:gd name="T29" fmla="*/ 0 h 144"/>
                <a:gd name="T30" fmla="*/ 0 w 153"/>
                <a:gd name="T31" fmla="*/ 1 h 144"/>
                <a:gd name="T32" fmla="*/ 0 w 153"/>
                <a:gd name="T33" fmla="*/ 1 h 144"/>
                <a:gd name="T34" fmla="*/ 0 w 153"/>
                <a:gd name="T35" fmla="*/ 1 h 144"/>
                <a:gd name="T36" fmla="*/ 0 w 153"/>
                <a:gd name="T37" fmla="*/ 1 h 144"/>
                <a:gd name="T38" fmla="*/ 0 w 153"/>
                <a:gd name="T39" fmla="*/ 1 h 144"/>
                <a:gd name="T40" fmla="*/ 1 w 153"/>
                <a:gd name="T41" fmla="*/ 0 h 14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53"/>
                <a:gd name="T64" fmla="*/ 0 h 144"/>
                <a:gd name="T65" fmla="*/ 153 w 153"/>
                <a:gd name="T66" fmla="*/ 144 h 14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53" h="144">
                  <a:moveTo>
                    <a:pt x="135" y="93"/>
                  </a:moveTo>
                  <a:lnTo>
                    <a:pt x="141" y="88"/>
                  </a:lnTo>
                  <a:lnTo>
                    <a:pt x="147" y="81"/>
                  </a:lnTo>
                  <a:lnTo>
                    <a:pt x="152" y="74"/>
                  </a:lnTo>
                  <a:lnTo>
                    <a:pt x="153" y="66"/>
                  </a:lnTo>
                  <a:lnTo>
                    <a:pt x="153" y="15"/>
                  </a:lnTo>
                  <a:lnTo>
                    <a:pt x="152" y="7"/>
                  </a:lnTo>
                  <a:lnTo>
                    <a:pt x="147" y="3"/>
                  </a:lnTo>
                  <a:lnTo>
                    <a:pt x="141" y="0"/>
                  </a:lnTo>
                  <a:lnTo>
                    <a:pt x="135" y="2"/>
                  </a:lnTo>
                  <a:lnTo>
                    <a:pt x="17" y="48"/>
                  </a:lnTo>
                  <a:lnTo>
                    <a:pt x="10" y="52"/>
                  </a:lnTo>
                  <a:lnTo>
                    <a:pt x="6" y="58"/>
                  </a:lnTo>
                  <a:lnTo>
                    <a:pt x="1" y="66"/>
                  </a:lnTo>
                  <a:lnTo>
                    <a:pt x="0" y="74"/>
                  </a:lnTo>
                  <a:lnTo>
                    <a:pt x="0" y="132"/>
                  </a:lnTo>
                  <a:lnTo>
                    <a:pt x="1" y="139"/>
                  </a:lnTo>
                  <a:lnTo>
                    <a:pt x="6" y="143"/>
                  </a:lnTo>
                  <a:lnTo>
                    <a:pt x="10" y="144"/>
                  </a:lnTo>
                  <a:lnTo>
                    <a:pt x="17" y="143"/>
                  </a:lnTo>
                  <a:lnTo>
                    <a:pt x="135" y="9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3" name="Freeform 299"/>
            <p:cNvSpPr>
              <a:spLocks/>
            </p:cNvSpPr>
            <p:nvPr/>
          </p:nvSpPr>
          <p:spPr bwMode="auto">
            <a:xfrm>
              <a:off x="1084" y="3356"/>
              <a:ext cx="74" cy="292"/>
            </a:xfrm>
            <a:custGeom>
              <a:avLst/>
              <a:gdLst>
                <a:gd name="T0" fmla="*/ 2 w 445"/>
                <a:gd name="T1" fmla="*/ 8 h 1750"/>
                <a:gd name="T2" fmla="*/ 2 w 445"/>
                <a:gd name="T3" fmla="*/ 8 h 1750"/>
                <a:gd name="T4" fmla="*/ 2 w 445"/>
                <a:gd name="T5" fmla="*/ 8 h 1750"/>
                <a:gd name="T6" fmla="*/ 2 w 445"/>
                <a:gd name="T7" fmla="*/ 8 h 1750"/>
                <a:gd name="T8" fmla="*/ 2 w 445"/>
                <a:gd name="T9" fmla="*/ 8 h 1750"/>
                <a:gd name="T10" fmla="*/ 2 w 445"/>
                <a:gd name="T11" fmla="*/ 0 h 1750"/>
                <a:gd name="T12" fmla="*/ 2 w 445"/>
                <a:gd name="T13" fmla="*/ 0 h 1750"/>
                <a:gd name="T14" fmla="*/ 2 w 445"/>
                <a:gd name="T15" fmla="*/ 0 h 1750"/>
                <a:gd name="T16" fmla="*/ 2 w 445"/>
                <a:gd name="T17" fmla="*/ 0 h 1750"/>
                <a:gd name="T18" fmla="*/ 2 w 445"/>
                <a:gd name="T19" fmla="*/ 0 h 1750"/>
                <a:gd name="T20" fmla="*/ 2 w 445"/>
                <a:gd name="T21" fmla="*/ 0 h 1750"/>
                <a:gd name="T22" fmla="*/ 2 w 445"/>
                <a:gd name="T23" fmla="*/ 0 h 1750"/>
                <a:gd name="T24" fmla="*/ 2 w 445"/>
                <a:gd name="T25" fmla="*/ 0 h 1750"/>
                <a:gd name="T26" fmla="*/ 2 w 445"/>
                <a:gd name="T27" fmla="*/ 0 h 1750"/>
                <a:gd name="T28" fmla="*/ 2 w 445"/>
                <a:gd name="T29" fmla="*/ 0 h 1750"/>
                <a:gd name="T30" fmla="*/ 2 w 445"/>
                <a:gd name="T31" fmla="*/ 0 h 1750"/>
                <a:gd name="T32" fmla="*/ 2 w 445"/>
                <a:gd name="T33" fmla="*/ 0 h 1750"/>
                <a:gd name="T34" fmla="*/ 2 w 445"/>
                <a:gd name="T35" fmla="*/ 0 h 1750"/>
                <a:gd name="T36" fmla="*/ 2 w 445"/>
                <a:gd name="T37" fmla="*/ 0 h 1750"/>
                <a:gd name="T38" fmla="*/ 2 w 445"/>
                <a:gd name="T39" fmla="*/ 0 h 1750"/>
                <a:gd name="T40" fmla="*/ 2 w 445"/>
                <a:gd name="T41" fmla="*/ 0 h 1750"/>
                <a:gd name="T42" fmla="*/ 2 w 445"/>
                <a:gd name="T43" fmla="*/ 0 h 1750"/>
                <a:gd name="T44" fmla="*/ 1 w 445"/>
                <a:gd name="T45" fmla="*/ 0 h 1750"/>
                <a:gd name="T46" fmla="*/ 1 w 445"/>
                <a:gd name="T47" fmla="*/ 0 h 1750"/>
                <a:gd name="T48" fmla="*/ 1 w 445"/>
                <a:gd name="T49" fmla="*/ 1 h 1750"/>
                <a:gd name="T50" fmla="*/ 1 w 445"/>
                <a:gd name="T51" fmla="*/ 1 h 1750"/>
                <a:gd name="T52" fmla="*/ 1 w 445"/>
                <a:gd name="T53" fmla="*/ 1 h 1750"/>
                <a:gd name="T54" fmla="*/ 1 w 445"/>
                <a:gd name="T55" fmla="*/ 1 h 1750"/>
                <a:gd name="T56" fmla="*/ 0 w 445"/>
                <a:gd name="T57" fmla="*/ 2 h 1750"/>
                <a:gd name="T58" fmla="*/ 0 w 445"/>
                <a:gd name="T59" fmla="*/ 2 h 1750"/>
                <a:gd name="T60" fmla="*/ 0 w 445"/>
                <a:gd name="T61" fmla="*/ 2 h 1750"/>
                <a:gd name="T62" fmla="*/ 0 w 445"/>
                <a:gd name="T63" fmla="*/ 3 h 1750"/>
                <a:gd name="T64" fmla="*/ 0 w 445"/>
                <a:gd name="T65" fmla="*/ 3 h 1750"/>
                <a:gd name="T66" fmla="*/ 0 w 445"/>
                <a:gd name="T67" fmla="*/ 3 h 1750"/>
                <a:gd name="T68" fmla="*/ 0 w 445"/>
                <a:gd name="T69" fmla="*/ 4 h 1750"/>
                <a:gd name="T70" fmla="*/ 0 w 445"/>
                <a:gd name="T71" fmla="*/ 4 h 1750"/>
                <a:gd name="T72" fmla="*/ 0 w 445"/>
                <a:gd name="T73" fmla="*/ 5 h 1750"/>
                <a:gd name="T74" fmla="*/ 0 w 445"/>
                <a:gd name="T75" fmla="*/ 5 h 1750"/>
                <a:gd name="T76" fmla="*/ 0 w 445"/>
                <a:gd name="T77" fmla="*/ 6 h 1750"/>
                <a:gd name="T78" fmla="*/ 0 w 445"/>
                <a:gd name="T79" fmla="*/ 7 h 1750"/>
                <a:gd name="T80" fmla="*/ 0 w 445"/>
                <a:gd name="T81" fmla="*/ 7 h 1750"/>
                <a:gd name="T82" fmla="*/ 0 w 445"/>
                <a:gd name="T83" fmla="*/ 8 h 1750"/>
                <a:gd name="T84" fmla="*/ 0 w 445"/>
                <a:gd name="T85" fmla="*/ 8 h 1750"/>
                <a:gd name="T86" fmla="*/ 0 w 445"/>
                <a:gd name="T87" fmla="*/ 8 h 1750"/>
                <a:gd name="T88" fmla="*/ 0 w 445"/>
                <a:gd name="T89" fmla="*/ 8 h 1750"/>
                <a:gd name="T90" fmla="*/ 1 w 445"/>
                <a:gd name="T91" fmla="*/ 8 h 1750"/>
                <a:gd name="T92" fmla="*/ 1 w 445"/>
                <a:gd name="T93" fmla="*/ 8 h 1750"/>
                <a:gd name="T94" fmla="*/ 1 w 445"/>
                <a:gd name="T95" fmla="*/ 8 h 1750"/>
                <a:gd name="T96" fmla="*/ 1 w 445"/>
                <a:gd name="T97" fmla="*/ 8 h 1750"/>
                <a:gd name="T98" fmla="*/ 1 w 445"/>
                <a:gd name="T99" fmla="*/ 8 h 1750"/>
                <a:gd name="T100" fmla="*/ 1 w 445"/>
                <a:gd name="T101" fmla="*/ 8 h 1750"/>
                <a:gd name="T102" fmla="*/ 1 w 445"/>
                <a:gd name="T103" fmla="*/ 8 h 1750"/>
                <a:gd name="T104" fmla="*/ 2 w 445"/>
                <a:gd name="T105" fmla="*/ 8 h 1750"/>
                <a:gd name="T106" fmla="*/ 2 w 445"/>
                <a:gd name="T107" fmla="*/ 8 h 1750"/>
                <a:gd name="T108" fmla="*/ 2 w 445"/>
                <a:gd name="T109" fmla="*/ 8 h 1750"/>
                <a:gd name="T110" fmla="*/ 2 w 445"/>
                <a:gd name="T111" fmla="*/ 8 h 1750"/>
                <a:gd name="T112" fmla="*/ 2 w 445"/>
                <a:gd name="T113" fmla="*/ 8 h 1750"/>
                <a:gd name="T114" fmla="*/ 2 w 445"/>
                <a:gd name="T115" fmla="*/ 8 h 1750"/>
                <a:gd name="T116" fmla="*/ 2 w 445"/>
                <a:gd name="T117" fmla="*/ 8 h 1750"/>
                <a:gd name="T118" fmla="*/ 2 w 445"/>
                <a:gd name="T119" fmla="*/ 8 h 1750"/>
                <a:gd name="T120" fmla="*/ 2 w 445"/>
                <a:gd name="T121" fmla="*/ 8 h 1750"/>
                <a:gd name="T122" fmla="*/ 2 w 445"/>
                <a:gd name="T123" fmla="*/ 8 h 175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445"/>
                <a:gd name="T187" fmla="*/ 0 h 1750"/>
                <a:gd name="T188" fmla="*/ 445 w 445"/>
                <a:gd name="T189" fmla="*/ 1750 h 175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445" h="1750">
                  <a:moveTo>
                    <a:pt x="435" y="1743"/>
                  </a:moveTo>
                  <a:lnTo>
                    <a:pt x="440" y="1738"/>
                  </a:lnTo>
                  <a:lnTo>
                    <a:pt x="442" y="1732"/>
                  </a:lnTo>
                  <a:lnTo>
                    <a:pt x="444" y="1726"/>
                  </a:lnTo>
                  <a:lnTo>
                    <a:pt x="445" y="1719"/>
                  </a:lnTo>
                  <a:lnTo>
                    <a:pt x="433" y="53"/>
                  </a:lnTo>
                  <a:lnTo>
                    <a:pt x="432" y="45"/>
                  </a:lnTo>
                  <a:lnTo>
                    <a:pt x="429" y="36"/>
                  </a:lnTo>
                  <a:lnTo>
                    <a:pt x="426" y="29"/>
                  </a:lnTo>
                  <a:lnTo>
                    <a:pt x="420" y="22"/>
                  </a:lnTo>
                  <a:lnTo>
                    <a:pt x="415" y="15"/>
                  </a:lnTo>
                  <a:lnTo>
                    <a:pt x="408" y="11"/>
                  </a:lnTo>
                  <a:lnTo>
                    <a:pt x="400" y="8"/>
                  </a:lnTo>
                  <a:lnTo>
                    <a:pt x="392" y="5"/>
                  </a:lnTo>
                  <a:lnTo>
                    <a:pt x="391" y="5"/>
                  </a:lnTo>
                  <a:lnTo>
                    <a:pt x="387" y="4"/>
                  </a:lnTo>
                  <a:lnTo>
                    <a:pt x="380" y="4"/>
                  </a:lnTo>
                  <a:lnTo>
                    <a:pt x="372" y="3"/>
                  </a:lnTo>
                  <a:lnTo>
                    <a:pt x="364" y="2"/>
                  </a:lnTo>
                  <a:lnTo>
                    <a:pt x="356" y="1"/>
                  </a:lnTo>
                  <a:lnTo>
                    <a:pt x="350" y="1"/>
                  </a:lnTo>
                  <a:lnTo>
                    <a:pt x="346" y="0"/>
                  </a:lnTo>
                  <a:lnTo>
                    <a:pt x="309" y="35"/>
                  </a:lnTo>
                  <a:lnTo>
                    <a:pt x="274" y="74"/>
                  </a:lnTo>
                  <a:lnTo>
                    <a:pt x="239" y="119"/>
                  </a:lnTo>
                  <a:lnTo>
                    <a:pt x="207" y="168"/>
                  </a:lnTo>
                  <a:lnTo>
                    <a:pt x="177" y="222"/>
                  </a:lnTo>
                  <a:lnTo>
                    <a:pt x="148" y="281"/>
                  </a:lnTo>
                  <a:lnTo>
                    <a:pt x="122" y="343"/>
                  </a:lnTo>
                  <a:lnTo>
                    <a:pt x="98" y="408"/>
                  </a:lnTo>
                  <a:lnTo>
                    <a:pt x="76" y="478"/>
                  </a:lnTo>
                  <a:lnTo>
                    <a:pt x="57" y="550"/>
                  </a:lnTo>
                  <a:lnTo>
                    <a:pt x="41" y="625"/>
                  </a:lnTo>
                  <a:lnTo>
                    <a:pt x="26" y="704"/>
                  </a:lnTo>
                  <a:lnTo>
                    <a:pt x="16" y="785"/>
                  </a:lnTo>
                  <a:lnTo>
                    <a:pt x="8" y="867"/>
                  </a:lnTo>
                  <a:lnTo>
                    <a:pt x="3" y="953"/>
                  </a:lnTo>
                  <a:lnTo>
                    <a:pt x="2" y="1039"/>
                  </a:lnTo>
                  <a:lnTo>
                    <a:pt x="0" y="1228"/>
                  </a:lnTo>
                  <a:lnTo>
                    <a:pt x="0" y="1403"/>
                  </a:lnTo>
                  <a:lnTo>
                    <a:pt x="4" y="1559"/>
                  </a:lnTo>
                  <a:lnTo>
                    <a:pt x="15" y="1700"/>
                  </a:lnTo>
                  <a:lnTo>
                    <a:pt x="42" y="1703"/>
                  </a:lnTo>
                  <a:lnTo>
                    <a:pt x="72" y="1708"/>
                  </a:lnTo>
                  <a:lnTo>
                    <a:pt x="103" y="1711"/>
                  </a:lnTo>
                  <a:lnTo>
                    <a:pt x="135" y="1716"/>
                  </a:lnTo>
                  <a:lnTo>
                    <a:pt x="168" y="1720"/>
                  </a:lnTo>
                  <a:lnTo>
                    <a:pt x="200" y="1723"/>
                  </a:lnTo>
                  <a:lnTo>
                    <a:pt x="233" y="1728"/>
                  </a:lnTo>
                  <a:lnTo>
                    <a:pt x="265" y="1731"/>
                  </a:lnTo>
                  <a:lnTo>
                    <a:pt x="294" y="1736"/>
                  </a:lnTo>
                  <a:lnTo>
                    <a:pt x="321" y="1739"/>
                  </a:lnTo>
                  <a:lnTo>
                    <a:pt x="346" y="1743"/>
                  </a:lnTo>
                  <a:lnTo>
                    <a:pt x="367" y="1745"/>
                  </a:lnTo>
                  <a:lnTo>
                    <a:pt x="385" y="1747"/>
                  </a:lnTo>
                  <a:lnTo>
                    <a:pt x="399" y="1749"/>
                  </a:lnTo>
                  <a:lnTo>
                    <a:pt x="407" y="1750"/>
                  </a:lnTo>
                  <a:lnTo>
                    <a:pt x="410" y="1750"/>
                  </a:lnTo>
                  <a:lnTo>
                    <a:pt x="417" y="1750"/>
                  </a:lnTo>
                  <a:lnTo>
                    <a:pt x="424" y="1749"/>
                  </a:lnTo>
                  <a:lnTo>
                    <a:pt x="429" y="1747"/>
                  </a:lnTo>
                  <a:lnTo>
                    <a:pt x="435" y="174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4" name="Freeform 300"/>
            <p:cNvSpPr>
              <a:spLocks/>
            </p:cNvSpPr>
            <p:nvPr/>
          </p:nvSpPr>
          <p:spPr bwMode="auto">
            <a:xfrm>
              <a:off x="1065" y="3609"/>
              <a:ext cx="39" cy="28"/>
            </a:xfrm>
            <a:custGeom>
              <a:avLst/>
              <a:gdLst>
                <a:gd name="T0" fmla="*/ 1 w 235"/>
                <a:gd name="T1" fmla="*/ 1 h 172"/>
                <a:gd name="T2" fmla="*/ 1 w 235"/>
                <a:gd name="T3" fmla="*/ 1 h 172"/>
                <a:gd name="T4" fmla="*/ 1 w 235"/>
                <a:gd name="T5" fmla="*/ 1 h 172"/>
                <a:gd name="T6" fmla="*/ 1 w 235"/>
                <a:gd name="T7" fmla="*/ 1 h 172"/>
                <a:gd name="T8" fmla="*/ 1 w 235"/>
                <a:gd name="T9" fmla="*/ 1 h 172"/>
                <a:gd name="T10" fmla="*/ 1 w 235"/>
                <a:gd name="T11" fmla="*/ 0 h 172"/>
                <a:gd name="T12" fmla="*/ 1 w 235"/>
                <a:gd name="T13" fmla="*/ 0 h 172"/>
                <a:gd name="T14" fmla="*/ 1 w 235"/>
                <a:gd name="T15" fmla="*/ 0 h 172"/>
                <a:gd name="T16" fmla="*/ 1 w 235"/>
                <a:gd name="T17" fmla="*/ 0 h 172"/>
                <a:gd name="T18" fmla="*/ 1 w 235"/>
                <a:gd name="T19" fmla="*/ 0 h 172"/>
                <a:gd name="T20" fmla="*/ 0 w 235"/>
                <a:gd name="T21" fmla="*/ 0 h 172"/>
                <a:gd name="T22" fmla="*/ 0 w 235"/>
                <a:gd name="T23" fmla="*/ 0 h 172"/>
                <a:gd name="T24" fmla="*/ 0 w 235"/>
                <a:gd name="T25" fmla="*/ 0 h 172"/>
                <a:gd name="T26" fmla="*/ 0 w 235"/>
                <a:gd name="T27" fmla="*/ 0 h 172"/>
                <a:gd name="T28" fmla="*/ 0 w 235"/>
                <a:gd name="T29" fmla="*/ 0 h 172"/>
                <a:gd name="T30" fmla="*/ 0 w 235"/>
                <a:gd name="T31" fmla="*/ 0 h 172"/>
                <a:gd name="T32" fmla="*/ 0 w 235"/>
                <a:gd name="T33" fmla="*/ 1 h 172"/>
                <a:gd name="T34" fmla="*/ 0 w 235"/>
                <a:gd name="T35" fmla="*/ 1 h 172"/>
                <a:gd name="T36" fmla="*/ 0 w 235"/>
                <a:gd name="T37" fmla="*/ 1 h 172"/>
                <a:gd name="T38" fmla="*/ 0 w 235"/>
                <a:gd name="T39" fmla="*/ 1 h 172"/>
                <a:gd name="T40" fmla="*/ 1 w 235"/>
                <a:gd name="T41" fmla="*/ 1 h 17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35"/>
                <a:gd name="T64" fmla="*/ 0 h 172"/>
                <a:gd name="T65" fmla="*/ 235 w 235"/>
                <a:gd name="T66" fmla="*/ 172 h 17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35" h="172">
                  <a:moveTo>
                    <a:pt x="216" y="172"/>
                  </a:moveTo>
                  <a:lnTo>
                    <a:pt x="223" y="171"/>
                  </a:lnTo>
                  <a:lnTo>
                    <a:pt x="230" y="168"/>
                  </a:lnTo>
                  <a:lnTo>
                    <a:pt x="234" y="162"/>
                  </a:lnTo>
                  <a:lnTo>
                    <a:pt x="235" y="156"/>
                  </a:lnTo>
                  <a:lnTo>
                    <a:pt x="234" y="44"/>
                  </a:lnTo>
                  <a:lnTo>
                    <a:pt x="233" y="36"/>
                  </a:lnTo>
                  <a:lnTo>
                    <a:pt x="228" y="30"/>
                  </a:lnTo>
                  <a:lnTo>
                    <a:pt x="222" y="25"/>
                  </a:lnTo>
                  <a:lnTo>
                    <a:pt x="215" y="22"/>
                  </a:lnTo>
                  <a:lnTo>
                    <a:pt x="20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0"/>
                  </a:lnTo>
                  <a:lnTo>
                    <a:pt x="0" y="18"/>
                  </a:lnTo>
                  <a:lnTo>
                    <a:pt x="1" y="126"/>
                  </a:lnTo>
                  <a:lnTo>
                    <a:pt x="3" y="134"/>
                  </a:lnTo>
                  <a:lnTo>
                    <a:pt x="7" y="141"/>
                  </a:lnTo>
                  <a:lnTo>
                    <a:pt x="14" y="147"/>
                  </a:lnTo>
                  <a:lnTo>
                    <a:pt x="22" y="149"/>
                  </a:lnTo>
                  <a:lnTo>
                    <a:pt x="216" y="17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5" name="Freeform 301"/>
            <p:cNvSpPr>
              <a:spLocks/>
            </p:cNvSpPr>
            <p:nvPr/>
          </p:nvSpPr>
          <p:spPr bwMode="auto">
            <a:xfrm>
              <a:off x="1065" y="3610"/>
              <a:ext cx="37" cy="28"/>
            </a:xfrm>
            <a:custGeom>
              <a:avLst/>
              <a:gdLst>
                <a:gd name="T0" fmla="*/ 1 w 219"/>
                <a:gd name="T1" fmla="*/ 1 h 167"/>
                <a:gd name="T2" fmla="*/ 1 w 219"/>
                <a:gd name="T3" fmla="*/ 0 h 167"/>
                <a:gd name="T4" fmla="*/ 1 w 219"/>
                <a:gd name="T5" fmla="*/ 0 h 167"/>
                <a:gd name="T6" fmla="*/ 1 w 219"/>
                <a:gd name="T7" fmla="*/ 0 h 167"/>
                <a:gd name="T8" fmla="*/ 1 w 219"/>
                <a:gd name="T9" fmla="*/ 0 h 167"/>
                <a:gd name="T10" fmla="*/ 1 w 219"/>
                <a:gd name="T11" fmla="*/ 0 h 167"/>
                <a:gd name="T12" fmla="*/ 0 w 219"/>
                <a:gd name="T13" fmla="*/ 0 h 167"/>
                <a:gd name="T14" fmla="*/ 0 w 219"/>
                <a:gd name="T15" fmla="*/ 0 h 167"/>
                <a:gd name="T16" fmla="*/ 0 w 219"/>
                <a:gd name="T17" fmla="*/ 0 h 167"/>
                <a:gd name="T18" fmla="*/ 0 w 219"/>
                <a:gd name="T19" fmla="*/ 0 h 167"/>
                <a:gd name="T20" fmla="*/ 0 w 219"/>
                <a:gd name="T21" fmla="*/ 0 h 167"/>
                <a:gd name="T22" fmla="*/ 0 w 219"/>
                <a:gd name="T23" fmla="*/ 1 h 167"/>
                <a:gd name="T24" fmla="*/ 0 w 219"/>
                <a:gd name="T25" fmla="*/ 1 h 167"/>
                <a:gd name="T26" fmla="*/ 0 w 219"/>
                <a:gd name="T27" fmla="*/ 1 h 167"/>
                <a:gd name="T28" fmla="*/ 0 w 219"/>
                <a:gd name="T29" fmla="*/ 1 h 167"/>
                <a:gd name="T30" fmla="*/ 0 w 219"/>
                <a:gd name="T31" fmla="*/ 1 h 167"/>
                <a:gd name="T32" fmla="*/ 1 w 219"/>
                <a:gd name="T33" fmla="*/ 1 h 167"/>
                <a:gd name="T34" fmla="*/ 1 w 219"/>
                <a:gd name="T35" fmla="*/ 1 h 167"/>
                <a:gd name="T36" fmla="*/ 1 w 219"/>
                <a:gd name="T37" fmla="*/ 1 h 167"/>
                <a:gd name="T38" fmla="*/ 1 w 219"/>
                <a:gd name="T39" fmla="*/ 1 h 167"/>
                <a:gd name="T40" fmla="*/ 1 w 219"/>
                <a:gd name="T41" fmla="*/ 1 h 16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9"/>
                <a:gd name="T64" fmla="*/ 0 h 167"/>
                <a:gd name="T65" fmla="*/ 219 w 219"/>
                <a:gd name="T66" fmla="*/ 167 h 16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9" h="167">
                  <a:moveTo>
                    <a:pt x="219" y="152"/>
                  </a:moveTo>
                  <a:lnTo>
                    <a:pt x="219" y="41"/>
                  </a:lnTo>
                  <a:lnTo>
                    <a:pt x="218" y="33"/>
                  </a:lnTo>
                  <a:lnTo>
                    <a:pt x="213" y="26"/>
                  </a:lnTo>
                  <a:lnTo>
                    <a:pt x="206" y="22"/>
                  </a:lnTo>
                  <a:lnTo>
                    <a:pt x="199" y="20"/>
                  </a:lnTo>
                  <a:lnTo>
                    <a:pt x="25" y="0"/>
                  </a:lnTo>
                  <a:lnTo>
                    <a:pt x="16" y="3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6"/>
                  </a:lnTo>
                  <a:lnTo>
                    <a:pt x="1" y="123"/>
                  </a:lnTo>
                  <a:lnTo>
                    <a:pt x="2" y="131"/>
                  </a:lnTo>
                  <a:lnTo>
                    <a:pt x="7" y="138"/>
                  </a:lnTo>
                  <a:lnTo>
                    <a:pt x="13" y="143"/>
                  </a:lnTo>
                  <a:lnTo>
                    <a:pt x="21" y="146"/>
                  </a:lnTo>
                  <a:lnTo>
                    <a:pt x="188" y="167"/>
                  </a:lnTo>
                  <a:lnTo>
                    <a:pt x="197" y="167"/>
                  </a:lnTo>
                  <a:lnTo>
                    <a:pt x="208" y="166"/>
                  </a:lnTo>
                  <a:lnTo>
                    <a:pt x="215" y="161"/>
                  </a:lnTo>
                  <a:lnTo>
                    <a:pt x="219" y="152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6" name="Freeform 302"/>
            <p:cNvSpPr>
              <a:spLocks/>
            </p:cNvSpPr>
            <p:nvPr/>
          </p:nvSpPr>
          <p:spPr bwMode="auto">
            <a:xfrm>
              <a:off x="1065" y="3612"/>
              <a:ext cx="35" cy="26"/>
            </a:xfrm>
            <a:custGeom>
              <a:avLst/>
              <a:gdLst>
                <a:gd name="T0" fmla="*/ 1 w 208"/>
                <a:gd name="T1" fmla="*/ 1 h 159"/>
                <a:gd name="T2" fmla="*/ 1 w 208"/>
                <a:gd name="T3" fmla="*/ 1 h 159"/>
                <a:gd name="T4" fmla="*/ 1 w 208"/>
                <a:gd name="T5" fmla="*/ 1 h 159"/>
                <a:gd name="T6" fmla="*/ 1 w 208"/>
                <a:gd name="T7" fmla="*/ 1 h 159"/>
                <a:gd name="T8" fmla="*/ 1 w 208"/>
                <a:gd name="T9" fmla="*/ 1 h 159"/>
                <a:gd name="T10" fmla="*/ 1 w 208"/>
                <a:gd name="T11" fmla="*/ 0 h 159"/>
                <a:gd name="T12" fmla="*/ 1 w 208"/>
                <a:gd name="T13" fmla="*/ 0 h 159"/>
                <a:gd name="T14" fmla="*/ 1 w 208"/>
                <a:gd name="T15" fmla="*/ 0 h 159"/>
                <a:gd name="T16" fmla="*/ 1 w 208"/>
                <a:gd name="T17" fmla="*/ 0 h 159"/>
                <a:gd name="T18" fmla="*/ 1 w 208"/>
                <a:gd name="T19" fmla="*/ 0 h 159"/>
                <a:gd name="T20" fmla="*/ 0 w 208"/>
                <a:gd name="T21" fmla="*/ 0 h 159"/>
                <a:gd name="T22" fmla="*/ 0 w 208"/>
                <a:gd name="T23" fmla="*/ 0 h 159"/>
                <a:gd name="T24" fmla="*/ 0 w 208"/>
                <a:gd name="T25" fmla="*/ 0 h 159"/>
                <a:gd name="T26" fmla="*/ 0 w 208"/>
                <a:gd name="T27" fmla="*/ 0 h 159"/>
                <a:gd name="T28" fmla="*/ 0 w 208"/>
                <a:gd name="T29" fmla="*/ 0 h 159"/>
                <a:gd name="T30" fmla="*/ 0 w 208"/>
                <a:gd name="T31" fmla="*/ 0 h 159"/>
                <a:gd name="T32" fmla="*/ 0 w 208"/>
                <a:gd name="T33" fmla="*/ 0 h 159"/>
                <a:gd name="T34" fmla="*/ 0 w 208"/>
                <a:gd name="T35" fmla="*/ 0 h 159"/>
                <a:gd name="T36" fmla="*/ 0 w 208"/>
                <a:gd name="T37" fmla="*/ 1 h 159"/>
                <a:gd name="T38" fmla="*/ 0 w 208"/>
                <a:gd name="T39" fmla="*/ 1 h 159"/>
                <a:gd name="T40" fmla="*/ 1 w 208"/>
                <a:gd name="T41" fmla="*/ 1 h 15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08"/>
                <a:gd name="T64" fmla="*/ 0 h 159"/>
                <a:gd name="T65" fmla="*/ 208 w 208"/>
                <a:gd name="T66" fmla="*/ 159 h 15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08" h="159">
                  <a:moveTo>
                    <a:pt x="188" y="159"/>
                  </a:moveTo>
                  <a:lnTo>
                    <a:pt x="196" y="158"/>
                  </a:lnTo>
                  <a:lnTo>
                    <a:pt x="203" y="154"/>
                  </a:lnTo>
                  <a:lnTo>
                    <a:pt x="206" y="149"/>
                  </a:lnTo>
                  <a:lnTo>
                    <a:pt x="208" y="142"/>
                  </a:lnTo>
                  <a:lnTo>
                    <a:pt x="208" y="42"/>
                  </a:lnTo>
                  <a:lnTo>
                    <a:pt x="206" y="34"/>
                  </a:lnTo>
                  <a:lnTo>
                    <a:pt x="202" y="27"/>
                  </a:lnTo>
                  <a:lnTo>
                    <a:pt x="195" y="22"/>
                  </a:lnTo>
                  <a:lnTo>
                    <a:pt x="187" y="19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0"/>
                  </a:lnTo>
                  <a:lnTo>
                    <a:pt x="0" y="18"/>
                  </a:lnTo>
                  <a:lnTo>
                    <a:pt x="1" y="115"/>
                  </a:lnTo>
                  <a:lnTo>
                    <a:pt x="2" y="123"/>
                  </a:lnTo>
                  <a:lnTo>
                    <a:pt x="7" y="130"/>
                  </a:lnTo>
                  <a:lnTo>
                    <a:pt x="13" y="135"/>
                  </a:lnTo>
                  <a:lnTo>
                    <a:pt x="21" y="138"/>
                  </a:lnTo>
                  <a:lnTo>
                    <a:pt x="188" y="159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7" name="Freeform 303"/>
            <p:cNvSpPr>
              <a:spLocks/>
            </p:cNvSpPr>
            <p:nvPr/>
          </p:nvSpPr>
          <p:spPr bwMode="auto">
            <a:xfrm>
              <a:off x="1130" y="3302"/>
              <a:ext cx="124" cy="349"/>
            </a:xfrm>
            <a:custGeom>
              <a:avLst/>
              <a:gdLst>
                <a:gd name="T0" fmla="*/ 0 w 746"/>
                <a:gd name="T1" fmla="*/ 1 h 2092"/>
                <a:gd name="T2" fmla="*/ 3 w 746"/>
                <a:gd name="T3" fmla="*/ 0 h 2092"/>
                <a:gd name="T4" fmla="*/ 3 w 746"/>
                <a:gd name="T5" fmla="*/ 0 h 2092"/>
                <a:gd name="T6" fmla="*/ 0 w 746"/>
                <a:gd name="T7" fmla="*/ 1 h 2092"/>
                <a:gd name="T8" fmla="*/ 0 w 746"/>
                <a:gd name="T9" fmla="*/ 2 h 2092"/>
                <a:gd name="T10" fmla="*/ 0 w 746"/>
                <a:gd name="T11" fmla="*/ 10 h 2092"/>
                <a:gd name="T12" fmla="*/ 0 w 746"/>
                <a:gd name="T13" fmla="*/ 10 h 2092"/>
                <a:gd name="T14" fmla="*/ 0 w 746"/>
                <a:gd name="T15" fmla="*/ 10 h 2092"/>
                <a:gd name="T16" fmla="*/ 0 w 746"/>
                <a:gd name="T17" fmla="*/ 10 h 2092"/>
                <a:gd name="T18" fmla="*/ 0 w 746"/>
                <a:gd name="T19" fmla="*/ 2 h 2092"/>
                <a:gd name="T20" fmla="*/ 0 w 746"/>
                <a:gd name="T21" fmla="*/ 1 h 209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46"/>
                <a:gd name="T34" fmla="*/ 0 h 2092"/>
                <a:gd name="T35" fmla="*/ 746 w 746"/>
                <a:gd name="T36" fmla="*/ 2092 h 209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46" h="2092">
                  <a:moveTo>
                    <a:pt x="106" y="290"/>
                  </a:moveTo>
                  <a:lnTo>
                    <a:pt x="746" y="0"/>
                  </a:lnTo>
                  <a:lnTo>
                    <a:pt x="662" y="1"/>
                  </a:lnTo>
                  <a:lnTo>
                    <a:pt x="22" y="274"/>
                  </a:lnTo>
                  <a:lnTo>
                    <a:pt x="0" y="311"/>
                  </a:lnTo>
                  <a:lnTo>
                    <a:pt x="0" y="2052"/>
                  </a:lnTo>
                  <a:lnTo>
                    <a:pt x="17" y="2080"/>
                  </a:lnTo>
                  <a:lnTo>
                    <a:pt x="112" y="2092"/>
                  </a:lnTo>
                  <a:lnTo>
                    <a:pt x="96" y="2071"/>
                  </a:lnTo>
                  <a:lnTo>
                    <a:pt x="85" y="323"/>
                  </a:lnTo>
                  <a:lnTo>
                    <a:pt x="106" y="29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8" name="Freeform 304"/>
            <p:cNvSpPr>
              <a:spLocks/>
            </p:cNvSpPr>
            <p:nvPr/>
          </p:nvSpPr>
          <p:spPr bwMode="auto">
            <a:xfrm>
              <a:off x="1124" y="3300"/>
              <a:ext cx="130" cy="344"/>
            </a:xfrm>
            <a:custGeom>
              <a:avLst/>
              <a:gdLst>
                <a:gd name="T0" fmla="*/ 3 w 781"/>
                <a:gd name="T1" fmla="*/ 0 h 2066"/>
                <a:gd name="T2" fmla="*/ 4 w 781"/>
                <a:gd name="T3" fmla="*/ 0 h 2066"/>
                <a:gd name="T4" fmla="*/ 3 w 781"/>
                <a:gd name="T5" fmla="*/ 0 h 2066"/>
                <a:gd name="T6" fmla="*/ 0 w 781"/>
                <a:gd name="T7" fmla="*/ 1 h 2066"/>
                <a:gd name="T8" fmla="*/ 0 w 781"/>
                <a:gd name="T9" fmla="*/ 1 h 2066"/>
                <a:gd name="T10" fmla="*/ 0 w 781"/>
                <a:gd name="T11" fmla="*/ 9 h 2066"/>
                <a:gd name="T12" fmla="*/ 0 w 781"/>
                <a:gd name="T13" fmla="*/ 9 h 2066"/>
                <a:gd name="T14" fmla="*/ 0 w 781"/>
                <a:gd name="T15" fmla="*/ 1 h 2066"/>
                <a:gd name="T16" fmla="*/ 0 w 781"/>
                <a:gd name="T17" fmla="*/ 1 h 2066"/>
                <a:gd name="T18" fmla="*/ 3 w 781"/>
                <a:gd name="T19" fmla="*/ 0 h 2066"/>
                <a:gd name="T20" fmla="*/ 3 w 781"/>
                <a:gd name="T21" fmla="*/ 0 h 206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81"/>
                <a:gd name="T34" fmla="*/ 0 h 2066"/>
                <a:gd name="T35" fmla="*/ 781 w 781"/>
                <a:gd name="T36" fmla="*/ 2066 h 206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81" h="2066">
                  <a:moveTo>
                    <a:pt x="758" y="24"/>
                  </a:moveTo>
                  <a:lnTo>
                    <a:pt x="781" y="14"/>
                  </a:lnTo>
                  <a:lnTo>
                    <a:pt x="686" y="0"/>
                  </a:lnTo>
                  <a:lnTo>
                    <a:pt x="23" y="280"/>
                  </a:lnTo>
                  <a:lnTo>
                    <a:pt x="0" y="315"/>
                  </a:lnTo>
                  <a:lnTo>
                    <a:pt x="9" y="2055"/>
                  </a:lnTo>
                  <a:lnTo>
                    <a:pt x="35" y="2066"/>
                  </a:lnTo>
                  <a:lnTo>
                    <a:pt x="35" y="325"/>
                  </a:lnTo>
                  <a:lnTo>
                    <a:pt x="57" y="288"/>
                  </a:lnTo>
                  <a:lnTo>
                    <a:pt x="697" y="15"/>
                  </a:lnTo>
                  <a:lnTo>
                    <a:pt x="758" y="2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9" name="Freeform 305"/>
            <p:cNvSpPr>
              <a:spLocks/>
            </p:cNvSpPr>
            <p:nvPr/>
          </p:nvSpPr>
          <p:spPr bwMode="auto">
            <a:xfrm>
              <a:off x="1126" y="3373"/>
              <a:ext cx="16" cy="27"/>
            </a:xfrm>
            <a:custGeom>
              <a:avLst/>
              <a:gdLst>
                <a:gd name="T0" fmla="*/ 0 w 97"/>
                <a:gd name="T1" fmla="*/ 1 h 162"/>
                <a:gd name="T2" fmla="*/ 0 w 97"/>
                <a:gd name="T3" fmla="*/ 1 h 162"/>
                <a:gd name="T4" fmla="*/ 0 w 97"/>
                <a:gd name="T5" fmla="*/ 0 h 162"/>
                <a:gd name="T6" fmla="*/ 0 w 97"/>
                <a:gd name="T7" fmla="*/ 0 h 162"/>
                <a:gd name="T8" fmla="*/ 0 w 97"/>
                <a:gd name="T9" fmla="*/ 0 h 162"/>
                <a:gd name="T10" fmla="*/ 0 w 97"/>
                <a:gd name="T11" fmla="*/ 1 h 162"/>
                <a:gd name="T12" fmla="*/ 0 w 97"/>
                <a:gd name="T13" fmla="*/ 1 h 1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7"/>
                <a:gd name="T22" fmla="*/ 0 h 162"/>
                <a:gd name="T23" fmla="*/ 97 w 97"/>
                <a:gd name="T24" fmla="*/ 162 h 1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7" h="162">
                  <a:moveTo>
                    <a:pt x="80" y="162"/>
                  </a:moveTo>
                  <a:lnTo>
                    <a:pt x="97" y="151"/>
                  </a:lnTo>
                  <a:lnTo>
                    <a:pt x="96" y="11"/>
                  </a:lnTo>
                  <a:lnTo>
                    <a:pt x="16" y="0"/>
                  </a:lnTo>
                  <a:lnTo>
                    <a:pt x="0" y="11"/>
                  </a:lnTo>
                  <a:lnTo>
                    <a:pt x="17" y="139"/>
                  </a:lnTo>
                  <a:lnTo>
                    <a:pt x="80" y="16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0" name="Freeform 306"/>
            <p:cNvSpPr>
              <a:spLocks/>
            </p:cNvSpPr>
            <p:nvPr/>
          </p:nvSpPr>
          <p:spPr bwMode="auto">
            <a:xfrm>
              <a:off x="1126" y="3418"/>
              <a:ext cx="16" cy="28"/>
            </a:xfrm>
            <a:custGeom>
              <a:avLst/>
              <a:gdLst>
                <a:gd name="T0" fmla="*/ 0 w 97"/>
                <a:gd name="T1" fmla="*/ 1 h 164"/>
                <a:gd name="T2" fmla="*/ 0 w 97"/>
                <a:gd name="T3" fmla="*/ 1 h 164"/>
                <a:gd name="T4" fmla="*/ 0 w 97"/>
                <a:gd name="T5" fmla="*/ 0 h 164"/>
                <a:gd name="T6" fmla="*/ 0 w 97"/>
                <a:gd name="T7" fmla="*/ 0 h 164"/>
                <a:gd name="T8" fmla="*/ 0 w 97"/>
                <a:gd name="T9" fmla="*/ 0 h 164"/>
                <a:gd name="T10" fmla="*/ 0 w 97"/>
                <a:gd name="T11" fmla="*/ 1 h 164"/>
                <a:gd name="T12" fmla="*/ 0 w 97"/>
                <a:gd name="T13" fmla="*/ 1 h 1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7"/>
                <a:gd name="T22" fmla="*/ 0 h 164"/>
                <a:gd name="T23" fmla="*/ 97 w 97"/>
                <a:gd name="T24" fmla="*/ 164 h 16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7" h="164">
                  <a:moveTo>
                    <a:pt x="80" y="164"/>
                  </a:moveTo>
                  <a:lnTo>
                    <a:pt x="97" y="152"/>
                  </a:lnTo>
                  <a:lnTo>
                    <a:pt x="96" y="12"/>
                  </a:lnTo>
                  <a:lnTo>
                    <a:pt x="17" y="0"/>
                  </a:lnTo>
                  <a:lnTo>
                    <a:pt x="0" y="12"/>
                  </a:lnTo>
                  <a:lnTo>
                    <a:pt x="17" y="141"/>
                  </a:lnTo>
                  <a:lnTo>
                    <a:pt x="80" y="16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1" name="Freeform 307"/>
            <p:cNvSpPr>
              <a:spLocks/>
            </p:cNvSpPr>
            <p:nvPr/>
          </p:nvSpPr>
          <p:spPr bwMode="auto">
            <a:xfrm>
              <a:off x="1126" y="3464"/>
              <a:ext cx="16" cy="27"/>
            </a:xfrm>
            <a:custGeom>
              <a:avLst/>
              <a:gdLst>
                <a:gd name="T0" fmla="*/ 0 w 98"/>
                <a:gd name="T1" fmla="*/ 1 h 162"/>
                <a:gd name="T2" fmla="*/ 0 w 98"/>
                <a:gd name="T3" fmla="*/ 1 h 162"/>
                <a:gd name="T4" fmla="*/ 0 w 98"/>
                <a:gd name="T5" fmla="*/ 0 h 162"/>
                <a:gd name="T6" fmla="*/ 0 w 98"/>
                <a:gd name="T7" fmla="*/ 0 h 162"/>
                <a:gd name="T8" fmla="*/ 0 w 98"/>
                <a:gd name="T9" fmla="*/ 0 h 162"/>
                <a:gd name="T10" fmla="*/ 0 w 98"/>
                <a:gd name="T11" fmla="*/ 1 h 162"/>
                <a:gd name="T12" fmla="*/ 0 w 98"/>
                <a:gd name="T13" fmla="*/ 1 h 1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8"/>
                <a:gd name="T22" fmla="*/ 0 h 162"/>
                <a:gd name="T23" fmla="*/ 98 w 98"/>
                <a:gd name="T24" fmla="*/ 162 h 1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8" h="162">
                  <a:moveTo>
                    <a:pt x="81" y="162"/>
                  </a:moveTo>
                  <a:lnTo>
                    <a:pt x="98" y="151"/>
                  </a:lnTo>
                  <a:lnTo>
                    <a:pt x="96" y="10"/>
                  </a:lnTo>
                  <a:lnTo>
                    <a:pt x="17" y="0"/>
                  </a:lnTo>
                  <a:lnTo>
                    <a:pt x="0" y="11"/>
                  </a:lnTo>
                  <a:lnTo>
                    <a:pt x="19" y="140"/>
                  </a:lnTo>
                  <a:lnTo>
                    <a:pt x="81" y="16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2" name="Freeform 308"/>
            <p:cNvSpPr>
              <a:spLocks/>
            </p:cNvSpPr>
            <p:nvPr/>
          </p:nvSpPr>
          <p:spPr bwMode="auto">
            <a:xfrm>
              <a:off x="1127" y="3510"/>
              <a:ext cx="16" cy="27"/>
            </a:xfrm>
            <a:custGeom>
              <a:avLst/>
              <a:gdLst>
                <a:gd name="T0" fmla="*/ 0 w 96"/>
                <a:gd name="T1" fmla="*/ 1 h 163"/>
                <a:gd name="T2" fmla="*/ 1 w 96"/>
                <a:gd name="T3" fmla="*/ 1 h 163"/>
                <a:gd name="T4" fmla="*/ 1 w 96"/>
                <a:gd name="T5" fmla="*/ 0 h 163"/>
                <a:gd name="T6" fmla="*/ 0 w 96"/>
                <a:gd name="T7" fmla="*/ 0 h 163"/>
                <a:gd name="T8" fmla="*/ 0 w 96"/>
                <a:gd name="T9" fmla="*/ 0 h 163"/>
                <a:gd name="T10" fmla="*/ 0 w 96"/>
                <a:gd name="T11" fmla="*/ 1 h 163"/>
                <a:gd name="T12" fmla="*/ 0 w 96"/>
                <a:gd name="T13" fmla="*/ 1 h 1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6"/>
                <a:gd name="T22" fmla="*/ 0 h 163"/>
                <a:gd name="T23" fmla="*/ 96 w 96"/>
                <a:gd name="T24" fmla="*/ 163 h 1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6" h="163">
                  <a:moveTo>
                    <a:pt x="80" y="163"/>
                  </a:moveTo>
                  <a:lnTo>
                    <a:pt x="96" y="152"/>
                  </a:lnTo>
                  <a:lnTo>
                    <a:pt x="96" y="11"/>
                  </a:lnTo>
                  <a:lnTo>
                    <a:pt x="16" y="0"/>
                  </a:lnTo>
                  <a:lnTo>
                    <a:pt x="0" y="11"/>
                  </a:lnTo>
                  <a:lnTo>
                    <a:pt x="17" y="140"/>
                  </a:lnTo>
                  <a:lnTo>
                    <a:pt x="80" y="16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3" name="Freeform 309"/>
            <p:cNvSpPr>
              <a:spLocks/>
            </p:cNvSpPr>
            <p:nvPr/>
          </p:nvSpPr>
          <p:spPr bwMode="auto">
            <a:xfrm>
              <a:off x="1127" y="3556"/>
              <a:ext cx="16" cy="27"/>
            </a:xfrm>
            <a:custGeom>
              <a:avLst/>
              <a:gdLst>
                <a:gd name="T0" fmla="*/ 0 w 96"/>
                <a:gd name="T1" fmla="*/ 1 h 163"/>
                <a:gd name="T2" fmla="*/ 1 w 96"/>
                <a:gd name="T3" fmla="*/ 1 h 163"/>
                <a:gd name="T4" fmla="*/ 1 w 96"/>
                <a:gd name="T5" fmla="*/ 0 h 163"/>
                <a:gd name="T6" fmla="*/ 0 w 96"/>
                <a:gd name="T7" fmla="*/ 0 h 163"/>
                <a:gd name="T8" fmla="*/ 0 w 96"/>
                <a:gd name="T9" fmla="*/ 0 h 163"/>
                <a:gd name="T10" fmla="*/ 0 w 96"/>
                <a:gd name="T11" fmla="*/ 1 h 163"/>
                <a:gd name="T12" fmla="*/ 0 w 96"/>
                <a:gd name="T13" fmla="*/ 1 h 1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6"/>
                <a:gd name="T22" fmla="*/ 0 h 163"/>
                <a:gd name="T23" fmla="*/ 96 w 96"/>
                <a:gd name="T24" fmla="*/ 163 h 1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6" h="163">
                  <a:moveTo>
                    <a:pt x="80" y="163"/>
                  </a:moveTo>
                  <a:lnTo>
                    <a:pt x="96" y="152"/>
                  </a:lnTo>
                  <a:lnTo>
                    <a:pt x="96" y="12"/>
                  </a:lnTo>
                  <a:lnTo>
                    <a:pt x="16" y="0"/>
                  </a:lnTo>
                  <a:lnTo>
                    <a:pt x="0" y="12"/>
                  </a:lnTo>
                  <a:lnTo>
                    <a:pt x="17" y="141"/>
                  </a:lnTo>
                  <a:lnTo>
                    <a:pt x="80" y="16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4" name="Freeform 310"/>
            <p:cNvSpPr>
              <a:spLocks/>
            </p:cNvSpPr>
            <p:nvPr/>
          </p:nvSpPr>
          <p:spPr bwMode="auto">
            <a:xfrm>
              <a:off x="1126" y="3375"/>
              <a:ext cx="13" cy="25"/>
            </a:xfrm>
            <a:custGeom>
              <a:avLst/>
              <a:gdLst>
                <a:gd name="T0" fmla="*/ 0 w 80"/>
                <a:gd name="T1" fmla="*/ 1 h 151"/>
                <a:gd name="T2" fmla="*/ 0 w 80"/>
                <a:gd name="T3" fmla="*/ 0 h 151"/>
                <a:gd name="T4" fmla="*/ 0 w 80"/>
                <a:gd name="T5" fmla="*/ 0 h 151"/>
                <a:gd name="T6" fmla="*/ 0 w 80"/>
                <a:gd name="T7" fmla="*/ 1 h 151"/>
                <a:gd name="T8" fmla="*/ 0 w 80"/>
                <a:gd name="T9" fmla="*/ 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0"/>
                <a:gd name="T16" fmla="*/ 0 h 151"/>
                <a:gd name="T17" fmla="*/ 80 w 80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0" h="151">
                  <a:moveTo>
                    <a:pt x="80" y="151"/>
                  </a:moveTo>
                  <a:lnTo>
                    <a:pt x="79" y="11"/>
                  </a:lnTo>
                  <a:lnTo>
                    <a:pt x="0" y="0"/>
                  </a:lnTo>
                  <a:lnTo>
                    <a:pt x="1" y="140"/>
                  </a:lnTo>
                  <a:lnTo>
                    <a:pt x="80" y="15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5" name="Freeform 311"/>
            <p:cNvSpPr>
              <a:spLocks/>
            </p:cNvSpPr>
            <p:nvPr/>
          </p:nvSpPr>
          <p:spPr bwMode="auto">
            <a:xfrm>
              <a:off x="1126" y="3420"/>
              <a:ext cx="13" cy="26"/>
            </a:xfrm>
            <a:custGeom>
              <a:avLst/>
              <a:gdLst>
                <a:gd name="T0" fmla="*/ 0 w 80"/>
                <a:gd name="T1" fmla="*/ 1 h 152"/>
                <a:gd name="T2" fmla="*/ 0 w 80"/>
                <a:gd name="T3" fmla="*/ 0 h 152"/>
                <a:gd name="T4" fmla="*/ 0 w 80"/>
                <a:gd name="T5" fmla="*/ 0 h 152"/>
                <a:gd name="T6" fmla="*/ 0 w 80"/>
                <a:gd name="T7" fmla="*/ 1 h 152"/>
                <a:gd name="T8" fmla="*/ 0 w 80"/>
                <a:gd name="T9" fmla="*/ 1 h 1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0"/>
                <a:gd name="T16" fmla="*/ 0 h 152"/>
                <a:gd name="T17" fmla="*/ 80 w 80"/>
                <a:gd name="T18" fmla="*/ 152 h 1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0" h="152">
                  <a:moveTo>
                    <a:pt x="80" y="152"/>
                  </a:moveTo>
                  <a:lnTo>
                    <a:pt x="80" y="11"/>
                  </a:lnTo>
                  <a:lnTo>
                    <a:pt x="0" y="0"/>
                  </a:lnTo>
                  <a:lnTo>
                    <a:pt x="1" y="140"/>
                  </a:lnTo>
                  <a:lnTo>
                    <a:pt x="80" y="15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6" name="Freeform 312"/>
            <p:cNvSpPr>
              <a:spLocks/>
            </p:cNvSpPr>
            <p:nvPr/>
          </p:nvSpPr>
          <p:spPr bwMode="auto">
            <a:xfrm>
              <a:off x="1126" y="3466"/>
              <a:ext cx="14" cy="25"/>
            </a:xfrm>
            <a:custGeom>
              <a:avLst/>
              <a:gdLst>
                <a:gd name="T0" fmla="*/ 0 w 81"/>
                <a:gd name="T1" fmla="*/ 1 h 151"/>
                <a:gd name="T2" fmla="*/ 0 w 81"/>
                <a:gd name="T3" fmla="*/ 0 h 151"/>
                <a:gd name="T4" fmla="*/ 0 w 81"/>
                <a:gd name="T5" fmla="*/ 0 h 151"/>
                <a:gd name="T6" fmla="*/ 0 w 81"/>
                <a:gd name="T7" fmla="*/ 1 h 151"/>
                <a:gd name="T8" fmla="*/ 0 w 81"/>
                <a:gd name="T9" fmla="*/ 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1"/>
                <a:gd name="T16" fmla="*/ 0 h 151"/>
                <a:gd name="T17" fmla="*/ 81 w 81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1" h="151">
                  <a:moveTo>
                    <a:pt x="81" y="151"/>
                  </a:moveTo>
                  <a:lnTo>
                    <a:pt x="81" y="10"/>
                  </a:lnTo>
                  <a:lnTo>
                    <a:pt x="0" y="0"/>
                  </a:lnTo>
                  <a:lnTo>
                    <a:pt x="2" y="141"/>
                  </a:lnTo>
                  <a:lnTo>
                    <a:pt x="81" y="15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7" name="Freeform 313"/>
            <p:cNvSpPr>
              <a:spLocks/>
            </p:cNvSpPr>
            <p:nvPr/>
          </p:nvSpPr>
          <p:spPr bwMode="auto">
            <a:xfrm>
              <a:off x="1127" y="3512"/>
              <a:ext cx="13" cy="25"/>
            </a:xfrm>
            <a:custGeom>
              <a:avLst/>
              <a:gdLst>
                <a:gd name="T0" fmla="*/ 0 w 80"/>
                <a:gd name="T1" fmla="*/ 1 h 152"/>
                <a:gd name="T2" fmla="*/ 0 w 80"/>
                <a:gd name="T3" fmla="*/ 0 h 152"/>
                <a:gd name="T4" fmla="*/ 0 w 80"/>
                <a:gd name="T5" fmla="*/ 0 h 152"/>
                <a:gd name="T6" fmla="*/ 0 w 80"/>
                <a:gd name="T7" fmla="*/ 1 h 152"/>
                <a:gd name="T8" fmla="*/ 0 w 80"/>
                <a:gd name="T9" fmla="*/ 1 h 1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0"/>
                <a:gd name="T16" fmla="*/ 0 h 152"/>
                <a:gd name="T17" fmla="*/ 80 w 80"/>
                <a:gd name="T18" fmla="*/ 152 h 1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0" h="152">
                  <a:moveTo>
                    <a:pt x="80" y="152"/>
                  </a:moveTo>
                  <a:lnTo>
                    <a:pt x="79" y="11"/>
                  </a:lnTo>
                  <a:lnTo>
                    <a:pt x="0" y="0"/>
                  </a:lnTo>
                  <a:lnTo>
                    <a:pt x="0" y="141"/>
                  </a:lnTo>
                  <a:lnTo>
                    <a:pt x="80" y="15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8" name="Freeform 314"/>
            <p:cNvSpPr>
              <a:spLocks/>
            </p:cNvSpPr>
            <p:nvPr/>
          </p:nvSpPr>
          <p:spPr bwMode="auto">
            <a:xfrm>
              <a:off x="1127" y="3558"/>
              <a:ext cx="13" cy="25"/>
            </a:xfrm>
            <a:custGeom>
              <a:avLst/>
              <a:gdLst>
                <a:gd name="T0" fmla="*/ 0 w 80"/>
                <a:gd name="T1" fmla="*/ 1 h 151"/>
                <a:gd name="T2" fmla="*/ 0 w 80"/>
                <a:gd name="T3" fmla="*/ 0 h 151"/>
                <a:gd name="T4" fmla="*/ 0 w 80"/>
                <a:gd name="T5" fmla="*/ 0 h 151"/>
                <a:gd name="T6" fmla="*/ 0 w 80"/>
                <a:gd name="T7" fmla="*/ 1 h 151"/>
                <a:gd name="T8" fmla="*/ 0 w 80"/>
                <a:gd name="T9" fmla="*/ 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0"/>
                <a:gd name="T16" fmla="*/ 0 h 151"/>
                <a:gd name="T17" fmla="*/ 80 w 80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0" h="151">
                  <a:moveTo>
                    <a:pt x="80" y="151"/>
                  </a:moveTo>
                  <a:lnTo>
                    <a:pt x="79" y="11"/>
                  </a:lnTo>
                  <a:lnTo>
                    <a:pt x="0" y="0"/>
                  </a:lnTo>
                  <a:lnTo>
                    <a:pt x="0" y="140"/>
                  </a:lnTo>
                  <a:lnTo>
                    <a:pt x="80" y="15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9" name="Freeform 315"/>
            <p:cNvSpPr>
              <a:spLocks/>
            </p:cNvSpPr>
            <p:nvPr/>
          </p:nvSpPr>
          <p:spPr bwMode="auto">
            <a:xfrm>
              <a:off x="1127" y="3377"/>
              <a:ext cx="11" cy="19"/>
            </a:xfrm>
            <a:custGeom>
              <a:avLst/>
              <a:gdLst>
                <a:gd name="T0" fmla="*/ 0 w 65"/>
                <a:gd name="T1" fmla="*/ 0 h 117"/>
                <a:gd name="T2" fmla="*/ 0 w 65"/>
                <a:gd name="T3" fmla="*/ 0 h 117"/>
                <a:gd name="T4" fmla="*/ 0 w 65"/>
                <a:gd name="T5" fmla="*/ 0 h 117"/>
                <a:gd name="T6" fmla="*/ 0 w 65"/>
                <a:gd name="T7" fmla="*/ 0 h 117"/>
                <a:gd name="T8" fmla="*/ 0 w 65"/>
                <a:gd name="T9" fmla="*/ 0 h 117"/>
                <a:gd name="T10" fmla="*/ 0 w 65"/>
                <a:gd name="T11" fmla="*/ 0 h 117"/>
                <a:gd name="T12" fmla="*/ 0 w 65"/>
                <a:gd name="T13" fmla="*/ 0 h 1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117"/>
                <a:gd name="T23" fmla="*/ 65 w 65"/>
                <a:gd name="T24" fmla="*/ 117 h 1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117">
                  <a:moveTo>
                    <a:pt x="65" y="40"/>
                  </a:moveTo>
                  <a:lnTo>
                    <a:pt x="65" y="9"/>
                  </a:lnTo>
                  <a:lnTo>
                    <a:pt x="0" y="0"/>
                  </a:lnTo>
                  <a:lnTo>
                    <a:pt x="1" y="113"/>
                  </a:lnTo>
                  <a:lnTo>
                    <a:pt x="26" y="117"/>
                  </a:lnTo>
                  <a:lnTo>
                    <a:pt x="26" y="30"/>
                  </a:lnTo>
                  <a:lnTo>
                    <a:pt x="65" y="4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0" name="Freeform 316"/>
            <p:cNvSpPr>
              <a:spLocks/>
            </p:cNvSpPr>
            <p:nvPr/>
          </p:nvSpPr>
          <p:spPr bwMode="auto">
            <a:xfrm>
              <a:off x="1127" y="3423"/>
              <a:ext cx="11" cy="19"/>
            </a:xfrm>
            <a:custGeom>
              <a:avLst/>
              <a:gdLst>
                <a:gd name="T0" fmla="*/ 0 w 65"/>
                <a:gd name="T1" fmla="*/ 0 h 118"/>
                <a:gd name="T2" fmla="*/ 0 w 65"/>
                <a:gd name="T3" fmla="*/ 0 h 118"/>
                <a:gd name="T4" fmla="*/ 0 w 65"/>
                <a:gd name="T5" fmla="*/ 0 h 118"/>
                <a:gd name="T6" fmla="*/ 0 w 65"/>
                <a:gd name="T7" fmla="*/ 0 h 118"/>
                <a:gd name="T8" fmla="*/ 0 w 65"/>
                <a:gd name="T9" fmla="*/ 0 h 118"/>
                <a:gd name="T10" fmla="*/ 0 w 65"/>
                <a:gd name="T11" fmla="*/ 0 h 118"/>
                <a:gd name="T12" fmla="*/ 0 w 65"/>
                <a:gd name="T13" fmla="*/ 0 h 1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118"/>
                <a:gd name="T23" fmla="*/ 65 w 65"/>
                <a:gd name="T24" fmla="*/ 118 h 11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118">
                  <a:moveTo>
                    <a:pt x="65" y="42"/>
                  </a:moveTo>
                  <a:lnTo>
                    <a:pt x="65" y="9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25" y="118"/>
                  </a:lnTo>
                  <a:lnTo>
                    <a:pt x="25" y="31"/>
                  </a:lnTo>
                  <a:lnTo>
                    <a:pt x="65" y="4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1" name="Freeform 317"/>
            <p:cNvSpPr>
              <a:spLocks/>
            </p:cNvSpPr>
            <p:nvPr/>
          </p:nvSpPr>
          <p:spPr bwMode="auto">
            <a:xfrm>
              <a:off x="1128" y="3468"/>
              <a:ext cx="10" cy="20"/>
            </a:xfrm>
            <a:custGeom>
              <a:avLst/>
              <a:gdLst>
                <a:gd name="T0" fmla="*/ 0 w 66"/>
                <a:gd name="T1" fmla="*/ 0 h 119"/>
                <a:gd name="T2" fmla="*/ 0 w 66"/>
                <a:gd name="T3" fmla="*/ 0 h 119"/>
                <a:gd name="T4" fmla="*/ 0 w 66"/>
                <a:gd name="T5" fmla="*/ 0 h 119"/>
                <a:gd name="T6" fmla="*/ 0 w 66"/>
                <a:gd name="T7" fmla="*/ 1 h 119"/>
                <a:gd name="T8" fmla="*/ 0 w 66"/>
                <a:gd name="T9" fmla="*/ 1 h 119"/>
                <a:gd name="T10" fmla="*/ 0 w 66"/>
                <a:gd name="T11" fmla="*/ 0 h 119"/>
                <a:gd name="T12" fmla="*/ 0 w 66"/>
                <a:gd name="T13" fmla="*/ 0 h 1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6"/>
                <a:gd name="T22" fmla="*/ 0 h 119"/>
                <a:gd name="T23" fmla="*/ 66 w 66"/>
                <a:gd name="T24" fmla="*/ 119 h 11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6" h="119">
                  <a:moveTo>
                    <a:pt x="66" y="42"/>
                  </a:moveTo>
                  <a:lnTo>
                    <a:pt x="65" y="9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25" y="119"/>
                  </a:lnTo>
                  <a:lnTo>
                    <a:pt x="25" y="31"/>
                  </a:lnTo>
                  <a:lnTo>
                    <a:pt x="66" y="4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2" name="Freeform 318"/>
            <p:cNvSpPr>
              <a:spLocks/>
            </p:cNvSpPr>
            <p:nvPr/>
          </p:nvSpPr>
          <p:spPr bwMode="auto">
            <a:xfrm>
              <a:off x="1128" y="3514"/>
              <a:ext cx="11" cy="20"/>
            </a:xfrm>
            <a:custGeom>
              <a:avLst/>
              <a:gdLst>
                <a:gd name="T0" fmla="*/ 0 w 65"/>
                <a:gd name="T1" fmla="*/ 0 h 119"/>
                <a:gd name="T2" fmla="*/ 0 w 65"/>
                <a:gd name="T3" fmla="*/ 0 h 119"/>
                <a:gd name="T4" fmla="*/ 0 w 65"/>
                <a:gd name="T5" fmla="*/ 0 h 119"/>
                <a:gd name="T6" fmla="*/ 0 w 65"/>
                <a:gd name="T7" fmla="*/ 1 h 119"/>
                <a:gd name="T8" fmla="*/ 0 w 65"/>
                <a:gd name="T9" fmla="*/ 1 h 119"/>
                <a:gd name="T10" fmla="*/ 0 w 65"/>
                <a:gd name="T11" fmla="*/ 0 h 119"/>
                <a:gd name="T12" fmla="*/ 0 w 65"/>
                <a:gd name="T13" fmla="*/ 0 h 1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119"/>
                <a:gd name="T23" fmla="*/ 65 w 65"/>
                <a:gd name="T24" fmla="*/ 119 h 11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119">
                  <a:moveTo>
                    <a:pt x="65" y="43"/>
                  </a:moveTo>
                  <a:lnTo>
                    <a:pt x="65" y="9"/>
                  </a:lnTo>
                  <a:lnTo>
                    <a:pt x="0" y="0"/>
                  </a:lnTo>
                  <a:lnTo>
                    <a:pt x="1" y="115"/>
                  </a:lnTo>
                  <a:lnTo>
                    <a:pt x="25" y="119"/>
                  </a:lnTo>
                  <a:lnTo>
                    <a:pt x="24" y="32"/>
                  </a:lnTo>
                  <a:lnTo>
                    <a:pt x="65" y="4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3" name="Freeform 319"/>
            <p:cNvSpPr>
              <a:spLocks/>
            </p:cNvSpPr>
            <p:nvPr/>
          </p:nvSpPr>
          <p:spPr bwMode="auto">
            <a:xfrm>
              <a:off x="1128" y="3560"/>
              <a:ext cx="11" cy="20"/>
            </a:xfrm>
            <a:custGeom>
              <a:avLst/>
              <a:gdLst>
                <a:gd name="T0" fmla="*/ 0 w 65"/>
                <a:gd name="T1" fmla="*/ 0 h 118"/>
                <a:gd name="T2" fmla="*/ 0 w 65"/>
                <a:gd name="T3" fmla="*/ 0 h 118"/>
                <a:gd name="T4" fmla="*/ 0 w 65"/>
                <a:gd name="T5" fmla="*/ 0 h 118"/>
                <a:gd name="T6" fmla="*/ 0 w 65"/>
                <a:gd name="T7" fmla="*/ 1 h 118"/>
                <a:gd name="T8" fmla="*/ 0 w 65"/>
                <a:gd name="T9" fmla="*/ 1 h 118"/>
                <a:gd name="T10" fmla="*/ 0 w 65"/>
                <a:gd name="T11" fmla="*/ 0 h 118"/>
                <a:gd name="T12" fmla="*/ 0 w 65"/>
                <a:gd name="T13" fmla="*/ 0 h 1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118"/>
                <a:gd name="T23" fmla="*/ 65 w 65"/>
                <a:gd name="T24" fmla="*/ 118 h 11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118">
                  <a:moveTo>
                    <a:pt x="65" y="42"/>
                  </a:moveTo>
                  <a:lnTo>
                    <a:pt x="65" y="9"/>
                  </a:lnTo>
                  <a:lnTo>
                    <a:pt x="0" y="0"/>
                  </a:lnTo>
                  <a:lnTo>
                    <a:pt x="1" y="115"/>
                  </a:lnTo>
                  <a:lnTo>
                    <a:pt x="26" y="118"/>
                  </a:lnTo>
                  <a:lnTo>
                    <a:pt x="26" y="32"/>
                  </a:lnTo>
                  <a:lnTo>
                    <a:pt x="65" y="4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4" name="Freeform 320"/>
            <p:cNvSpPr>
              <a:spLocks/>
            </p:cNvSpPr>
            <p:nvPr/>
          </p:nvSpPr>
          <p:spPr bwMode="auto">
            <a:xfrm>
              <a:off x="1132" y="3383"/>
              <a:ext cx="6" cy="15"/>
            </a:xfrm>
            <a:custGeom>
              <a:avLst/>
              <a:gdLst>
                <a:gd name="T0" fmla="*/ 0 w 41"/>
                <a:gd name="T1" fmla="*/ 0 h 93"/>
                <a:gd name="T2" fmla="*/ 0 w 41"/>
                <a:gd name="T3" fmla="*/ 0 h 93"/>
                <a:gd name="T4" fmla="*/ 0 w 41"/>
                <a:gd name="T5" fmla="*/ 0 h 93"/>
                <a:gd name="T6" fmla="*/ 0 w 41"/>
                <a:gd name="T7" fmla="*/ 0 h 93"/>
                <a:gd name="T8" fmla="*/ 0 w 41"/>
                <a:gd name="T9" fmla="*/ 0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"/>
                <a:gd name="T16" fmla="*/ 0 h 93"/>
                <a:gd name="T17" fmla="*/ 41 w 41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" h="93">
                  <a:moveTo>
                    <a:pt x="41" y="11"/>
                  </a:moveTo>
                  <a:lnTo>
                    <a:pt x="0" y="0"/>
                  </a:lnTo>
                  <a:lnTo>
                    <a:pt x="1" y="87"/>
                  </a:lnTo>
                  <a:lnTo>
                    <a:pt x="41" y="93"/>
                  </a:lnTo>
                  <a:lnTo>
                    <a:pt x="41" y="1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5" name="Freeform 321"/>
            <p:cNvSpPr>
              <a:spLocks/>
            </p:cNvSpPr>
            <p:nvPr/>
          </p:nvSpPr>
          <p:spPr bwMode="auto">
            <a:xfrm>
              <a:off x="1132" y="3428"/>
              <a:ext cx="7" cy="16"/>
            </a:xfrm>
            <a:custGeom>
              <a:avLst/>
              <a:gdLst>
                <a:gd name="T0" fmla="*/ 0 w 41"/>
                <a:gd name="T1" fmla="*/ 0 h 92"/>
                <a:gd name="T2" fmla="*/ 0 w 41"/>
                <a:gd name="T3" fmla="*/ 0 h 92"/>
                <a:gd name="T4" fmla="*/ 0 w 41"/>
                <a:gd name="T5" fmla="*/ 1 h 92"/>
                <a:gd name="T6" fmla="*/ 0 w 41"/>
                <a:gd name="T7" fmla="*/ 1 h 92"/>
                <a:gd name="T8" fmla="*/ 0 w 41"/>
                <a:gd name="T9" fmla="*/ 0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"/>
                <a:gd name="T16" fmla="*/ 0 h 92"/>
                <a:gd name="T17" fmla="*/ 41 w 41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" h="92">
                  <a:moveTo>
                    <a:pt x="41" y="11"/>
                  </a:moveTo>
                  <a:lnTo>
                    <a:pt x="0" y="0"/>
                  </a:lnTo>
                  <a:lnTo>
                    <a:pt x="1" y="87"/>
                  </a:lnTo>
                  <a:lnTo>
                    <a:pt x="41" y="92"/>
                  </a:lnTo>
                  <a:lnTo>
                    <a:pt x="41" y="1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6" name="Freeform 322"/>
            <p:cNvSpPr>
              <a:spLocks/>
            </p:cNvSpPr>
            <p:nvPr/>
          </p:nvSpPr>
          <p:spPr bwMode="auto">
            <a:xfrm>
              <a:off x="1132" y="3474"/>
              <a:ext cx="7" cy="16"/>
            </a:xfrm>
            <a:custGeom>
              <a:avLst/>
              <a:gdLst>
                <a:gd name="T0" fmla="*/ 0 w 39"/>
                <a:gd name="T1" fmla="*/ 0 h 92"/>
                <a:gd name="T2" fmla="*/ 0 w 39"/>
                <a:gd name="T3" fmla="*/ 0 h 92"/>
                <a:gd name="T4" fmla="*/ 0 w 39"/>
                <a:gd name="T5" fmla="*/ 1 h 92"/>
                <a:gd name="T6" fmla="*/ 0 w 39"/>
                <a:gd name="T7" fmla="*/ 1 h 92"/>
                <a:gd name="T8" fmla="*/ 0 w 39"/>
                <a:gd name="T9" fmla="*/ 0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"/>
                <a:gd name="T16" fmla="*/ 0 h 92"/>
                <a:gd name="T17" fmla="*/ 39 w 39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" h="92">
                  <a:moveTo>
                    <a:pt x="39" y="10"/>
                  </a:moveTo>
                  <a:lnTo>
                    <a:pt x="0" y="0"/>
                  </a:lnTo>
                  <a:lnTo>
                    <a:pt x="0" y="86"/>
                  </a:lnTo>
                  <a:lnTo>
                    <a:pt x="39" y="92"/>
                  </a:lnTo>
                  <a:lnTo>
                    <a:pt x="39" y="1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7" name="Freeform 323"/>
            <p:cNvSpPr>
              <a:spLocks/>
            </p:cNvSpPr>
            <p:nvPr/>
          </p:nvSpPr>
          <p:spPr bwMode="auto">
            <a:xfrm>
              <a:off x="1132" y="3520"/>
              <a:ext cx="7" cy="16"/>
            </a:xfrm>
            <a:custGeom>
              <a:avLst/>
              <a:gdLst>
                <a:gd name="T0" fmla="*/ 0 w 40"/>
                <a:gd name="T1" fmla="*/ 0 h 94"/>
                <a:gd name="T2" fmla="*/ 0 w 40"/>
                <a:gd name="T3" fmla="*/ 0 h 94"/>
                <a:gd name="T4" fmla="*/ 0 w 40"/>
                <a:gd name="T5" fmla="*/ 1 h 94"/>
                <a:gd name="T6" fmla="*/ 0 w 40"/>
                <a:gd name="T7" fmla="*/ 1 h 94"/>
                <a:gd name="T8" fmla="*/ 0 w 40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94"/>
                <a:gd name="T17" fmla="*/ 40 w 40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94">
                  <a:moveTo>
                    <a:pt x="39" y="11"/>
                  </a:moveTo>
                  <a:lnTo>
                    <a:pt x="0" y="0"/>
                  </a:lnTo>
                  <a:lnTo>
                    <a:pt x="0" y="88"/>
                  </a:lnTo>
                  <a:lnTo>
                    <a:pt x="40" y="94"/>
                  </a:lnTo>
                  <a:lnTo>
                    <a:pt x="39" y="1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8" name="Freeform 324"/>
            <p:cNvSpPr>
              <a:spLocks/>
            </p:cNvSpPr>
            <p:nvPr/>
          </p:nvSpPr>
          <p:spPr bwMode="auto">
            <a:xfrm>
              <a:off x="1133" y="3566"/>
              <a:ext cx="6" cy="16"/>
            </a:xfrm>
            <a:custGeom>
              <a:avLst/>
              <a:gdLst>
                <a:gd name="T0" fmla="*/ 0 w 40"/>
                <a:gd name="T1" fmla="*/ 0 h 93"/>
                <a:gd name="T2" fmla="*/ 0 w 40"/>
                <a:gd name="T3" fmla="*/ 0 h 93"/>
                <a:gd name="T4" fmla="*/ 0 w 40"/>
                <a:gd name="T5" fmla="*/ 1 h 93"/>
                <a:gd name="T6" fmla="*/ 0 w 40"/>
                <a:gd name="T7" fmla="*/ 1 h 93"/>
                <a:gd name="T8" fmla="*/ 0 w 40"/>
                <a:gd name="T9" fmla="*/ 0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93"/>
                <a:gd name="T17" fmla="*/ 40 w 40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93">
                  <a:moveTo>
                    <a:pt x="40" y="11"/>
                  </a:moveTo>
                  <a:lnTo>
                    <a:pt x="0" y="0"/>
                  </a:lnTo>
                  <a:lnTo>
                    <a:pt x="0" y="88"/>
                  </a:lnTo>
                  <a:lnTo>
                    <a:pt x="40" y="93"/>
                  </a:lnTo>
                  <a:lnTo>
                    <a:pt x="40" y="1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9" name="Freeform 325"/>
            <p:cNvSpPr>
              <a:spLocks/>
            </p:cNvSpPr>
            <p:nvPr/>
          </p:nvSpPr>
          <p:spPr bwMode="auto">
            <a:xfrm>
              <a:off x="1126" y="3588"/>
              <a:ext cx="19" cy="66"/>
            </a:xfrm>
            <a:custGeom>
              <a:avLst/>
              <a:gdLst>
                <a:gd name="T0" fmla="*/ 0 w 115"/>
                <a:gd name="T1" fmla="*/ 0 h 390"/>
                <a:gd name="T2" fmla="*/ 0 w 115"/>
                <a:gd name="T3" fmla="*/ 0 h 390"/>
                <a:gd name="T4" fmla="*/ 0 w 115"/>
                <a:gd name="T5" fmla="*/ 0 h 390"/>
                <a:gd name="T6" fmla="*/ 0 w 115"/>
                <a:gd name="T7" fmla="*/ 0 h 390"/>
                <a:gd name="T8" fmla="*/ 0 w 115"/>
                <a:gd name="T9" fmla="*/ 0 h 390"/>
                <a:gd name="T10" fmla="*/ 0 w 115"/>
                <a:gd name="T11" fmla="*/ 0 h 390"/>
                <a:gd name="T12" fmla="*/ 0 w 115"/>
                <a:gd name="T13" fmla="*/ 0 h 390"/>
                <a:gd name="T14" fmla="*/ 0 w 115"/>
                <a:gd name="T15" fmla="*/ 0 h 390"/>
                <a:gd name="T16" fmla="*/ 0 w 115"/>
                <a:gd name="T17" fmla="*/ 0 h 390"/>
                <a:gd name="T18" fmla="*/ 0 w 115"/>
                <a:gd name="T19" fmla="*/ 0 h 390"/>
                <a:gd name="T20" fmla="*/ 0 w 115"/>
                <a:gd name="T21" fmla="*/ 0 h 390"/>
                <a:gd name="T22" fmla="*/ 0 w 115"/>
                <a:gd name="T23" fmla="*/ 0 h 390"/>
                <a:gd name="T24" fmla="*/ 0 w 115"/>
                <a:gd name="T25" fmla="*/ 0 h 390"/>
                <a:gd name="T26" fmla="*/ 0 w 115"/>
                <a:gd name="T27" fmla="*/ 0 h 390"/>
                <a:gd name="T28" fmla="*/ 0 w 115"/>
                <a:gd name="T29" fmla="*/ 0 h 390"/>
                <a:gd name="T30" fmla="*/ 0 w 115"/>
                <a:gd name="T31" fmla="*/ 0 h 390"/>
                <a:gd name="T32" fmla="*/ 0 w 115"/>
                <a:gd name="T33" fmla="*/ 0 h 390"/>
                <a:gd name="T34" fmla="*/ 0 w 115"/>
                <a:gd name="T35" fmla="*/ 0 h 390"/>
                <a:gd name="T36" fmla="*/ 0 w 115"/>
                <a:gd name="T37" fmla="*/ 2 h 390"/>
                <a:gd name="T38" fmla="*/ 0 w 115"/>
                <a:gd name="T39" fmla="*/ 2 h 390"/>
                <a:gd name="T40" fmla="*/ 0 w 115"/>
                <a:gd name="T41" fmla="*/ 2 h 390"/>
                <a:gd name="T42" fmla="*/ 0 w 115"/>
                <a:gd name="T43" fmla="*/ 2 h 390"/>
                <a:gd name="T44" fmla="*/ 0 w 115"/>
                <a:gd name="T45" fmla="*/ 2 h 390"/>
                <a:gd name="T46" fmla="*/ 0 w 115"/>
                <a:gd name="T47" fmla="*/ 2 h 390"/>
                <a:gd name="T48" fmla="*/ 0 w 115"/>
                <a:gd name="T49" fmla="*/ 2 h 390"/>
                <a:gd name="T50" fmla="*/ 0 w 115"/>
                <a:gd name="T51" fmla="*/ 2 h 390"/>
                <a:gd name="T52" fmla="*/ 0 w 115"/>
                <a:gd name="T53" fmla="*/ 2 h 390"/>
                <a:gd name="T54" fmla="*/ 0 w 115"/>
                <a:gd name="T55" fmla="*/ 2 h 390"/>
                <a:gd name="T56" fmla="*/ 0 w 115"/>
                <a:gd name="T57" fmla="*/ 2 h 390"/>
                <a:gd name="T58" fmla="*/ 0 w 115"/>
                <a:gd name="T59" fmla="*/ 2 h 390"/>
                <a:gd name="T60" fmla="*/ 0 w 115"/>
                <a:gd name="T61" fmla="*/ 2 h 390"/>
                <a:gd name="T62" fmla="*/ 0 w 115"/>
                <a:gd name="T63" fmla="*/ 2 h 390"/>
                <a:gd name="T64" fmla="*/ 0 w 115"/>
                <a:gd name="T65" fmla="*/ 2 h 390"/>
                <a:gd name="T66" fmla="*/ 0 w 115"/>
                <a:gd name="T67" fmla="*/ 2 h 390"/>
                <a:gd name="T68" fmla="*/ 0 w 115"/>
                <a:gd name="T69" fmla="*/ 2 h 390"/>
                <a:gd name="T70" fmla="*/ 0 w 115"/>
                <a:gd name="T71" fmla="*/ 2 h 390"/>
                <a:gd name="T72" fmla="*/ 0 w 115"/>
                <a:gd name="T73" fmla="*/ 0 h 39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15"/>
                <a:gd name="T112" fmla="*/ 0 h 390"/>
                <a:gd name="T113" fmla="*/ 115 w 115"/>
                <a:gd name="T114" fmla="*/ 390 h 39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15" h="390">
                  <a:moveTo>
                    <a:pt x="114" y="28"/>
                  </a:moveTo>
                  <a:lnTo>
                    <a:pt x="113" y="20"/>
                  </a:lnTo>
                  <a:lnTo>
                    <a:pt x="109" y="13"/>
                  </a:lnTo>
                  <a:lnTo>
                    <a:pt x="102" y="9"/>
                  </a:lnTo>
                  <a:lnTo>
                    <a:pt x="94" y="6"/>
                  </a:lnTo>
                  <a:lnTo>
                    <a:pt x="54" y="0"/>
                  </a:lnTo>
                  <a:lnTo>
                    <a:pt x="50" y="0"/>
                  </a:lnTo>
                  <a:lnTo>
                    <a:pt x="45" y="0"/>
                  </a:lnTo>
                  <a:lnTo>
                    <a:pt x="40" y="0"/>
                  </a:lnTo>
                  <a:lnTo>
                    <a:pt x="35" y="1"/>
                  </a:lnTo>
                  <a:lnTo>
                    <a:pt x="30" y="2"/>
                  </a:lnTo>
                  <a:lnTo>
                    <a:pt x="25" y="3"/>
                  </a:lnTo>
                  <a:lnTo>
                    <a:pt x="21" y="4"/>
                  </a:lnTo>
                  <a:lnTo>
                    <a:pt x="17" y="7"/>
                  </a:lnTo>
                  <a:lnTo>
                    <a:pt x="10" y="11"/>
                  </a:lnTo>
                  <a:lnTo>
                    <a:pt x="5" y="18"/>
                  </a:lnTo>
                  <a:lnTo>
                    <a:pt x="1" y="26"/>
                  </a:lnTo>
                  <a:lnTo>
                    <a:pt x="0" y="35"/>
                  </a:lnTo>
                  <a:lnTo>
                    <a:pt x="1" y="362"/>
                  </a:lnTo>
                  <a:lnTo>
                    <a:pt x="2" y="370"/>
                  </a:lnTo>
                  <a:lnTo>
                    <a:pt x="7" y="377"/>
                  </a:lnTo>
                  <a:lnTo>
                    <a:pt x="14" y="382"/>
                  </a:lnTo>
                  <a:lnTo>
                    <a:pt x="22" y="385"/>
                  </a:lnTo>
                  <a:lnTo>
                    <a:pt x="61" y="390"/>
                  </a:lnTo>
                  <a:lnTo>
                    <a:pt x="66" y="390"/>
                  </a:lnTo>
                  <a:lnTo>
                    <a:pt x="70" y="390"/>
                  </a:lnTo>
                  <a:lnTo>
                    <a:pt x="76" y="390"/>
                  </a:lnTo>
                  <a:lnTo>
                    <a:pt x="80" y="389"/>
                  </a:lnTo>
                  <a:lnTo>
                    <a:pt x="86" y="389"/>
                  </a:lnTo>
                  <a:lnTo>
                    <a:pt x="91" y="388"/>
                  </a:lnTo>
                  <a:lnTo>
                    <a:pt x="95" y="386"/>
                  </a:lnTo>
                  <a:lnTo>
                    <a:pt x="98" y="385"/>
                  </a:lnTo>
                  <a:lnTo>
                    <a:pt x="105" y="379"/>
                  </a:lnTo>
                  <a:lnTo>
                    <a:pt x="111" y="372"/>
                  </a:lnTo>
                  <a:lnTo>
                    <a:pt x="114" y="364"/>
                  </a:lnTo>
                  <a:lnTo>
                    <a:pt x="115" y="355"/>
                  </a:lnTo>
                  <a:lnTo>
                    <a:pt x="114" y="28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0" name="Freeform 326"/>
            <p:cNvSpPr>
              <a:spLocks/>
            </p:cNvSpPr>
            <p:nvPr/>
          </p:nvSpPr>
          <p:spPr bwMode="auto">
            <a:xfrm>
              <a:off x="1126" y="3591"/>
              <a:ext cx="13" cy="63"/>
            </a:xfrm>
            <a:custGeom>
              <a:avLst/>
              <a:gdLst>
                <a:gd name="T0" fmla="*/ 0 w 80"/>
                <a:gd name="T1" fmla="*/ 2 h 372"/>
                <a:gd name="T2" fmla="*/ 0 w 80"/>
                <a:gd name="T3" fmla="*/ 2 h 372"/>
                <a:gd name="T4" fmla="*/ 0 w 80"/>
                <a:gd name="T5" fmla="*/ 2 h 372"/>
                <a:gd name="T6" fmla="*/ 0 w 80"/>
                <a:gd name="T7" fmla="*/ 2 h 372"/>
                <a:gd name="T8" fmla="*/ 0 w 80"/>
                <a:gd name="T9" fmla="*/ 2 h 372"/>
                <a:gd name="T10" fmla="*/ 0 w 80"/>
                <a:gd name="T11" fmla="*/ 0 h 372"/>
                <a:gd name="T12" fmla="*/ 0 w 80"/>
                <a:gd name="T13" fmla="*/ 0 h 372"/>
                <a:gd name="T14" fmla="*/ 0 w 80"/>
                <a:gd name="T15" fmla="*/ 0 h 372"/>
                <a:gd name="T16" fmla="*/ 0 w 80"/>
                <a:gd name="T17" fmla="*/ 0 h 372"/>
                <a:gd name="T18" fmla="*/ 0 w 80"/>
                <a:gd name="T19" fmla="*/ 0 h 372"/>
                <a:gd name="T20" fmla="*/ 0 w 80"/>
                <a:gd name="T21" fmla="*/ 0 h 372"/>
                <a:gd name="T22" fmla="*/ 0 w 80"/>
                <a:gd name="T23" fmla="*/ 0 h 372"/>
                <a:gd name="T24" fmla="*/ 0 w 80"/>
                <a:gd name="T25" fmla="*/ 0 h 372"/>
                <a:gd name="T26" fmla="*/ 0 w 80"/>
                <a:gd name="T27" fmla="*/ 0 h 372"/>
                <a:gd name="T28" fmla="*/ 0 w 80"/>
                <a:gd name="T29" fmla="*/ 0 h 372"/>
                <a:gd name="T30" fmla="*/ 0 w 80"/>
                <a:gd name="T31" fmla="*/ 2 h 372"/>
                <a:gd name="T32" fmla="*/ 0 w 80"/>
                <a:gd name="T33" fmla="*/ 2 h 372"/>
                <a:gd name="T34" fmla="*/ 0 w 80"/>
                <a:gd name="T35" fmla="*/ 2 h 372"/>
                <a:gd name="T36" fmla="*/ 0 w 80"/>
                <a:gd name="T37" fmla="*/ 2 h 372"/>
                <a:gd name="T38" fmla="*/ 0 w 80"/>
                <a:gd name="T39" fmla="*/ 2 h 372"/>
                <a:gd name="T40" fmla="*/ 0 w 80"/>
                <a:gd name="T41" fmla="*/ 2 h 37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"/>
                <a:gd name="T64" fmla="*/ 0 h 372"/>
                <a:gd name="T65" fmla="*/ 80 w 80"/>
                <a:gd name="T66" fmla="*/ 372 h 37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" h="372">
                  <a:moveTo>
                    <a:pt x="61" y="372"/>
                  </a:moveTo>
                  <a:lnTo>
                    <a:pt x="69" y="371"/>
                  </a:lnTo>
                  <a:lnTo>
                    <a:pt x="76" y="369"/>
                  </a:lnTo>
                  <a:lnTo>
                    <a:pt x="79" y="363"/>
                  </a:lnTo>
                  <a:lnTo>
                    <a:pt x="80" y="355"/>
                  </a:lnTo>
                  <a:lnTo>
                    <a:pt x="79" y="28"/>
                  </a:lnTo>
                  <a:lnTo>
                    <a:pt x="78" y="20"/>
                  </a:lnTo>
                  <a:lnTo>
                    <a:pt x="74" y="13"/>
                  </a:lnTo>
                  <a:lnTo>
                    <a:pt x="67" y="8"/>
                  </a:lnTo>
                  <a:lnTo>
                    <a:pt x="59" y="6"/>
                  </a:lnTo>
                  <a:lnTo>
                    <a:pt x="19" y="0"/>
                  </a:lnTo>
                  <a:lnTo>
                    <a:pt x="12" y="0"/>
                  </a:lnTo>
                  <a:lnTo>
                    <a:pt x="5" y="3"/>
                  </a:lnTo>
                  <a:lnTo>
                    <a:pt x="1" y="9"/>
                  </a:lnTo>
                  <a:lnTo>
                    <a:pt x="0" y="17"/>
                  </a:lnTo>
                  <a:lnTo>
                    <a:pt x="1" y="344"/>
                  </a:lnTo>
                  <a:lnTo>
                    <a:pt x="2" y="352"/>
                  </a:lnTo>
                  <a:lnTo>
                    <a:pt x="7" y="359"/>
                  </a:lnTo>
                  <a:lnTo>
                    <a:pt x="14" y="364"/>
                  </a:lnTo>
                  <a:lnTo>
                    <a:pt x="22" y="367"/>
                  </a:lnTo>
                  <a:lnTo>
                    <a:pt x="61" y="37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29" name="Group 327"/>
          <p:cNvGrpSpPr>
            <a:grpSpLocks/>
          </p:cNvGrpSpPr>
          <p:nvPr/>
        </p:nvGrpSpPr>
        <p:grpSpPr bwMode="auto">
          <a:xfrm>
            <a:off x="7997825" y="5248275"/>
            <a:ext cx="314325" cy="542925"/>
            <a:chOff x="1054" y="3290"/>
            <a:chExt cx="238" cy="366"/>
          </a:xfrm>
        </p:grpSpPr>
        <p:sp>
          <p:nvSpPr>
            <p:cNvPr id="3153" name="Freeform 328"/>
            <p:cNvSpPr>
              <a:spLocks/>
            </p:cNvSpPr>
            <p:nvPr/>
          </p:nvSpPr>
          <p:spPr bwMode="auto">
            <a:xfrm>
              <a:off x="1172" y="3574"/>
              <a:ext cx="120" cy="82"/>
            </a:xfrm>
            <a:custGeom>
              <a:avLst/>
              <a:gdLst>
                <a:gd name="T0" fmla="*/ 0 w 720"/>
                <a:gd name="T1" fmla="*/ 2 h 490"/>
                <a:gd name="T2" fmla="*/ 0 w 720"/>
                <a:gd name="T3" fmla="*/ 2 h 490"/>
                <a:gd name="T4" fmla="*/ 0 w 720"/>
                <a:gd name="T5" fmla="*/ 2 h 490"/>
                <a:gd name="T6" fmla="*/ 0 w 720"/>
                <a:gd name="T7" fmla="*/ 2 h 490"/>
                <a:gd name="T8" fmla="*/ 0 w 720"/>
                <a:gd name="T9" fmla="*/ 2 h 490"/>
                <a:gd name="T10" fmla="*/ 1 w 720"/>
                <a:gd name="T11" fmla="*/ 2 h 490"/>
                <a:gd name="T12" fmla="*/ 1 w 720"/>
                <a:gd name="T13" fmla="*/ 2 h 490"/>
                <a:gd name="T14" fmla="*/ 1 w 720"/>
                <a:gd name="T15" fmla="*/ 2 h 490"/>
                <a:gd name="T16" fmla="*/ 1 w 720"/>
                <a:gd name="T17" fmla="*/ 2 h 490"/>
                <a:gd name="T18" fmla="*/ 2 w 720"/>
                <a:gd name="T19" fmla="*/ 2 h 490"/>
                <a:gd name="T20" fmla="*/ 2 w 720"/>
                <a:gd name="T21" fmla="*/ 2 h 490"/>
                <a:gd name="T22" fmla="*/ 3 w 720"/>
                <a:gd name="T23" fmla="*/ 2 h 490"/>
                <a:gd name="T24" fmla="*/ 3 w 720"/>
                <a:gd name="T25" fmla="*/ 1 h 490"/>
                <a:gd name="T26" fmla="*/ 3 w 720"/>
                <a:gd name="T27" fmla="*/ 1 h 490"/>
                <a:gd name="T28" fmla="*/ 3 w 720"/>
                <a:gd name="T29" fmla="*/ 1 h 490"/>
                <a:gd name="T30" fmla="*/ 3 w 720"/>
                <a:gd name="T31" fmla="*/ 1 h 490"/>
                <a:gd name="T32" fmla="*/ 3 w 720"/>
                <a:gd name="T33" fmla="*/ 1 h 490"/>
                <a:gd name="T34" fmla="*/ 3 w 720"/>
                <a:gd name="T35" fmla="*/ 1 h 490"/>
                <a:gd name="T36" fmla="*/ 3 w 720"/>
                <a:gd name="T37" fmla="*/ 1 h 490"/>
                <a:gd name="T38" fmla="*/ 3 w 720"/>
                <a:gd name="T39" fmla="*/ 1 h 490"/>
                <a:gd name="T40" fmla="*/ 3 w 720"/>
                <a:gd name="T41" fmla="*/ 1 h 490"/>
                <a:gd name="T42" fmla="*/ 3 w 720"/>
                <a:gd name="T43" fmla="*/ 1 h 490"/>
                <a:gd name="T44" fmla="*/ 3 w 720"/>
                <a:gd name="T45" fmla="*/ 1 h 490"/>
                <a:gd name="T46" fmla="*/ 2 w 720"/>
                <a:gd name="T47" fmla="*/ 0 h 490"/>
                <a:gd name="T48" fmla="*/ 2 w 720"/>
                <a:gd name="T49" fmla="*/ 0 h 490"/>
                <a:gd name="T50" fmla="*/ 2 w 720"/>
                <a:gd name="T51" fmla="*/ 0 h 490"/>
                <a:gd name="T52" fmla="*/ 2 w 720"/>
                <a:gd name="T53" fmla="*/ 0 h 490"/>
                <a:gd name="T54" fmla="*/ 2 w 720"/>
                <a:gd name="T55" fmla="*/ 0 h 490"/>
                <a:gd name="T56" fmla="*/ 2 w 720"/>
                <a:gd name="T57" fmla="*/ 0 h 490"/>
                <a:gd name="T58" fmla="*/ 2 w 720"/>
                <a:gd name="T59" fmla="*/ 0 h 490"/>
                <a:gd name="T60" fmla="*/ 2 w 720"/>
                <a:gd name="T61" fmla="*/ 0 h 490"/>
                <a:gd name="T62" fmla="*/ 2 w 720"/>
                <a:gd name="T63" fmla="*/ 0 h 490"/>
                <a:gd name="T64" fmla="*/ 2 w 720"/>
                <a:gd name="T65" fmla="*/ 0 h 490"/>
                <a:gd name="T66" fmla="*/ 2 w 720"/>
                <a:gd name="T67" fmla="*/ 0 h 490"/>
                <a:gd name="T68" fmla="*/ 2 w 720"/>
                <a:gd name="T69" fmla="*/ 0 h 490"/>
                <a:gd name="T70" fmla="*/ 1 w 720"/>
                <a:gd name="T71" fmla="*/ 1 h 490"/>
                <a:gd name="T72" fmla="*/ 1 w 720"/>
                <a:gd name="T73" fmla="*/ 1 h 490"/>
                <a:gd name="T74" fmla="*/ 1 w 720"/>
                <a:gd name="T75" fmla="*/ 1 h 490"/>
                <a:gd name="T76" fmla="*/ 1 w 720"/>
                <a:gd name="T77" fmla="*/ 1 h 490"/>
                <a:gd name="T78" fmla="*/ 0 w 720"/>
                <a:gd name="T79" fmla="*/ 1 h 490"/>
                <a:gd name="T80" fmla="*/ 0 w 720"/>
                <a:gd name="T81" fmla="*/ 1 h 490"/>
                <a:gd name="T82" fmla="*/ 0 w 720"/>
                <a:gd name="T83" fmla="*/ 1 h 490"/>
                <a:gd name="T84" fmla="*/ 0 w 720"/>
                <a:gd name="T85" fmla="*/ 1 h 490"/>
                <a:gd name="T86" fmla="*/ 0 w 720"/>
                <a:gd name="T87" fmla="*/ 2 h 49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720"/>
                <a:gd name="T133" fmla="*/ 0 h 490"/>
                <a:gd name="T134" fmla="*/ 720 w 720"/>
                <a:gd name="T135" fmla="*/ 490 h 490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720" h="490">
                  <a:moveTo>
                    <a:pt x="55" y="382"/>
                  </a:moveTo>
                  <a:lnTo>
                    <a:pt x="54" y="389"/>
                  </a:lnTo>
                  <a:lnTo>
                    <a:pt x="52" y="395"/>
                  </a:lnTo>
                  <a:lnTo>
                    <a:pt x="47" y="401"/>
                  </a:lnTo>
                  <a:lnTo>
                    <a:pt x="41" y="405"/>
                  </a:lnTo>
                  <a:lnTo>
                    <a:pt x="37" y="409"/>
                  </a:lnTo>
                  <a:lnTo>
                    <a:pt x="26" y="414"/>
                  </a:lnTo>
                  <a:lnTo>
                    <a:pt x="14" y="421"/>
                  </a:lnTo>
                  <a:lnTo>
                    <a:pt x="10" y="425"/>
                  </a:lnTo>
                  <a:lnTo>
                    <a:pt x="4" y="429"/>
                  </a:lnTo>
                  <a:lnTo>
                    <a:pt x="1" y="434"/>
                  </a:lnTo>
                  <a:lnTo>
                    <a:pt x="0" y="437"/>
                  </a:lnTo>
                  <a:lnTo>
                    <a:pt x="0" y="440"/>
                  </a:lnTo>
                  <a:lnTo>
                    <a:pt x="1" y="444"/>
                  </a:lnTo>
                  <a:lnTo>
                    <a:pt x="3" y="446"/>
                  </a:lnTo>
                  <a:lnTo>
                    <a:pt x="8" y="449"/>
                  </a:lnTo>
                  <a:lnTo>
                    <a:pt x="14" y="450"/>
                  </a:lnTo>
                  <a:lnTo>
                    <a:pt x="254" y="489"/>
                  </a:lnTo>
                  <a:lnTo>
                    <a:pt x="258" y="490"/>
                  </a:lnTo>
                  <a:lnTo>
                    <a:pt x="264" y="490"/>
                  </a:lnTo>
                  <a:lnTo>
                    <a:pt x="269" y="489"/>
                  </a:lnTo>
                  <a:lnTo>
                    <a:pt x="275" y="489"/>
                  </a:lnTo>
                  <a:lnTo>
                    <a:pt x="281" y="488"/>
                  </a:lnTo>
                  <a:lnTo>
                    <a:pt x="286" y="485"/>
                  </a:lnTo>
                  <a:lnTo>
                    <a:pt x="291" y="484"/>
                  </a:lnTo>
                  <a:lnTo>
                    <a:pt x="295" y="482"/>
                  </a:lnTo>
                  <a:lnTo>
                    <a:pt x="300" y="480"/>
                  </a:lnTo>
                  <a:lnTo>
                    <a:pt x="312" y="473"/>
                  </a:lnTo>
                  <a:lnTo>
                    <a:pt x="333" y="463"/>
                  </a:lnTo>
                  <a:lnTo>
                    <a:pt x="359" y="448"/>
                  </a:lnTo>
                  <a:lnTo>
                    <a:pt x="389" y="432"/>
                  </a:lnTo>
                  <a:lnTo>
                    <a:pt x="423" y="414"/>
                  </a:lnTo>
                  <a:lnTo>
                    <a:pt x="460" y="395"/>
                  </a:lnTo>
                  <a:lnTo>
                    <a:pt x="497" y="375"/>
                  </a:lnTo>
                  <a:lnTo>
                    <a:pt x="535" y="356"/>
                  </a:lnTo>
                  <a:lnTo>
                    <a:pt x="572" y="337"/>
                  </a:lnTo>
                  <a:lnTo>
                    <a:pt x="606" y="319"/>
                  </a:lnTo>
                  <a:lnTo>
                    <a:pt x="636" y="303"/>
                  </a:lnTo>
                  <a:lnTo>
                    <a:pt x="662" y="288"/>
                  </a:lnTo>
                  <a:lnTo>
                    <a:pt x="683" y="278"/>
                  </a:lnTo>
                  <a:lnTo>
                    <a:pt x="695" y="272"/>
                  </a:lnTo>
                  <a:lnTo>
                    <a:pt x="700" y="269"/>
                  </a:lnTo>
                  <a:lnTo>
                    <a:pt x="709" y="263"/>
                  </a:lnTo>
                  <a:lnTo>
                    <a:pt x="715" y="254"/>
                  </a:lnTo>
                  <a:lnTo>
                    <a:pt x="719" y="243"/>
                  </a:lnTo>
                  <a:lnTo>
                    <a:pt x="720" y="233"/>
                  </a:lnTo>
                  <a:lnTo>
                    <a:pt x="720" y="230"/>
                  </a:lnTo>
                  <a:lnTo>
                    <a:pt x="720" y="224"/>
                  </a:lnTo>
                  <a:lnTo>
                    <a:pt x="720" y="218"/>
                  </a:lnTo>
                  <a:lnTo>
                    <a:pt x="720" y="215"/>
                  </a:lnTo>
                  <a:lnTo>
                    <a:pt x="718" y="205"/>
                  </a:lnTo>
                  <a:lnTo>
                    <a:pt x="712" y="196"/>
                  </a:lnTo>
                  <a:lnTo>
                    <a:pt x="704" y="189"/>
                  </a:lnTo>
                  <a:lnTo>
                    <a:pt x="694" y="186"/>
                  </a:lnTo>
                  <a:lnTo>
                    <a:pt x="692" y="186"/>
                  </a:lnTo>
                  <a:lnTo>
                    <a:pt x="686" y="185"/>
                  </a:lnTo>
                  <a:lnTo>
                    <a:pt x="677" y="183"/>
                  </a:lnTo>
                  <a:lnTo>
                    <a:pt x="668" y="182"/>
                  </a:lnTo>
                  <a:lnTo>
                    <a:pt x="658" y="180"/>
                  </a:lnTo>
                  <a:lnTo>
                    <a:pt x="649" y="178"/>
                  </a:lnTo>
                  <a:lnTo>
                    <a:pt x="643" y="177"/>
                  </a:lnTo>
                  <a:lnTo>
                    <a:pt x="641" y="177"/>
                  </a:lnTo>
                  <a:lnTo>
                    <a:pt x="634" y="175"/>
                  </a:lnTo>
                  <a:lnTo>
                    <a:pt x="627" y="170"/>
                  </a:lnTo>
                  <a:lnTo>
                    <a:pt x="622" y="166"/>
                  </a:lnTo>
                  <a:lnTo>
                    <a:pt x="617" y="160"/>
                  </a:lnTo>
                  <a:lnTo>
                    <a:pt x="614" y="155"/>
                  </a:lnTo>
                  <a:lnTo>
                    <a:pt x="607" y="141"/>
                  </a:lnTo>
                  <a:lnTo>
                    <a:pt x="596" y="122"/>
                  </a:lnTo>
                  <a:lnTo>
                    <a:pt x="583" y="98"/>
                  </a:lnTo>
                  <a:lnTo>
                    <a:pt x="571" y="76"/>
                  </a:lnTo>
                  <a:lnTo>
                    <a:pt x="560" y="57"/>
                  </a:lnTo>
                  <a:lnTo>
                    <a:pt x="553" y="43"/>
                  </a:lnTo>
                  <a:lnTo>
                    <a:pt x="549" y="38"/>
                  </a:lnTo>
                  <a:lnTo>
                    <a:pt x="546" y="33"/>
                  </a:lnTo>
                  <a:lnTo>
                    <a:pt x="543" y="30"/>
                  </a:lnTo>
                  <a:lnTo>
                    <a:pt x="539" y="25"/>
                  </a:lnTo>
                  <a:lnTo>
                    <a:pt x="535" y="22"/>
                  </a:lnTo>
                  <a:lnTo>
                    <a:pt x="530" y="18"/>
                  </a:lnTo>
                  <a:lnTo>
                    <a:pt x="525" y="16"/>
                  </a:lnTo>
                  <a:lnTo>
                    <a:pt x="520" y="14"/>
                  </a:lnTo>
                  <a:lnTo>
                    <a:pt x="516" y="13"/>
                  </a:lnTo>
                  <a:lnTo>
                    <a:pt x="513" y="13"/>
                  </a:lnTo>
                  <a:lnTo>
                    <a:pt x="508" y="11"/>
                  </a:lnTo>
                  <a:lnTo>
                    <a:pt x="500" y="9"/>
                  </a:lnTo>
                  <a:lnTo>
                    <a:pt x="492" y="7"/>
                  </a:lnTo>
                  <a:lnTo>
                    <a:pt x="483" y="5"/>
                  </a:lnTo>
                  <a:lnTo>
                    <a:pt x="475" y="4"/>
                  </a:lnTo>
                  <a:lnTo>
                    <a:pt x="469" y="2"/>
                  </a:lnTo>
                  <a:lnTo>
                    <a:pt x="467" y="2"/>
                  </a:lnTo>
                  <a:lnTo>
                    <a:pt x="462" y="0"/>
                  </a:lnTo>
                  <a:lnTo>
                    <a:pt x="457" y="0"/>
                  </a:lnTo>
                  <a:lnTo>
                    <a:pt x="452" y="0"/>
                  </a:lnTo>
                  <a:lnTo>
                    <a:pt x="447" y="0"/>
                  </a:lnTo>
                  <a:lnTo>
                    <a:pt x="440" y="2"/>
                  </a:lnTo>
                  <a:lnTo>
                    <a:pt x="435" y="2"/>
                  </a:lnTo>
                  <a:lnTo>
                    <a:pt x="430" y="4"/>
                  </a:lnTo>
                  <a:lnTo>
                    <a:pt x="425" y="5"/>
                  </a:lnTo>
                  <a:lnTo>
                    <a:pt x="382" y="24"/>
                  </a:lnTo>
                  <a:lnTo>
                    <a:pt x="381" y="25"/>
                  </a:lnTo>
                  <a:lnTo>
                    <a:pt x="377" y="26"/>
                  </a:lnTo>
                  <a:lnTo>
                    <a:pt x="371" y="29"/>
                  </a:lnTo>
                  <a:lnTo>
                    <a:pt x="364" y="32"/>
                  </a:lnTo>
                  <a:lnTo>
                    <a:pt x="356" y="35"/>
                  </a:lnTo>
                  <a:lnTo>
                    <a:pt x="351" y="38"/>
                  </a:lnTo>
                  <a:lnTo>
                    <a:pt x="346" y="39"/>
                  </a:lnTo>
                  <a:lnTo>
                    <a:pt x="345" y="40"/>
                  </a:lnTo>
                  <a:lnTo>
                    <a:pt x="177" y="114"/>
                  </a:lnTo>
                  <a:lnTo>
                    <a:pt x="176" y="115"/>
                  </a:lnTo>
                  <a:lnTo>
                    <a:pt x="171" y="116"/>
                  </a:lnTo>
                  <a:lnTo>
                    <a:pt x="166" y="120"/>
                  </a:lnTo>
                  <a:lnTo>
                    <a:pt x="159" y="122"/>
                  </a:lnTo>
                  <a:lnTo>
                    <a:pt x="151" y="125"/>
                  </a:lnTo>
                  <a:lnTo>
                    <a:pt x="145" y="129"/>
                  </a:lnTo>
                  <a:lnTo>
                    <a:pt x="141" y="130"/>
                  </a:lnTo>
                  <a:lnTo>
                    <a:pt x="140" y="131"/>
                  </a:lnTo>
                  <a:lnTo>
                    <a:pt x="137" y="132"/>
                  </a:lnTo>
                  <a:lnTo>
                    <a:pt x="129" y="135"/>
                  </a:lnTo>
                  <a:lnTo>
                    <a:pt x="119" y="140"/>
                  </a:lnTo>
                  <a:lnTo>
                    <a:pt x="108" y="144"/>
                  </a:lnTo>
                  <a:lnTo>
                    <a:pt x="97" y="149"/>
                  </a:lnTo>
                  <a:lnTo>
                    <a:pt x="87" y="153"/>
                  </a:lnTo>
                  <a:lnTo>
                    <a:pt x="79" y="157"/>
                  </a:lnTo>
                  <a:lnTo>
                    <a:pt x="76" y="158"/>
                  </a:lnTo>
                  <a:lnTo>
                    <a:pt x="67" y="164"/>
                  </a:lnTo>
                  <a:lnTo>
                    <a:pt x="61" y="171"/>
                  </a:lnTo>
                  <a:lnTo>
                    <a:pt x="56" y="182"/>
                  </a:lnTo>
                  <a:lnTo>
                    <a:pt x="55" y="192"/>
                  </a:lnTo>
                  <a:lnTo>
                    <a:pt x="55" y="221"/>
                  </a:lnTo>
                  <a:lnTo>
                    <a:pt x="55" y="286"/>
                  </a:lnTo>
                  <a:lnTo>
                    <a:pt x="55" y="353"/>
                  </a:lnTo>
                  <a:lnTo>
                    <a:pt x="55" y="38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4" name="Freeform 329"/>
            <p:cNvSpPr>
              <a:spLocks/>
            </p:cNvSpPr>
            <p:nvPr/>
          </p:nvSpPr>
          <p:spPr bwMode="auto">
            <a:xfrm>
              <a:off x="1173" y="3575"/>
              <a:ext cx="118" cy="79"/>
            </a:xfrm>
            <a:custGeom>
              <a:avLst/>
              <a:gdLst>
                <a:gd name="T0" fmla="*/ 0 w 705"/>
                <a:gd name="T1" fmla="*/ 1 h 475"/>
                <a:gd name="T2" fmla="*/ 0 w 705"/>
                <a:gd name="T3" fmla="*/ 1 h 475"/>
                <a:gd name="T4" fmla="*/ 1 w 705"/>
                <a:gd name="T5" fmla="*/ 1 h 475"/>
                <a:gd name="T6" fmla="*/ 1 w 705"/>
                <a:gd name="T7" fmla="*/ 0 h 475"/>
                <a:gd name="T8" fmla="*/ 1 w 705"/>
                <a:gd name="T9" fmla="*/ 0 h 475"/>
                <a:gd name="T10" fmla="*/ 1 w 705"/>
                <a:gd name="T11" fmla="*/ 0 h 475"/>
                <a:gd name="T12" fmla="*/ 1 w 705"/>
                <a:gd name="T13" fmla="*/ 0 h 475"/>
                <a:gd name="T14" fmla="*/ 2 w 705"/>
                <a:gd name="T15" fmla="*/ 0 h 475"/>
                <a:gd name="T16" fmla="*/ 2 w 705"/>
                <a:gd name="T17" fmla="*/ 0 h 475"/>
                <a:gd name="T18" fmla="*/ 2 w 705"/>
                <a:gd name="T19" fmla="*/ 0 h 475"/>
                <a:gd name="T20" fmla="*/ 2 w 705"/>
                <a:gd name="T21" fmla="*/ 0 h 475"/>
                <a:gd name="T22" fmla="*/ 2 w 705"/>
                <a:gd name="T23" fmla="*/ 0 h 475"/>
                <a:gd name="T24" fmla="*/ 2 w 705"/>
                <a:gd name="T25" fmla="*/ 0 h 475"/>
                <a:gd name="T26" fmla="*/ 2 w 705"/>
                <a:gd name="T27" fmla="*/ 0 h 475"/>
                <a:gd name="T28" fmla="*/ 2 w 705"/>
                <a:gd name="T29" fmla="*/ 0 h 475"/>
                <a:gd name="T30" fmla="*/ 2 w 705"/>
                <a:gd name="T31" fmla="*/ 0 h 475"/>
                <a:gd name="T32" fmla="*/ 2 w 705"/>
                <a:gd name="T33" fmla="*/ 0 h 475"/>
                <a:gd name="T34" fmla="*/ 3 w 705"/>
                <a:gd name="T35" fmla="*/ 0 h 475"/>
                <a:gd name="T36" fmla="*/ 3 w 705"/>
                <a:gd name="T37" fmla="*/ 1 h 475"/>
                <a:gd name="T38" fmla="*/ 3 w 705"/>
                <a:gd name="T39" fmla="*/ 1 h 475"/>
                <a:gd name="T40" fmla="*/ 3 w 705"/>
                <a:gd name="T41" fmla="*/ 1 h 475"/>
                <a:gd name="T42" fmla="*/ 3 w 705"/>
                <a:gd name="T43" fmla="*/ 1 h 475"/>
                <a:gd name="T44" fmla="*/ 3 w 705"/>
                <a:gd name="T45" fmla="*/ 1 h 475"/>
                <a:gd name="T46" fmla="*/ 3 w 705"/>
                <a:gd name="T47" fmla="*/ 1 h 475"/>
                <a:gd name="T48" fmla="*/ 3 w 705"/>
                <a:gd name="T49" fmla="*/ 1 h 475"/>
                <a:gd name="T50" fmla="*/ 3 w 705"/>
                <a:gd name="T51" fmla="*/ 1 h 475"/>
                <a:gd name="T52" fmla="*/ 1 w 705"/>
                <a:gd name="T53" fmla="*/ 2 h 475"/>
                <a:gd name="T54" fmla="*/ 1 w 705"/>
                <a:gd name="T55" fmla="*/ 2 h 475"/>
                <a:gd name="T56" fmla="*/ 1 w 705"/>
                <a:gd name="T57" fmla="*/ 2 h 475"/>
                <a:gd name="T58" fmla="*/ 1 w 705"/>
                <a:gd name="T59" fmla="*/ 2 h 475"/>
                <a:gd name="T60" fmla="*/ 0 w 705"/>
                <a:gd name="T61" fmla="*/ 2 h 475"/>
                <a:gd name="T62" fmla="*/ 0 w 705"/>
                <a:gd name="T63" fmla="*/ 2 h 475"/>
                <a:gd name="T64" fmla="*/ 0 w 705"/>
                <a:gd name="T65" fmla="*/ 2 h 475"/>
                <a:gd name="T66" fmla="*/ 0 w 705"/>
                <a:gd name="T67" fmla="*/ 2 h 475"/>
                <a:gd name="T68" fmla="*/ 0 w 705"/>
                <a:gd name="T69" fmla="*/ 2 h 475"/>
                <a:gd name="T70" fmla="*/ 0 w 705"/>
                <a:gd name="T71" fmla="*/ 1 h 47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705"/>
                <a:gd name="T109" fmla="*/ 0 h 475"/>
                <a:gd name="T110" fmla="*/ 705 w 705"/>
                <a:gd name="T111" fmla="*/ 475 h 47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705" h="475">
                  <a:moveTo>
                    <a:pt x="54" y="185"/>
                  </a:moveTo>
                  <a:lnTo>
                    <a:pt x="55" y="177"/>
                  </a:lnTo>
                  <a:lnTo>
                    <a:pt x="59" y="169"/>
                  </a:lnTo>
                  <a:lnTo>
                    <a:pt x="65" y="162"/>
                  </a:lnTo>
                  <a:lnTo>
                    <a:pt x="72" y="158"/>
                  </a:lnTo>
                  <a:lnTo>
                    <a:pt x="135" y="130"/>
                  </a:lnTo>
                  <a:lnTo>
                    <a:pt x="140" y="127"/>
                  </a:lnTo>
                  <a:lnTo>
                    <a:pt x="144" y="126"/>
                  </a:lnTo>
                  <a:lnTo>
                    <a:pt x="149" y="124"/>
                  </a:lnTo>
                  <a:lnTo>
                    <a:pt x="153" y="122"/>
                  </a:lnTo>
                  <a:lnTo>
                    <a:pt x="158" y="119"/>
                  </a:lnTo>
                  <a:lnTo>
                    <a:pt x="162" y="117"/>
                  </a:lnTo>
                  <a:lnTo>
                    <a:pt x="167" y="116"/>
                  </a:lnTo>
                  <a:lnTo>
                    <a:pt x="171" y="114"/>
                  </a:lnTo>
                  <a:lnTo>
                    <a:pt x="340" y="40"/>
                  </a:lnTo>
                  <a:lnTo>
                    <a:pt x="345" y="37"/>
                  </a:lnTo>
                  <a:lnTo>
                    <a:pt x="350" y="36"/>
                  </a:lnTo>
                  <a:lnTo>
                    <a:pt x="354" y="34"/>
                  </a:lnTo>
                  <a:lnTo>
                    <a:pt x="359" y="32"/>
                  </a:lnTo>
                  <a:lnTo>
                    <a:pt x="363" y="29"/>
                  </a:lnTo>
                  <a:lnTo>
                    <a:pt x="368" y="27"/>
                  </a:lnTo>
                  <a:lnTo>
                    <a:pt x="372" y="26"/>
                  </a:lnTo>
                  <a:lnTo>
                    <a:pt x="377" y="24"/>
                  </a:lnTo>
                  <a:lnTo>
                    <a:pt x="421" y="5"/>
                  </a:lnTo>
                  <a:lnTo>
                    <a:pt x="425" y="4"/>
                  </a:lnTo>
                  <a:lnTo>
                    <a:pt x="430" y="2"/>
                  </a:lnTo>
                  <a:lnTo>
                    <a:pt x="434" y="1"/>
                  </a:lnTo>
                  <a:lnTo>
                    <a:pt x="440" y="0"/>
                  </a:lnTo>
                  <a:lnTo>
                    <a:pt x="444" y="0"/>
                  </a:lnTo>
                  <a:lnTo>
                    <a:pt x="449" y="0"/>
                  </a:lnTo>
                  <a:lnTo>
                    <a:pt x="453" y="0"/>
                  </a:lnTo>
                  <a:lnTo>
                    <a:pt x="458" y="1"/>
                  </a:lnTo>
                  <a:lnTo>
                    <a:pt x="506" y="13"/>
                  </a:lnTo>
                  <a:lnTo>
                    <a:pt x="514" y="16"/>
                  </a:lnTo>
                  <a:lnTo>
                    <a:pt x="522" y="20"/>
                  </a:lnTo>
                  <a:lnTo>
                    <a:pt x="529" y="27"/>
                  </a:lnTo>
                  <a:lnTo>
                    <a:pt x="535" y="34"/>
                  </a:lnTo>
                  <a:lnTo>
                    <a:pt x="602" y="157"/>
                  </a:lnTo>
                  <a:lnTo>
                    <a:pt x="608" y="163"/>
                  </a:lnTo>
                  <a:lnTo>
                    <a:pt x="616" y="169"/>
                  </a:lnTo>
                  <a:lnTo>
                    <a:pt x="624" y="173"/>
                  </a:lnTo>
                  <a:lnTo>
                    <a:pt x="632" y="177"/>
                  </a:lnTo>
                  <a:lnTo>
                    <a:pt x="685" y="186"/>
                  </a:lnTo>
                  <a:lnTo>
                    <a:pt x="693" y="189"/>
                  </a:lnTo>
                  <a:lnTo>
                    <a:pt x="699" y="194"/>
                  </a:lnTo>
                  <a:lnTo>
                    <a:pt x="704" y="200"/>
                  </a:lnTo>
                  <a:lnTo>
                    <a:pt x="705" y="208"/>
                  </a:lnTo>
                  <a:lnTo>
                    <a:pt x="705" y="226"/>
                  </a:lnTo>
                  <a:lnTo>
                    <a:pt x="704" y="235"/>
                  </a:lnTo>
                  <a:lnTo>
                    <a:pt x="701" y="243"/>
                  </a:lnTo>
                  <a:lnTo>
                    <a:pt x="695" y="251"/>
                  </a:lnTo>
                  <a:lnTo>
                    <a:pt x="688" y="256"/>
                  </a:lnTo>
                  <a:lnTo>
                    <a:pt x="284" y="469"/>
                  </a:lnTo>
                  <a:lnTo>
                    <a:pt x="280" y="470"/>
                  </a:lnTo>
                  <a:lnTo>
                    <a:pt x="275" y="473"/>
                  </a:lnTo>
                  <a:lnTo>
                    <a:pt x="270" y="474"/>
                  </a:lnTo>
                  <a:lnTo>
                    <a:pt x="266" y="474"/>
                  </a:lnTo>
                  <a:lnTo>
                    <a:pt x="260" y="475"/>
                  </a:lnTo>
                  <a:lnTo>
                    <a:pt x="256" y="475"/>
                  </a:lnTo>
                  <a:lnTo>
                    <a:pt x="251" y="475"/>
                  </a:lnTo>
                  <a:lnTo>
                    <a:pt x="247" y="475"/>
                  </a:lnTo>
                  <a:lnTo>
                    <a:pt x="7" y="437"/>
                  </a:lnTo>
                  <a:lnTo>
                    <a:pt x="2" y="434"/>
                  </a:lnTo>
                  <a:lnTo>
                    <a:pt x="0" y="431"/>
                  </a:lnTo>
                  <a:lnTo>
                    <a:pt x="1" y="428"/>
                  </a:lnTo>
                  <a:lnTo>
                    <a:pt x="5" y="423"/>
                  </a:lnTo>
                  <a:lnTo>
                    <a:pt x="37" y="405"/>
                  </a:lnTo>
                  <a:lnTo>
                    <a:pt x="44" y="400"/>
                  </a:lnTo>
                  <a:lnTo>
                    <a:pt x="49" y="392"/>
                  </a:lnTo>
                  <a:lnTo>
                    <a:pt x="53" y="384"/>
                  </a:lnTo>
                  <a:lnTo>
                    <a:pt x="54" y="375"/>
                  </a:lnTo>
                  <a:lnTo>
                    <a:pt x="54" y="185"/>
                  </a:lnTo>
                  <a:close/>
                </a:path>
              </a:pathLst>
            </a:custGeom>
            <a:solidFill>
              <a:srgbClr val="B5B5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5" name="Freeform 330"/>
            <p:cNvSpPr>
              <a:spLocks/>
            </p:cNvSpPr>
            <p:nvPr/>
          </p:nvSpPr>
          <p:spPr bwMode="auto">
            <a:xfrm>
              <a:off x="1173" y="3604"/>
              <a:ext cx="44" cy="50"/>
            </a:xfrm>
            <a:custGeom>
              <a:avLst/>
              <a:gdLst>
                <a:gd name="T0" fmla="*/ 0 w 265"/>
                <a:gd name="T1" fmla="*/ 0 h 305"/>
                <a:gd name="T2" fmla="*/ 0 w 265"/>
                <a:gd name="T3" fmla="*/ 0 h 305"/>
                <a:gd name="T4" fmla="*/ 0 w 265"/>
                <a:gd name="T5" fmla="*/ 0 h 305"/>
                <a:gd name="T6" fmla="*/ 0 w 265"/>
                <a:gd name="T7" fmla="*/ 0 h 305"/>
                <a:gd name="T8" fmla="*/ 0 w 265"/>
                <a:gd name="T9" fmla="*/ 0 h 305"/>
                <a:gd name="T10" fmla="*/ 0 w 265"/>
                <a:gd name="T11" fmla="*/ 0 h 305"/>
                <a:gd name="T12" fmla="*/ 1 w 265"/>
                <a:gd name="T13" fmla="*/ 0 h 305"/>
                <a:gd name="T14" fmla="*/ 1 w 265"/>
                <a:gd name="T15" fmla="*/ 0 h 305"/>
                <a:gd name="T16" fmla="*/ 1 w 265"/>
                <a:gd name="T17" fmla="*/ 0 h 305"/>
                <a:gd name="T18" fmla="*/ 1 w 265"/>
                <a:gd name="T19" fmla="*/ 0 h 305"/>
                <a:gd name="T20" fmla="*/ 1 w 265"/>
                <a:gd name="T21" fmla="*/ 1 h 305"/>
                <a:gd name="T22" fmla="*/ 1 w 265"/>
                <a:gd name="T23" fmla="*/ 1 h 305"/>
                <a:gd name="T24" fmla="*/ 1 w 265"/>
                <a:gd name="T25" fmla="*/ 1 h 305"/>
                <a:gd name="T26" fmla="*/ 1 w 265"/>
                <a:gd name="T27" fmla="*/ 1 h 305"/>
                <a:gd name="T28" fmla="*/ 1 w 265"/>
                <a:gd name="T29" fmla="*/ 1 h 305"/>
                <a:gd name="T30" fmla="*/ 1 w 265"/>
                <a:gd name="T31" fmla="*/ 1 h 305"/>
                <a:gd name="T32" fmla="*/ 1 w 265"/>
                <a:gd name="T33" fmla="*/ 1 h 305"/>
                <a:gd name="T34" fmla="*/ 1 w 265"/>
                <a:gd name="T35" fmla="*/ 1 h 305"/>
                <a:gd name="T36" fmla="*/ 1 w 265"/>
                <a:gd name="T37" fmla="*/ 1 h 305"/>
                <a:gd name="T38" fmla="*/ 1 w 265"/>
                <a:gd name="T39" fmla="*/ 1 h 305"/>
                <a:gd name="T40" fmla="*/ 1 w 265"/>
                <a:gd name="T41" fmla="*/ 1 h 305"/>
                <a:gd name="T42" fmla="*/ 1 w 265"/>
                <a:gd name="T43" fmla="*/ 1 h 305"/>
                <a:gd name="T44" fmla="*/ 1 w 265"/>
                <a:gd name="T45" fmla="*/ 1 h 305"/>
                <a:gd name="T46" fmla="*/ 1 w 265"/>
                <a:gd name="T47" fmla="*/ 1 h 305"/>
                <a:gd name="T48" fmla="*/ 1 w 265"/>
                <a:gd name="T49" fmla="*/ 1 h 305"/>
                <a:gd name="T50" fmla="*/ 0 w 265"/>
                <a:gd name="T51" fmla="*/ 1 h 305"/>
                <a:gd name="T52" fmla="*/ 0 w 265"/>
                <a:gd name="T53" fmla="*/ 1 h 305"/>
                <a:gd name="T54" fmla="*/ 0 w 265"/>
                <a:gd name="T55" fmla="*/ 1 h 305"/>
                <a:gd name="T56" fmla="*/ 0 w 265"/>
                <a:gd name="T57" fmla="*/ 1 h 305"/>
                <a:gd name="T58" fmla="*/ 0 w 265"/>
                <a:gd name="T59" fmla="*/ 1 h 305"/>
                <a:gd name="T60" fmla="*/ 0 w 265"/>
                <a:gd name="T61" fmla="*/ 1 h 305"/>
                <a:gd name="T62" fmla="*/ 0 w 265"/>
                <a:gd name="T63" fmla="*/ 1 h 305"/>
                <a:gd name="T64" fmla="*/ 0 w 265"/>
                <a:gd name="T65" fmla="*/ 1 h 305"/>
                <a:gd name="T66" fmla="*/ 0 w 265"/>
                <a:gd name="T67" fmla="*/ 1 h 305"/>
                <a:gd name="T68" fmla="*/ 0 w 265"/>
                <a:gd name="T69" fmla="*/ 1 h 305"/>
                <a:gd name="T70" fmla="*/ 0 w 265"/>
                <a:gd name="T71" fmla="*/ 0 h 30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65"/>
                <a:gd name="T109" fmla="*/ 0 h 305"/>
                <a:gd name="T110" fmla="*/ 265 w 265"/>
                <a:gd name="T111" fmla="*/ 305 h 30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65" h="305">
                  <a:moveTo>
                    <a:pt x="54" y="15"/>
                  </a:moveTo>
                  <a:lnTo>
                    <a:pt x="55" y="8"/>
                  </a:lnTo>
                  <a:lnTo>
                    <a:pt x="59" y="2"/>
                  </a:lnTo>
                  <a:lnTo>
                    <a:pt x="65" y="0"/>
                  </a:lnTo>
                  <a:lnTo>
                    <a:pt x="73" y="0"/>
                  </a:lnTo>
                  <a:lnTo>
                    <a:pt x="129" y="16"/>
                  </a:lnTo>
                  <a:lnTo>
                    <a:pt x="137" y="19"/>
                  </a:lnTo>
                  <a:lnTo>
                    <a:pt x="144" y="25"/>
                  </a:lnTo>
                  <a:lnTo>
                    <a:pt x="151" y="32"/>
                  </a:lnTo>
                  <a:lnTo>
                    <a:pt x="154" y="39"/>
                  </a:lnTo>
                  <a:lnTo>
                    <a:pt x="195" y="190"/>
                  </a:lnTo>
                  <a:lnTo>
                    <a:pt x="198" y="199"/>
                  </a:lnTo>
                  <a:lnTo>
                    <a:pt x="203" y="207"/>
                  </a:lnTo>
                  <a:lnTo>
                    <a:pt x="210" y="214"/>
                  </a:lnTo>
                  <a:lnTo>
                    <a:pt x="217" y="218"/>
                  </a:lnTo>
                  <a:lnTo>
                    <a:pt x="245" y="233"/>
                  </a:lnTo>
                  <a:lnTo>
                    <a:pt x="251" y="237"/>
                  </a:lnTo>
                  <a:lnTo>
                    <a:pt x="257" y="245"/>
                  </a:lnTo>
                  <a:lnTo>
                    <a:pt x="261" y="253"/>
                  </a:lnTo>
                  <a:lnTo>
                    <a:pt x="263" y="262"/>
                  </a:lnTo>
                  <a:lnTo>
                    <a:pt x="265" y="288"/>
                  </a:lnTo>
                  <a:lnTo>
                    <a:pt x="264" y="296"/>
                  </a:lnTo>
                  <a:lnTo>
                    <a:pt x="260" y="302"/>
                  </a:lnTo>
                  <a:lnTo>
                    <a:pt x="254" y="304"/>
                  </a:lnTo>
                  <a:lnTo>
                    <a:pt x="247" y="305"/>
                  </a:lnTo>
                  <a:lnTo>
                    <a:pt x="7" y="267"/>
                  </a:lnTo>
                  <a:lnTo>
                    <a:pt x="2" y="264"/>
                  </a:lnTo>
                  <a:lnTo>
                    <a:pt x="0" y="261"/>
                  </a:lnTo>
                  <a:lnTo>
                    <a:pt x="1" y="258"/>
                  </a:lnTo>
                  <a:lnTo>
                    <a:pt x="5" y="253"/>
                  </a:lnTo>
                  <a:lnTo>
                    <a:pt x="37" y="235"/>
                  </a:lnTo>
                  <a:lnTo>
                    <a:pt x="44" y="230"/>
                  </a:lnTo>
                  <a:lnTo>
                    <a:pt x="49" y="222"/>
                  </a:lnTo>
                  <a:lnTo>
                    <a:pt x="53" y="214"/>
                  </a:lnTo>
                  <a:lnTo>
                    <a:pt x="54" y="205"/>
                  </a:lnTo>
                  <a:lnTo>
                    <a:pt x="54" y="15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6" name="Freeform 331"/>
            <p:cNvSpPr>
              <a:spLocks/>
            </p:cNvSpPr>
            <p:nvPr/>
          </p:nvSpPr>
          <p:spPr bwMode="auto">
            <a:xfrm>
              <a:off x="1217" y="3608"/>
              <a:ext cx="74" cy="46"/>
            </a:xfrm>
            <a:custGeom>
              <a:avLst/>
              <a:gdLst>
                <a:gd name="T0" fmla="*/ 0 w 442"/>
                <a:gd name="T1" fmla="*/ 1 h 276"/>
                <a:gd name="T2" fmla="*/ 0 w 442"/>
                <a:gd name="T3" fmla="*/ 1 h 276"/>
                <a:gd name="T4" fmla="*/ 0 w 442"/>
                <a:gd name="T5" fmla="*/ 1 h 276"/>
                <a:gd name="T6" fmla="*/ 0 w 442"/>
                <a:gd name="T7" fmla="*/ 1 h 276"/>
                <a:gd name="T8" fmla="*/ 0 w 442"/>
                <a:gd name="T9" fmla="*/ 1 h 276"/>
                <a:gd name="T10" fmla="*/ 2 w 442"/>
                <a:gd name="T11" fmla="*/ 0 h 276"/>
                <a:gd name="T12" fmla="*/ 2 w 442"/>
                <a:gd name="T13" fmla="*/ 0 h 276"/>
                <a:gd name="T14" fmla="*/ 2 w 442"/>
                <a:gd name="T15" fmla="*/ 0 h 276"/>
                <a:gd name="T16" fmla="*/ 2 w 442"/>
                <a:gd name="T17" fmla="*/ 0 h 276"/>
                <a:gd name="T18" fmla="*/ 2 w 442"/>
                <a:gd name="T19" fmla="*/ 0 h 276"/>
                <a:gd name="T20" fmla="*/ 2 w 442"/>
                <a:gd name="T21" fmla="*/ 0 h 276"/>
                <a:gd name="T22" fmla="*/ 2 w 442"/>
                <a:gd name="T23" fmla="*/ 0 h 276"/>
                <a:gd name="T24" fmla="*/ 2 w 442"/>
                <a:gd name="T25" fmla="*/ 0 h 276"/>
                <a:gd name="T26" fmla="*/ 2 w 442"/>
                <a:gd name="T27" fmla="*/ 0 h 276"/>
                <a:gd name="T28" fmla="*/ 2 w 442"/>
                <a:gd name="T29" fmla="*/ 0 h 276"/>
                <a:gd name="T30" fmla="*/ 0 w 442"/>
                <a:gd name="T31" fmla="*/ 1 h 276"/>
                <a:gd name="T32" fmla="*/ 0 w 442"/>
                <a:gd name="T33" fmla="*/ 1 h 276"/>
                <a:gd name="T34" fmla="*/ 0 w 442"/>
                <a:gd name="T35" fmla="*/ 1 h 276"/>
                <a:gd name="T36" fmla="*/ 0 w 442"/>
                <a:gd name="T37" fmla="*/ 1 h 276"/>
                <a:gd name="T38" fmla="*/ 0 w 442"/>
                <a:gd name="T39" fmla="*/ 1 h 276"/>
                <a:gd name="T40" fmla="*/ 0 w 442"/>
                <a:gd name="T41" fmla="*/ 1 h 27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42"/>
                <a:gd name="T64" fmla="*/ 0 h 276"/>
                <a:gd name="T65" fmla="*/ 442 w 442"/>
                <a:gd name="T66" fmla="*/ 276 h 27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42" h="276">
                  <a:moveTo>
                    <a:pt x="0" y="236"/>
                  </a:moveTo>
                  <a:lnTo>
                    <a:pt x="1" y="227"/>
                  </a:lnTo>
                  <a:lnTo>
                    <a:pt x="4" y="219"/>
                  </a:lnTo>
                  <a:lnTo>
                    <a:pt x="10" y="213"/>
                  </a:lnTo>
                  <a:lnTo>
                    <a:pt x="17" y="207"/>
                  </a:lnTo>
                  <a:lnTo>
                    <a:pt x="424" y="2"/>
                  </a:lnTo>
                  <a:lnTo>
                    <a:pt x="431" y="0"/>
                  </a:lnTo>
                  <a:lnTo>
                    <a:pt x="436" y="1"/>
                  </a:lnTo>
                  <a:lnTo>
                    <a:pt x="441" y="6"/>
                  </a:lnTo>
                  <a:lnTo>
                    <a:pt x="442" y="12"/>
                  </a:lnTo>
                  <a:lnTo>
                    <a:pt x="442" y="30"/>
                  </a:lnTo>
                  <a:lnTo>
                    <a:pt x="441" y="39"/>
                  </a:lnTo>
                  <a:lnTo>
                    <a:pt x="438" y="47"/>
                  </a:lnTo>
                  <a:lnTo>
                    <a:pt x="432" y="55"/>
                  </a:lnTo>
                  <a:lnTo>
                    <a:pt x="425" y="60"/>
                  </a:lnTo>
                  <a:lnTo>
                    <a:pt x="21" y="273"/>
                  </a:lnTo>
                  <a:lnTo>
                    <a:pt x="14" y="276"/>
                  </a:lnTo>
                  <a:lnTo>
                    <a:pt x="9" y="273"/>
                  </a:lnTo>
                  <a:lnTo>
                    <a:pt x="4" y="269"/>
                  </a:lnTo>
                  <a:lnTo>
                    <a:pt x="2" y="262"/>
                  </a:lnTo>
                  <a:lnTo>
                    <a:pt x="0" y="23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7" name="Freeform 332"/>
            <p:cNvSpPr>
              <a:spLocks/>
            </p:cNvSpPr>
            <p:nvPr/>
          </p:nvSpPr>
          <p:spPr bwMode="auto">
            <a:xfrm>
              <a:off x="1233" y="3575"/>
              <a:ext cx="41" cy="38"/>
            </a:xfrm>
            <a:custGeom>
              <a:avLst/>
              <a:gdLst>
                <a:gd name="T0" fmla="*/ 1 w 244"/>
                <a:gd name="T1" fmla="*/ 1 h 227"/>
                <a:gd name="T2" fmla="*/ 1 w 244"/>
                <a:gd name="T3" fmla="*/ 1 h 227"/>
                <a:gd name="T4" fmla="*/ 1 w 244"/>
                <a:gd name="T5" fmla="*/ 1 h 227"/>
                <a:gd name="T6" fmla="*/ 1 w 244"/>
                <a:gd name="T7" fmla="*/ 1 h 227"/>
                <a:gd name="T8" fmla="*/ 1 w 244"/>
                <a:gd name="T9" fmla="*/ 1 h 227"/>
                <a:gd name="T10" fmla="*/ 1 w 244"/>
                <a:gd name="T11" fmla="*/ 1 h 227"/>
                <a:gd name="T12" fmla="*/ 1 w 244"/>
                <a:gd name="T13" fmla="*/ 1 h 227"/>
                <a:gd name="T14" fmla="*/ 1 w 244"/>
                <a:gd name="T15" fmla="*/ 1 h 227"/>
                <a:gd name="T16" fmla="*/ 1 w 244"/>
                <a:gd name="T17" fmla="*/ 1 h 227"/>
                <a:gd name="T18" fmla="*/ 0 w 244"/>
                <a:gd name="T19" fmla="*/ 1 h 227"/>
                <a:gd name="T20" fmla="*/ 0 w 244"/>
                <a:gd name="T21" fmla="*/ 1 h 227"/>
                <a:gd name="T22" fmla="*/ 0 w 244"/>
                <a:gd name="T23" fmla="*/ 1 h 227"/>
                <a:gd name="T24" fmla="*/ 0 w 244"/>
                <a:gd name="T25" fmla="*/ 1 h 227"/>
                <a:gd name="T26" fmla="*/ 0 w 244"/>
                <a:gd name="T27" fmla="*/ 1 h 227"/>
                <a:gd name="T28" fmla="*/ 0 w 244"/>
                <a:gd name="T29" fmla="*/ 0 h 227"/>
                <a:gd name="T30" fmla="*/ 0 w 244"/>
                <a:gd name="T31" fmla="*/ 0 h 227"/>
                <a:gd name="T32" fmla="*/ 0 w 244"/>
                <a:gd name="T33" fmla="*/ 0 h 227"/>
                <a:gd name="T34" fmla="*/ 0 w 244"/>
                <a:gd name="T35" fmla="*/ 0 h 227"/>
                <a:gd name="T36" fmla="*/ 0 w 244"/>
                <a:gd name="T37" fmla="*/ 0 h 227"/>
                <a:gd name="T38" fmla="*/ 0 w 244"/>
                <a:gd name="T39" fmla="*/ 0 h 227"/>
                <a:gd name="T40" fmla="*/ 0 w 244"/>
                <a:gd name="T41" fmla="*/ 0 h 227"/>
                <a:gd name="T42" fmla="*/ 0 w 244"/>
                <a:gd name="T43" fmla="*/ 0 h 227"/>
                <a:gd name="T44" fmla="*/ 0 w 244"/>
                <a:gd name="T45" fmla="*/ 0 h 227"/>
                <a:gd name="T46" fmla="*/ 0 w 244"/>
                <a:gd name="T47" fmla="*/ 0 h 227"/>
                <a:gd name="T48" fmla="*/ 0 w 244"/>
                <a:gd name="T49" fmla="*/ 0 h 227"/>
                <a:gd name="T50" fmla="*/ 1 w 244"/>
                <a:gd name="T51" fmla="*/ 0 h 227"/>
                <a:gd name="T52" fmla="*/ 1 w 244"/>
                <a:gd name="T53" fmla="*/ 0 h 227"/>
                <a:gd name="T54" fmla="*/ 1 w 244"/>
                <a:gd name="T55" fmla="*/ 0 h 227"/>
                <a:gd name="T56" fmla="*/ 1 w 244"/>
                <a:gd name="T57" fmla="*/ 0 h 227"/>
                <a:gd name="T58" fmla="*/ 1 w 244"/>
                <a:gd name="T59" fmla="*/ 0 h 227"/>
                <a:gd name="T60" fmla="*/ 1 w 244"/>
                <a:gd name="T61" fmla="*/ 0 h 227"/>
                <a:gd name="T62" fmla="*/ 1 w 244"/>
                <a:gd name="T63" fmla="*/ 0 h 227"/>
                <a:gd name="T64" fmla="*/ 1 w 244"/>
                <a:gd name="T65" fmla="*/ 0 h 227"/>
                <a:gd name="T66" fmla="*/ 1 w 244"/>
                <a:gd name="T67" fmla="*/ 1 h 227"/>
                <a:gd name="T68" fmla="*/ 1 w 244"/>
                <a:gd name="T69" fmla="*/ 1 h 227"/>
                <a:gd name="T70" fmla="*/ 1 w 244"/>
                <a:gd name="T71" fmla="*/ 1 h 227"/>
                <a:gd name="T72" fmla="*/ 1 w 244"/>
                <a:gd name="T73" fmla="*/ 1 h 227"/>
                <a:gd name="T74" fmla="*/ 1 w 244"/>
                <a:gd name="T75" fmla="*/ 1 h 227"/>
                <a:gd name="T76" fmla="*/ 1 w 244"/>
                <a:gd name="T77" fmla="*/ 1 h 22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44"/>
                <a:gd name="T118" fmla="*/ 0 h 227"/>
                <a:gd name="T119" fmla="*/ 244 w 244"/>
                <a:gd name="T120" fmla="*/ 227 h 227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44" h="227">
                  <a:moveTo>
                    <a:pt x="141" y="223"/>
                  </a:moveTo>
                  <a:lnTo>
                    <a:pt x="138" y="224"/>
                  </a:lnTo>
                  <a:lnTo>
                    <a:pt x="133" y="226"/>
                  </a:lnTo>
                  <a:lnTo>
                    <a:pt x="128" y="226"/>
                  </a:lnTo>
                  <a:lnTo>
                    <a:pt x="123" y="227"/>
                  </a:lnTo>
                  <a:lnTo>
                    <a:pt x="118" y="227"/>
                  </a:lnTo>
                  <a:lnTo>
                    <a:pt x="113" y="227"/>
                  </a:lnTo>
                  <a:lnTo>
                    <a:pt x="108" y="227"/>
                  </a:lnTo>
                  <a:lnTo>
                    <a:pt x="104" y="226"/>
                  </a:lnTo>
                  <a:lnTo>
                    <a:pt x="33" y="205"/>
                  </a:lnTo>
                  <a:lnTo>
                    <a:pt x="25" y="202"/>
                  </a:lnTo>
                  <a:lnTo>
                    <a:pt x="18" y="196"/>
                  </a:lnTo>
                  <a:lnTo>
                    <a:pt x="13" y="188"/>
                  </a:lnTo>
                  <a:lnTo>
                    <a:pt x="11" y="180"/>
                  </a:lnTo>
                  <a:lnTo>
                    <a:pt x="0" y="51"/>
                  </a:lnTo>
                  <a:lnTo>
                    <a:pt x="1" y="43"/>
                  </a:lnTo>
                  <a:lnTo>
                    <a:pt x="3" y="35"/>
                  </a:lnTo>
                  <a:lnTo>
                    <a:pt x="9" y="28"/>
                  </a:lnTo>
                  <a:lnTo>
                    <a:pt x="16" y="24"/>
                  </a:lnTo>
                  <a:lnTo>
                    <a:pt x="60" y="5"/>
                  </a:lnTo>
                  <a:lnTo>
                    <a:pt x="64" y="4"/>
                  </a:lnTo>
                  <a:lnTo>
                    <a:pt x="69" y="2"/>
                  </a:lnTo>
                  <a:lnTo>
                    <a:pt x="73" y="1"/>
                  </a:lnTo>
                  <a:lnTo>
                    <a:pt x="79" y="0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92" y="0"/>
                  </a:lnTo>
                  <a:lnTo>
                    <a:pt x="97" y="1"/>
                  </a:lnTo>
                  <a:lnTo>
                    <a:pt x="145" y="13"/>
                  </a:lnTo>
                  <a:lnTo>
                    <a:pt x="153" y="16"/>
                  </a:lnTo>
                  <a:lnTo>
                    <a:pt x="161" y="20"/>
                  </a:lnTo>
                  <a:lnTo>
                    <a:pt x="168" y="27"/>
                  </a:lnTo>
                  <a:lnTo>
                    <a:pt x="174" y="34"/>
                  </a:lnTo>
                  <a:lnTo>
                    <a:pt x="241" y="157"/>
                  </a:lnTo>
                  <a:lnTo>
                    <a:pt x="244" y="163"/>
                  </a:lnTo>
                  <a:lnTo>
                    <a:pt x="244" y="170"/>
                  </a:lnTo>
                  <a:lnTo>
                    <a:pt x="240" y="177"/>
                  </a:lnTo>
                  <a:lnTo>
                    <a:pt x="233" y="181"/>
                  </a:lnTo>
                  <a:lnTo>
                    <a:pt x="141" y="22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8" name="Freeform 333"/>
            <p:cNvSpPr>
              <a:spLocks/>
            </p:cNvSpPr>
            <p:nvPr/>
          </p:nvSpPr>
          <p:spPr bwMode="auto">
            <a:xfrm>
              <a:off x="1233" y="3581"/>
              <a:ext cx="20" cy="32"/>
            </a:xfrm>
            <a:custGeom>
              <a:avLst/>
              <a:gdLst>
                <a:gd name="T0" fmla="*/ 1 w 118"/>
                <a:gd name="T1" fmla="*/ 1 h 191"/>
                <a:gd name="T2" fmla="*/ 1 w 118"/>
                <a:gd name="T3" fmla="*/ 1 h 191"/>
                <a:gd name="T4" fmla="*/ 1 w 118"/>
                <a:gd name="T5" fmla="*/ 1 h 191"/>
                <a:gd name="T6" fmla="*/ 1 w 118"/>
                <a:gd name="T7" fmla="*/ 1 h 191"/>
                <a:gd name="T8" fmla="*/ 1 w 118"/>
                <a:gd name="T9" fmla="*/ 1 h 191"/>
                <a:gd name="T10" fmla="*/ 0 w 118"/>
                <a:gd name="T11" fmla="*/ 0 h 191"/>
                <a:gd name="T12" fmla="*/ 0 w 118"/>
                <a:gd name="T13" fmla="*/ 0 h 191"/>
                <a:gd name="T14" fmla="*/ 0 w 118"/>
                <a:gd name="T15" fmla="*/ 0 h 191"/>
                <a:gd name="T16" fmla="*/ 0 w 118"/>
                <a:gd name="T17" fmla="*/ 0 h 191"/>
                <a:gd name="T18" fmla="*/ 0 w 118"/>
                <a:gd name="T19" fmla="*/ 0 h 191"/>
                <a:gd name="T20" fmla="*/ 0 w 118"/>
                <a:gd name="T21" fmla="*/ 0 h 191"/>
                <a:gd name="T22" fmla="*/ 0 w 118"/>
                <a:gd name="T23" fmla="*/ 0 h 191"/>
                <a:gd name="T24" fmla="*/ 0 w 118"/>
                <a:gd name="T25" fmla="*/ 0 h 191"/>
                <a:gd name="T26" fmla="*/ 0 w 118"/>
                <a:gd name="T27" fmla="*/ 0 h 191"/>
                <a:gd name="T28" fmla="*/ 0 w 118"/>
                <a:gd name="T29" fmla="*/ 0 h 191"/>
                <a:gd name="T30" fmla="*/ 0 w 118"/>
                <a:gd name="T31" fmla="*/ 1 h 191"/>
                <a:gd name="T32" fmla="*/ 0 w 118"/>
                <a:gd name="T33" fmla="*/ 1 h 191"/>
                <a:gd name="T34" fmla="*/ 0 w 118"/>
                <a:gd name="T35" fmla="*/ 1 h 191"/>
                <a:gd name="T36" fmla="*/ 0 w 118"/>
                <a:gd name="T37" fmla="*/ 1 h 191"/>
                <a:gd name="T38" fmla="*/ 0 w 118"/>
                <a:gd name="T39" fmla="*/ 1 h 191"/>
                <a:gd name="T40" fmla="*/ 1 w 118"/>
                <a:gd name="T41" fmla="*/ 1 h 19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8"/>
                <a:gd name="T64" fmla="*/ 0 h 191"/>
                <a:gd name="T65" fmla="*/ 118 w 118"/>
                <a:gd name="T66" fmla="*/ 191 h 19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8" h="191">
                  <a:moveTo>
                    <a:pt x="104" y="190"/>
                  </a:moveTo>
                  <a:lnTo>
                    <a:pt x="112" y="191"/>
                  </a:lnTo>
                  <a:lnTo>
                    <a:pt x="116" y="188"/>
                  </a:lnTo>
                  <a:lnTo>
                    <a:pt x="118" y="184"/>
                  </a:lnTo>
                  <a:lnTo>
                    <a:pt x="118" y="177"/>
                  </a:lnTo>
                  <a:lnTo>
                    <a:pt x="83" y="36"/>
                  </a:lnTo>
                  <a:lnTo>
                    <a:pt x="80" y="28"/>
                  </a:lnTo>
                  <a:lnTo>
                    <a:pt x="74" y="22"/>
                  </a:lnTo>
                  <a:lnTo>
                    <a:pt x="68" y="15"/>
                  </a:lnTo>
                  <a:lnTo>
                    <a:pt x="60" y="11"/>
                  </a:lnTo>
                  <a:lnTo>
                    <a:pt x="17" y="0"/>
                  </a:lnTo>
                  <a:lnTo>
                    <a:pt x="10" y="0"/>
                  </a:lnTo>
                  <a:lnTo>
                    <a:pt x="4" y="2"/>
                  </a:lnTo>
                  <a:lnTo>
                    <a:pt x="1" y="8"/>
                  </a:lnTo>
                  <a:lnTo>
                    <a:pt x="0" y="15"/>
                  </a:lnTo>
                  <a:lnTo>
                    <a:pt x="11" y="144"/>
                  </a:lnTo>
                  <a:lnTo>
                    <a:pt x="13" y="152"/>
                  </a:lnTo>
                  <a:lnTo>
                    <a:pt x="18" y="160"/>
                  </a:lnTo>
                  <a:lnTo>
                    <a:pt x="25" y="166"/>
                  </a:lnTo>
                  <a:lnTo>
                    <a:pt x="33" y="169"/>
                  </a:lnTo>
                  <a:lnTo>
                    <a:pt x="104" y="190"/>
                  </a:lnTo>
                  <a:close/>
                </a:path>
              </a:pathLst>
            </a:custGeom>
            <a:solidFill>
              <a:srgbClr val="EDEDD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9" name="Freeform 334"/>
            <p:cNvSpPr>
              <a:spLocks/>
            </p:cNvSpPr>
            <p:nvPr/>
          </p:nvSpPr>
          <p:spPr bwMode="auto">
            <a:xfrm>
              <a:off x="1208" y="3605"/>
              <a:ext cx="81" cy="38"/>
            </a:xfrm>
            <a:custGeom>
              <a:avLst/>
              <a:gdLst>
                <a:gd name="T0" fmla="*/ 1 w 484"/>
                <a:gd name="T1" fmla="*/ 1 h 230"/>
                <a:gd name="T2" fmla="*/ 1 w 484"/>
                <a:gd name="T3" fmla="*/ 0 h 230"/>
                <a:gd name="T4" fmla="*/ 0 w 484"/>
                <a:gd name="T5" fmla="*/ 0 h 230"/>
                <a:gd name="T6" fmla="*/ 0 w 484"/>
                <a:gd name="T7" fmla="*/ 0 h 230"/>
                <a:gd name="T8" fmla="*/ 1 w 484"/>
                <a:gd name="T9" fmla="*/ 0 h 230"/>
                <a:gd name="T10" fmla="*/ 1 w 484"/>
                <a:gd name="T11" fmla="*/ 0 h 230"/>
                <a:gd name="T12" fmla="*/ 1 w 484"/>
                <a:gd name="T13" fmla="*/ 0 h 230"/>
                <a:gd name="T14" fmla="*/ 1 w 484"/>
                <a:gd name="T15" fmla="*/ 0 h 230"/>
                <a:gd name="T16" fmla="*/ 1 w 484"/>
                <a:gd name="T17" fmla="*/ 0 h 230"/>
                <a:gd name="T18" fmla="*/ 1 w 484"/>
                <a:gd name="T19" fmla="*/ 0 h 230"/>
                <a:gd name="T20" fmla="*/ 1 w 484"/>
                <a:gd name="T21" fmla="*/ 0 h 230"/>
                <a:gd name="T22" fmla="*/ 1 w 484"/>
                <a:gd name="T23" fmla="*/ 0 h 230"/>
                <a:gd name="T24" fmla="*/ 1 w 484"/>
                <a:gd name="T25" fmla="*/ 0 h 230"/>
                <a:gd name="T26" fmla="*/ 1 w 484"/>
                <a:gd name="T27" fmla="*/ 0 h 230"/>
                <a:gd name="T28" fmla="*/ 1 w 484"/>
                <a:gd name="T29" fmla="*/ 0 h 230"/>
                <a:gd name="T30" fmla="*/ 1 w 484"/>
                <a:gd name="T31" fmla="*/ 0 h 230"/>
                <a:gd name="T32" fmla="*/ 1 w 484"/>
                <a:gd name="T33" fmla="*/ 0 h 230"/>
                <a:gd name="T34" fmla="*/ 1 w 484"/>
                <a:gd name="T35" fmla="*/ 0 h 230"/>
                <a:gd name="T36" fmla="*/ 1 w 484"/>
                <a:gd name="T37" fmla="*/ 0 h 230"/>
                <a:gd name="T38" fmla="*/ 1 w 484"/>
                <a:gd name="T39" fmla="*/ 0 h 230"/>
                <a:gd name="T40" fmla="*/ 1 w 484"/>
                <a:gd name="T41" fmla="*/ 0 h 230"/>
                <a:gd name="T42" fmla="*/ 1 w 484"/>
                <a:gd name="T43" fmla="*/ 0 h 230"/>
                <a:gd name="T44" fmla="*/ 1 w 484"/>
                <a:gd name="T45" fmla="*/ 0 h 230"/>
                <a:gd name="T46" fmla="*/ 1 w 484"/>
                <a:gd name="T47" fmla="*/ 0 h 230"/>
                <a:gd name="T48" fmla="*/ 2 w 484"/>
                <a:gd name="T49" fmla="*/ 0 h 230"/>
                <a:gd name="T50" fmla="*/ 2 w 484"/>
                <a:gd name="T51" fmla="*/ 0 h 230"/>
                <a:gd name="T52" fmla="*/ 2 w 484"/>
                <a:gd name="T53" fmla="*/ 0 h 230"/>
                <a:gd name="T54" fmla="*/ 2 w 484"/>
                <a:gd name="T55" fmla="*/ 0 h 230"/>
                <a:gd name="T56" fmla="*/ 2 w 484"/>
                <a:gd name="T57" fmla="*/ 0 h 230"/>
                <a:gd name="T58" fmla="*/ 2 w 484"/>
                <a:gd name="T59" fmla="*/ 0 h 230"/>
                <a:gd name="T60" fmla="*/ 2 w 484"/>
                <a:gd name="T61" fmla="*/ 0 h 230"/>
                <a:gd name="T62" fmla="*/ 2 w 484"/>
                <a:gd name="T63" fmla="*/ 0 h 230"/>
                <a:gd name="T64" fmla="*/ 2 w 484"/>
                <a:gd name="T65" fmla="*/ 0 h 230"/>
                <a:gd name="T66" fmla="*/ 2 w 484"/>
                <a:gd name="T67" fmla="*/ 0 h 230"/>
                <a:gd name="T68" fmla="*/ 2 w 484"/>
                <a:gd name="T69" fmla="*/ 0 h 230"/>
                <a:gd name="T70" fmla="*/ 2 w 484"/>
                <a:gd name="T71" fmla="*/ 0 h 230"/>
                <a:gd name="T72" fmla="*/ 2 w 484"/>
                <a:gd name="T73" fmla="*/ 0 h 230"/>
                <a:gd name="T74" fmla="*/ 2 w 484"/>
                <a:gd name="T75" fmla="*/ 0 h 230"/>
                <a:gd name="T76" fmla="*/ 0 w 484"/>
                <a:gd name="T77" fmla="*/ 1 h 230"/>
                <a:gd name="T78" fmla="*/ 0 w 484"/>
                <a:gd name="T79" fmla="*/ 1 h 230"/>
                <a:gd name="T80" fmla="*/ 0 w 484"/>
                <a:gd name="T81" fmla="*/ 1 h 230"/>
                <a:gd name="T82" fmla="*/ 0 w 484"/>
                <a:gd name="T83" fmla="*/ 1 h 230"/>
                <a:gd name="T84" fmla="*/ 0 w 484"/>
                <a:gd name="T85" fmla="*/ 1 h 230"/>
                <a:gd name="T86" fmla="*/ 0 w 484"/>
                <a:gd name="T87" fmla="*/ 1 h 230"/>
                <a:gd name="T88" fmla="*/ 0 w 484"/>
                <a:gd name="T89" fmla="*/ 1 h 230"/>
                <a:gd name="T90" fmla="*/ 0 w 484"/>
                <a:gd name="T91" fmla="*/ 1 h 230"/>
                <a:gd name="T92" fmla="*/ 0 w 484"/>
                <a:gd name="T93" fmla="*/ 1 h 230"/>
                <a:gd name="T94" fmla="*/ 0 w 484"/>
                <a:gd name="T95" fmla="*/ 1 h 230"/>
                <a:gd name="T96" fmla="*/ 0 w 484"/>
                <a:gd name="T97" fmla="*/ 1 h 230"/>
                <a:gd name="T98" fmla="*/ 0 w 484"/>
                <a:gd name="T99" fmla="*/ 1 h 230"/>
                <a:gd name="T100" fmla="*/ 0 w 484"/>
                <a:gd name="T101" fmla="*/ 1 h 230"/>
                <a:gd name="T102" fmla="*/ 0 w 484"/>
                <a:gd name="T103" fmla="*/ 1 h 230"/>
                <a:gd name="T104" fmla="*/ 1 w 484"/>
                <a:gd name="T105" fmla="*/ 1 h 230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484"/>
                <a:gd name="T160" fmla="*/ 0 h 230"/>
                <a:gd name="T161" fmla="*/ 484 w 484"/>
                <a:gd name="T162" fmla="*/ 230 h 230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484" h="230">
                  <a:moveTo>
                    <a:pt x="118" y="132"/>
                  </a:moveTo>
                  <a:lnTo>
                    <a:pt x="88" y="82"/>
                  </a:lnTo>
                  <a:lnTo>
                    <a:pt x="85" y="75"/>
                  </a:lnTo>
                  <a:lnTo>
                    <a:pt x="85" y="67"/>
                  </a:lnTo>
                  <a:lnTo>
                    <a:pt x="89" y="60"/>
                  </a:lnTo>
                  <a:lnTo>
                    <a:pt x="95" y="56"/>
                  </a:lnTo>
                  <a:lnTo>
                    <a:pt x="146" y="32"/>
                  </a:lnTo>
                  <a:lnTo>
                    <a:pt x="151" y="31"/>
                  </a:lnTo>
                  <a:lnTo>
                    <a:pt x="155" y="30"/>
                  </a:lnTo>
                  <a:lnTo>
                    <a:pt x="160" y="29"/>
                  </a:lnTo>
                  <a:lnTo>
                    <a:pt x="164" y="28"/>
                  </a:lnTo>
                  <a:lnTo>
                    <a:pt x="170" y="28"/>
                  </a:lnTo>
                  <a:lnTo>
                    <a:pt x="175" y="28"/>
                  </a:lnTo>
                  <a:lnTo>
                    <a:pt x="179" y="28"/>
                  </a:lnTo>
                  <a:lnTo>
                    <a:pt x="184" y="29"/>
                  </a:lnTo>
                  <a:lnTo>
                    <a:pt x="255" y="50"/>
                  </a:lnTo>
                  <a:lnTo>
                    <a:pt x="259" y="51"/>
                  </a:lnTo>
                  <a:lnTo>
                    <a:pt x="264" y="51"/>
                  </a:lnTo>
                  <a:lnTo>
                    <a:pt x="269" y="51"/>
                  </a:lnTo>
                  <a:lnTo>
                    <a:pt x="274" y="51"/>
                  </a:lnTo>
                  <a:lnTo>
                    <a:pt x="279" y="50"/>
                  </a:lnTo>
                  <a:lnTo>
                    <a:pt x="284" y="50"/>
                  </a:lnTo>
                  <a:lnTo>
                    <a:pt x="289" y="48"/>
                  </a:lnTo>
                  <a:lnTo>
                    <a:pt x="292" y="47"/>
                  </a:lnTo>
                  <a:lnTo>
                    <a:pt x="384" y="5"/>
                  </a:lnTo>
                  <a:lnTo>
                    <a:pt x="389" y="4"/>
                  </a:lnTo>
                  <a:lnTo>
                    <a:pt x="394" y="2"/>
                  </a:lnTo>
                  <a:lnTo>
                    <a:pt x="398" y="1"/>
                  </a:lnTo>
                  <a:lnTo>
                    <a:pt x="404" y="1"/>
                  </a:lnTo>
                  <a:lnTo>
                    <a:pt x="408" y="0"/>
                  </a:lnTo>
                  <a:lnTo>
                    <a:pt x="413" y="0"/>
                  </a:lnTo>
                  <a:lnTo>
                    <a:pt x="417" y="0"/>
                  </a:lnTo>
                  <a:lnTo>
                    <a:pt x="422" y="1"/>
                  </a:lnTo>
                  <a:lnTo>
                    <a:pt x="475" y="10"/>
                  </a:lnTo>
                  <a:lnTo>
                    <a:pt x="482" y="12"/>
                  </a:lnTo>
                  <a:lnTo>
                    <a:pt x="484" y="14"/>
                  </a:lnTo>
                  <a:lnTo>
                    <a:pt x="483" y="18"/>
                  </a:lnTo>
                  <a:lnTo>
                    <a:pt x="477" y="22"/>
                  </a:lnTo>
                  <a:lnTo>
                    <a:pt x="70" y="227"/>
                  </a:lnTo>
                  <a:lnTo>
                    <a:pt x="65" y="229"/>
                  </a:lnTo>
                  <a:lnTo>
                    <a:pt x="60" y="230"/>
                  </a:lnTo>
                  <a:lnTo>
                    <a:pt x="56" y="230"/>
                  </a:lnTo>
                  <a:lnTo>
                    <a:pt x="51" y="230"/>
                  </a:lnTo>
                  <a:lnTo>
                    <a:pt x="47" y="230"/>
                  </a:lnTo>
                  <a:lnTo>
                    <a:pt x="42" y="229"/>
                  </a:lnTo>
                  <a:lnTo>
                    <a:pt x="38" y="228"/>
                  </a:lnTo>
                  <a:lnTo>
                    <a:pt x="35" y="227"/>
                  </a:lnTo>
                  <a:lnTo>
                    <a:pt x="7" y="212"/>
                  </a:lnTo>
                  <a:lnTo>
                    <a:pt x="2" y="208"/>
                  </a:lnTo>
                  <a:lnTo>
                    <a:pt x="0" y="203"/>
                  </a:lnTo>
                  <a:lnTo>
                    <a:pt x="2" y="199"/>
                  </a:lnTo>
                  <a:lnTo>
                    <a:pt x="7" y="194"/>
                  </a:lnTo>
                  <a:lnTo>
                    <a:pt x="118" y="132"/>
                  </a:lnTo>
                  <a:close/>
                </a:path>
              </a:pathLst>
            </a:custGeom>
            <a:solidFill>
              <a:srgbClr val="F9F9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0" name="Freeform 335"/>
            <p:cNvSpPr>
              <a:spLocks/>
            </p:cNvSpPr>
            <p:nvPr/>
          </p:nvSpPr>
          <p:spPr bwMode="auto">
            <a:xfrm>
              <a:off x="1184" y="3596"/>
              <a:ext cx="43" cy="41"/>
            </a:xfrm>
            <a:custGeom>
              <a:avLst/>
              <a:gdLst>
                <a:gd name="T0" fmla="*/ 0 w 256"/>
                <a:gd name="T1" fmla="*/ 0 h 247"/>
                <a:gd name="T2" fmla="*/ 0 w 256"/>
                <a:gd name="T3" fmla="*/ 0 h 247"/>
                <a:gd name="T4" fmla="*/ 0 w 256"/>
                <a:gd name="T5" fmla="*/ 0 h 247"/>
                <a:gd name="T6" fmla="*/ 0 w 256"/>
                <a:gd name="T7" fmla="*/ 0 h 247"/>
                <a:gd name="T8" fmla="*/ 0 w 256"/>
                <a:gd name="T9" fmla="*/ 0 h 247"/>
                <a:gd name="T10" fmla="*/ 0 w 256"/>
                <a:gd name="T11" fmla="*/ 0 h 247"/>
                <a:gd name="T12" fmla="*/ 0 w 256"/>
                <a:gd name="T13" fmla="*/ 0 h 247"/>
                <a:gd name="T14" fmla="*/ 0 w 256"/>
                <a:gd name="T15" fmla="*/ 0 h 247"/>
                <a:gd name="T16" fmla="*/ 0 w 256"/>
                <a:gd name="T17" fmla="*/ 0 h 247"/>
                <a:gd name="T18" fmla="*/ 1 w 256"/>
                <a:gd name="T19" fmla="*/ 0 h 247"/>
                <a:gd name="T20" fmla="*/ 1 w 256"/>
                <a:gd name="T21" fmla="*/ 0 h 247"/>
                <a:gd name="T22" fmla="*/ 1 w 256"/>
                <a:gd name="T23" fmla="*/ 0 h 247"/>
                <a:gd name="T24" fmla="*/ 1 w 256"/>
                <a:gd name="T25" fmla="*/ 0 h 247"/>
                <a:gd name="T26" fmla="*/ 1 w 256"/>
                <a:gd name="T27" fmla="*/ 0 h 247"/>
                <a:gd name="T28" fmla="*/ 1 w 256"/>
                <a:gd name="T29" fmla="*/ 0 h 247"/>
                <a:gd name="T30" fmla="*/ 1 w 256"/>
                <a:gd name="T31" fmla="*/ 0 h 247"/>
                <a:gd name="T32" fmla="*/ 1 w 256"/>
                <a:gd name="T33" fmla="*/ 0 h 247"/>
                <a:gd name="T34" fmla="*/ 1 w 256"/>
                <a:gd name="T35" fmla="*/ 0 h 247"/>
                <a:gd name="T36" fmla="*/ 1 w 256"/>
                <a:gd name="T37" fmla="*/ 0 h 247"/>
                <a:gd name="T38" fmla="*/ 1 w 256"/>
                <a:gd name="T39" fmla="*/ 0 h 247"/>
                <a:gd name="T40" fmla="*/ 1 w 256"/>
                <a:gd name="T41" fmla="*/ 0 h 247"/>
                <a:gd name="T42" fmla="*/ 1 w 256"/>
                <a:gd name="T43" fmla="*/ 0 h 247"/>
                <a:gd name="T44" fmla="*/ 1 w 256"/>
                <a:gd name="T45" fmla="*/ 0 h 247"/>
                <a:gd name="T46" fmla="*/ 1 w 256"/>
                <a:gd name="T47" fmla="*/ 1 h 247"/>
                <a:gd name="T48" fmla="*/ 1 w 256"/>
                <a:gd name="T49" fmla="*/ 1 h 247"/>
                <a:gd name="T50" fmla="*/ 1 w 256"/>
                <a:gd name="T51" fmla="*/ 1 h 247"/>
                <a:gd name="T52" fmla="*/ 1 w 256"/>
                <a:gd name="T53" fmla="*/ 1 h 247"/>
                <a:gd name="T54" fmla="*/ 1 w 256"/>
                <a:gd name="T55" fmla="*/ 1 h 247"/>
                <a:gd name="T56" fmla="*/ 1 w 256"/>
                <a:gd name="T57" fmla="*/ 1 h 247"/>
                <a:gd name="T58" fmla="*/ 1 w 256"/>
                <a:gd name="T59" fmla="*/ 1 h 247"/>
                <a:gd name="T60" fmla="*/ 1 w 256"/>
                <a:gd name="T61" fmla="*/ 1 h 247"/>
                <a:gd name="T62" fmla="*/ 1 w 256"/>
                <a:gd name="T63" fmla="*/ 1 h 247"/>
                <a:gd name="T64" fmla="*/ 1 w 256"/>
                <a:gd name="T65" fmla="*/ 1 h 247"/>
                <a:gd name="T66" fmla="*/ 1 w 256"/>
                <a:gd name="T67" fmla="*/ 1 h 247"/>
                <a:gd name="T68" fmla="*/ 1 w 256"/>
                <a:gd name="T69" fmla="*/ 0 h 247"/>
                <a:gd name="T70" fmla="*/ 1 w 256"/>
                <a:gd name="T71" fmla="*/ 0 h 247"/>
                <a:gd name="T72" fmla="*/ 0 w 256"/>
                <a:gd name="T73" fmla="*/ 0 h 247"/>
                <a:gd name="T74" fmla="*/ 0 w 256"/>
                <a:gd name="T75" fmla="*/ 0 h 247"/>
                <a:gd name="T76" fmla="*/ 0 w 256"/>
                <a:gd name="T77" fmla="*/ 0 h 247"/>
                <a:gd name="T78" fmla="*/ 0 w 256"/>
                <a:gd name="T79" fmla="*/ 0 h 247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256"/>
                <a:gd name="T121" fmla="*/ 0 h 247"/>
                <a:gd name="T122" fmla="*/ 256 w 256"/>
                <a:gd name="T123" fmla="*/ 247 h 247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256" h="247">
                  <a:moveTo>
                    <a:pt x="9" y="44"/>
                  </a:moveTo>
                  <a:lnTo>
                    <a:pt x="2" y="42"/>
                  </a:lnTo>
                  <a:lnTo>
                    <a:pt x="0" y="38"/>
                  </a:lnTo>
                  <a:lnTo>
                    <a:pt x="2" y="35"/>
                  </a:lnTo>
                  <a:lnTo>
                    <a:pt x="8" y="32"/>
                  </a:lnTo>
                  <a:lnTo>
                    <a:pt x="71" y="4"/>
                  </a:lnTo>
                  <a:lnTo>
                    <a:pt x="76" y="2"/>
                  </a:lnTo>
                  <a:lnTo>
                    <a:pt x="80" y="1"/>
                  </a:lnTo>
                  <a:lnTo>
                    <a:pt x="85" y="0"/>
                  </a:lnTo>
                  <a:lnTo>
                    <a:pt x="89" y="0"/>
                  </a:lnTo>
                  <a:lnTo>
                    <a:pt x="94" y="0"/>
                  </a:lnTo>
                  <a:lnTo>
                    <a:pt x="98" y="1"/>
                  </a:lnTo>
                  <a:lnTo>
                    <a:pt x="103" y="2"/>
                  </a:lnTo>
                  <a:lnTo>
                    <a:pt x="107" y="4"/>
                  </a:lnTo>
                  <a:lnTo>
                    <a:pt x="155" y="23"/>
                  </a:lnTo>
                  <a:lnTo>
                    <a:pt x="162" y="26"/>
                  </a:lnTo>
                  <a:lnTo>
                    <a:pt x="171" y="33"/>
                  </a:lnTo>
                  <a:lnTo>
                    <a:pt x="178" y="40"/>
                  </a:lnTo>
                  <a:lnTo>
                    <a:pt x="184" y="46"/>
                  </a:lnTo>
                  <a:lnTo>
                    <a:pt x="213" y="98"/>
                  </a:lnTo>
                  <a:lnTo>
                    <a:pt x="218" y="106"/>
                  </a:lnTo>
                  <a:lnTo>
                    <a:pt x="223" y="115"/>
                  </a:lnTo>
                  <a:lnTo>
                    <a:pt x="229" y="124"/>
                  </a:lnTo>
                  <a:lnTo>
                    <a:pt x="234" y="132"/>
                  </a:lnTo>
                  <a:lnTo>
                    <a:pt x="254" y="166"/>
                  </a:lnTo>
                  <a:lnTo>
                    <a:pt x="256" y="172"/>
                  </a:lnTo>
                  <a:lnTo>
                    <a:pt x="256" y="180"/>
                  </a:lnTo>
                  <a:lnTo>
                    <a:pt x="253" y="187"/>
                  </a:lnTo>
                  <a:lnTo>
                    <a:pt x="247" y="193"/>
                  </a:lnTo>
                  <a:lnTo>
                    <a:pt x="153" y="244"/>
                  </a:lnTo>
                  <a:lnTo>
                    <a:pt x="146" y="247"/>
                  </a:lnTo>
                  <a:lnTo>
                    <a:pt x="139" y="245"/>
                  </a:lnTo>
                  <a:lnTo>
                    <a:pt x="134" y="241"/>
                  </a:lnTo>
                  <a:lnTo>
                    <a:pt x="131" y="234"/>
                  </a:lnTo>
                  <a:lnTo>
                    <a:pt x="90" y="83"/>
                  </a:lnTo>
                  <a:lnTo>
                    <a:pt x="87" y="76"/>
                  </a:lnTo>
                  <a:lnTo>
                    <a:pt x="80" y="69"/>
                  </a:lnTo>
                  <a:lnTo>
                    <a:pt x="73" y="63"/>
                  </a:lnTo>
                  <a:lnTo>
                    <a:pt x="65" y="60"/>
                  </a:lnTo>
                  <a:lnTo>
                    <a:pt x="9" y="4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1" name="Freeform 336"/>
            <p:cNvSpPr>
              <a:spLocks/>
            </p:cNvSpPr>
            <p:nvPr/>
          </p:nvSpPr>
          <p:spPr bwMode="auto">
            <a:xfrm>
              <a:off x="1184" y="3596"/>
              <a:ext cx="27" cy="10"/>
            </a:xfrm>
            <a:custGeom>
              <a:avLst/>
              <a:gdLst>
                <a:gd name="T0" fmla="*/ 0 w 162"/>
                <a:gd name="T1" fmla="*/ 0 h 61"/>
                <a:gd name="T2" fmla="*/ 0 w 162"/>
                <a:gd name="T3" fmla="*/ 0 h 61"/>
                <a:gd name="T4" fmla="*/ 0 w 162"/>
                <a:gd name="T5" fmla="*/ 0 h 61"/>
                <a:gd name="T6" fmla="*/ 0 w 162"/>
                <a:gd name="T7" fmla="*/ 0 h 61"/>
                <a:gd name="T8" fmla="*/ 0 w 162"/>
                <a:gd name="T9" fmla="*/ 0 h 61"/>
                <a:gd name="T10" fmla="*/ 0 w 162"/>
                <a:gd name="T11" fmla="*/ 0 h 61"/>
                <a:gd name="T12" fmla="*/ 0 w 162"/>
                <a:gd name="T13" fmla="*/ 0 h 61"/>
                <a:gd name="T14" fmla="*/ 0 w 162"/>
                <a:gd name="T15" fmla="*/ 0 h 61"/>
                <a:gd name="T16" fmla="*/ 0 w 162"/>
                <a:gd name="T17" fmla="*/ 0 h 61"/>
                <a:gd name="T18" fmla="*/ 0 w 162"/>
                <a:gd name="T19" fmla="*/ 0 h 61"/>
                <a:gd name="T20" fmla="*/ 0 w 162"/>
                <a:gd name="T21" fmla="*/ 0 h 61"/>
                <a:gd name="T22" fmla="*/ 0 w 162"/>
                <a:gd name="T23" fmla="*/ 0 h 61"/>
                <a:gd name="T24" fmla="*/ 0 w 162"/>
                <a:gd name="T25" fmla="*/ 0 h 61"/>
                <a:gd name="T26" fmla="*/ 0 w 162"/>
                <a:gd name="T27" fmla="*/ 0 h 61"/>
                <a:gd name="T28" fmla="*/ 1 w 162"/>
                <a:gd name="T29" fmla="*/ 0 h 61"/>
                <a:gd name="T30" fmla="*/ 1 w 162"/>
                <a:gd name="T31" fmla="*/ 0 h 61"/>
                <a:gd name="T32" fmla="*/ 1 w 162"/>
                <a:gd name="T33" fmla="*/ 0 h 61"/>
                <a:gd name="T34" fmla="*/ 1 w 162"/>
                <a:gd name="T35" fmla="*/ 0 h 61"/>
                <a:gd name="T36" fmla="*/ 1 w 162"/>
                <a:gd name="T37" fmla="*/ 0 h 61"/>
                <a:gd name="T38" fmla="*/ 0 w 162"/>
                <a:gd name="T39" fmla="*/ 0 h 61"/>
                <a:gd name="T40" fmla="*/ 0 w 162"/>
                <a:gd name="T41" fmla="*/ 0 h 61"/>
                <a:gd name="T42" fmla="*/ 0 w 162"/>
                <a:gd name="T43" fmla="*/ 0 h 61"/>
                <a:gd name="T44" fmla="*/ 0 w 162"/>
                <a:gd name="T45" fmla="*/ 0 h 61"/>
                <a:gd name="T46" fmla="*/ 0 w 162"/>
                <a:gd name="T47" fmla="*/ 0 h 61"/>
                <a:gd name="T48" fmla="*/ 0 w 162"/>
                <a:gd name="T49" fmla="*/ 0 h 61"/>
                <a:gd name="T50" fmla="*/ 0 w 162"/>
                <a:gd name="T51" fmla="*/ 0 h 61"/>
                <a:gd name="T52" fmla="*/ 0 w 162"/>
                <a:gd name="T53" fmla="*/ 0 h 61"/>
                <a:gd name="T54" fmla="*/ 0 w 162"/>
                <a:gd name="T55" fmla="*/ 0 h 61"/>
                <a:gd name="T56" fmla="*/ 0 w 162"/>
                <a:gd name="T57" fmla="*/ 0 h 61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62"/>
                <a:gd name="T88" fmla="*/ 0 h 61"/>
                <a:gd name="T89" fmla="*/ 162 w 162"/>
                <a:gd name="T90" fmla="*/ 61 h 61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62" h="61">
                  <a:moveTo>
                    <a:pt x="9" y="44"/>
                  </a:moveTo>
                  <a:lnTo>
                    <a:pt x="2" y="42"/>
                  </a:lnTo>
                  <a:lnTo>
                    <a:pt x="0" y="38"/>
                  </a:lnTo>
                  <a:lnTo>
                    <a:pt x="2" y="35"/>
                  </a:lnTo>
                  <a:lnTo>
                    <a:pt x="8" y="32"/>
                  </a:lnTo>
                  <a:lnTo>
                    <a:pt x="71" y="4"/>
                  </a:lnTo>
                  <a:lnTo>
                    <a:pt x="76" y="2"/>
                  </a:lnTo>
                  <a:lnTo>
                    <a:pt x="80" y="1"/>
                  </a:lnTo>
                  <a:lnTo>
                    <a:pt x="85" y="0"/>
                  </a:lnTo>
                  <a:lnTo>
                    <a:pt x="89" y="0"/>
                  </a:lnTo>
                  <a:lnTo>
                    <a:pt x="94" y="0"/>
                  </a:lnTo>
                  <a:lnTo>
                    <a:pt x="98" y="1"/>
                  </a:lnTo>
                  <a:lnTo>
                    <a:pt x="103" y="2"/>
                  </a:lnTo>
                  <a:lnTo>
                    <a:pt x="107" y="4"/>
                  </a:lnTo>
                  <a:lnTo>
                    <a:pt x="155" y="23"/>
                  </a:lnTo>
                  <a:lnTo>
                    <a:pt x="160" y="26"/>
                  </a:lnTo>
                  <a:lnTo>
                    <a:pt x="162" y="29"/>
                  </a:lnTo>
                  <a:lnTo>
                    <a:pt x="160" y="34"/>
                  </a:lnTo>
                  <a:lnTo>
                    <a:pt x="155" y="37"/>
                  </a:lnTo>
                  <a:lnTo>
                    <a:pt x="103" y="58"/>
                  </a:lnTo>
                  <a:lnTo>
                    <a:pt x="98" y="59"/>
                  </a:lnTo>
                  <a:lnTo>
                    <a:pt x="94" y="60"/>
                  </a:lnTo>
                  <a:lnTo>
                    <a:pt x="89" y="60"/>
                  </a:lnTo>
                  <a:lnTo>
                    <a:pt x="85" y="61"/>
                  </a:lnTo>
                  <a:lnTo>
                    <a:pt x="79" y="61"/>
                  </a:lnTo>
                  <a:lnTo>
                    <a:pt x="74" y="61"/>
                  </a:lnTo>
                  <a:lnTo>
                    <a:pt x="70" y="61"/>
                  </a:lnTo>
                  <a:lnTo>
                    <a:pt x="65" y="60"/>
                  </a:lnTo>
                  <a:lnTo>
                    <a:pt x="9" y="4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2" name="Freeform 337"/>
            <p:cNvSpPr>
              <a:spLocks/>
            </p:cNvSpPr>
            <p:nvPr/>
          </p:nvSpPr>
          <p:spPr bwMode="auto">
            <a:xfrm>
              <a:off x="1235" y="3575"/>
              <a:ext cx="24" cy="9"/>
            </a:xfrm>
            <a:custGeom>
              <a:avLst/>
              <a:gdLst>
                <a:gd name="T0" fmla="*/ 0 w 144"/>
                <a:gd name="T1" fmla="*/ 0 h 50"/>
                <a:gd name="T2" fmla="*/ 0 w 144"/>
                <a:gd name="T3" fmla="*/ 0 h 50"/>
                <a:gd name="T4" fmla="*/ 0 w 144"/>
                <a:gd name="T5" fmla="*/ 0 h 50"/>
                <a:gd name="T6" fmla="*/ 0 w 144"/>
                <a:gd name="T7" fmla="*/ 0 h 50"/>
                <a:gd name="T8" fmla="*/ 0 w 144"/>
                <a:gd name="T9" fmla="*/ 0 h 50"/>
                <a:gd name="T10" fmla="*/ 0 w 144"/>
                <a:gd name="T11" fmla="*/ 0 h 50"/>
                <a:gd name="T12" fmla="*/ 0 w 144"/>
                <a:gd name="T13" fmla="*/ 0 h 50"/>
                <a:gd name="T14" fmla="*/ 0 w 144"/>
                <a:gd name="T15" fmla="*/ 0 h 50"/>
                <a:gd name="T16" fmla="*/ 0 w 144"/>
                <a:gd name="T17" fmla="*/ 0 h 50"/>
                <a:gd name="T18" fmla="*/ 0 w 144"/>
                <a:gd name="T19" fmla="*/ 0 h 50"/>
                <a:gd name="T20" fmla="*/ 0 w 144"/>
                <a:gd name="T21" fmla="*/ 0 h 50"/>
                <a:gd name="T22" fmla="*/ 0 w 144"/>
                <a:gd name="T23" fmla="*/ 0 h 50"/>
                <a:gd name="T24" fmla="*/ 0 w 144"/>
                <a:gd name="T25" fmla="*/ 0 h 50"/>
                <a:gd name="T26" fmla="*/ 0 w 144"/>
                <a:gd name="T27" fmla="*/ 0 h 50"/>
                <a:gd name="T28" fmla="*/ 1 w 144"/>
                <a:gd name="T29" fmla="*/ 0 h 50"/>
                <a:gd name="T30" fmla="*/ 1 w 144"/>
                <a:gd name="T31" fmla="*/ 0 h 50"/>
                <a:gd name="T32" fmla="*/ 1 w 144"/>
                <a:gd name="T33" fmla="*/ 0 h 50"/>
                <a:gd name="T34" fmla="*/ 1 w 144"/>
                <a:gd name="T35" fmla="*/ 0 h 50"/>
                <a:gd name="T36" fmla="*/ 1 w 144"/>
                <a:gd name="T37" fmla="*/ 0 h 50"/>
                <a:gd name="T38" fmla="*/ 0 w 144"/>
                <a:gd name="T39" fmla="*/ 0 h 50"/>
                <a:gd name="T40" fmla="*/ 0 w 144"/>
                <a:gd name="T41" fmla="*/ 0 h 50"/>
                <a:gd name="T42" fmla="*/ 0 w 144"/>
                <a:gd name="T43" fmla="*/ 0 h 50"/>
                <a:gd name="T44" fmla="*/ 0 w 144"/>
                <a:gd name="T45" fmla="*/ 0 h 50"/>
                <a:gd name="T46" fmla="*/ 0 w 144"/>
                <a:gd name="T47" fmla="*/ 0 h 50"/>
                <a:gd name="T48" fmla="*/ 0 w 144"/>
                <a:gd name="T49" fmla="*/ 0 h 50"/>
                <a:gd name="T50" fmla="*/ 0 w 144"/>
                <a:gd name="T51" fmla="*/ 0 h 50"/>
                <a:gd name="T52" fmla="*/ 0 w 144"/>
                <a:gd name="T53" fmla="*/ 0 h 50"/>
                <a:gd name="T54" fmla="*/ 0 w 144"/>
                <a:gd name="T55" fmla="*/ 0 h 50"/>
                <a:gd name="T56" fmla="*/ 0 w 144"/>
                <a:gd name="T57" fmla="*/ 0 h 5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44"/>
                <a:gd name="T88" fmla="*/ 0 h 50"/>
                <a:gd name="T89" fmla="*/ 144 w 144"/>
                <a:gd name="T90" fmla="*/ 50 h 5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44" h="50">
                  <a:moveTo>
                    <a:pt x="7" y="24"/>
                  </a:moveTo>
                  <a:lnTo>
                    <a:pt x="1" y="27"/>
                  </a:lnTo>
                  <a:lnTo>
                    <a:pt x="0" y="31"/>
                  </a:lnTo>
                  <a:lnTo>
                    <a:pt x="2" y="34"/>
                  </a:lnTo>
                  <a:lnTo>
                    <a:pt x="8" y="36"/>
                  </a:lnTo>
                  <a:lnTo>
                    <a:pt x="51" y="47"/>
                  </a:lnTo>
                  <a:lnTo>
                    <a:pt x="55" y="49"/>
                  </a:lnTo>
                  <a:lnTo>
                    <a:pt x="60" y="50"/>
                  </a:lnTo>
                  <a:lnTo>
                    <a:pt x="64" y="50"/>
                  </a:lnTo>
                  <a:lnTo>
                    <a:pt x="70" y="50"/>
                  </a:lnTo>
                  <a:lnTo>
                    <a:pt x="74" y="49"/>
                  </a:lnTo>
                  <a:lnTo>
                    <a:pt x="79" y="47"/>
                  </a:lnTo>
                  <a:lnTo>
                    <a:pt x="83" y="46"/>
                  </a:lnTo>
                  <a:lnTo>
                    <a:pt x="88" y="45"/>
                  </a:lnTo>
                  <a:lnTo>
                    <a:pt x="136" y="25"/>
                  </a:lnTo>
                  <a:lnTo>
                    <a:pt x="142" y="22"/>
                  </a:lnTo>
                  <a:lnTo>
                    <a:pt x="144" y="18"/>
                  </a:lnTo>
                  <a:lnTo>
                    <a:pt x="142" y="15"/>
                  </a:lnTo>
                  <a:lnTo>
                    <a:pt x="136" y="13"/>
                  </a:lnTo>
                  <a:lnTo>
                    <a:pt x="88" y="1"/>
                  </a:lnTo>
                  <a:lnTo>
                    <a:pt x="83" y="0"/>
                  </a:lnTo>
                  <a:lnTo>
                    <a:pt x="79" y="0"/>
                  </a:lnTo>
                  <a:lnTo>
                    <a:pt x="74" y="0"/>
                  </a:lnTo>
                  <a:lnTo>
                    <a:pt x="70" y="0"/>
                  </a:lnTo>
                  <a:lnTo>
                    <a:pt x="64" y="1"/>
                  </a:lnTo>
                  <a:lnTo>
                    <a:pt x="60" y="2"/>
                  </a:lnTo>
                  <a:lnTo>
                    <a:pt x="55" y="4"/>
                  </a:lnTo>
                  <a:lnTo>
                    <a:pt x="51" y="5"/>
                  </a:lnTo>
                  <a:lnTo>
                    <a:pt x="7" y="24"/>
                  </a:lnTo>
                  <a:close/>
                </a:path>
              </a:pathLst>
            </a:custGeom>
            <a:solidFill>
              <a:srgbClr val="F9F9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3" name="Freeform 338"/>
            <p:cNvSpPr>
              <a:spLocks/>
            </p:cNvSpPr>
            <p:nvPr/>
          </p:nvSpPr>
          <p:spPr bwMode="auto">
            <a:xfrm>
              <a:off x="1054" y="3290"/>
              <a:ext cx="224" cy="362"/>
            </a:xfrm>
            <a:custGeom>
              <a:avLst/>
              <a:gdLst>
                <a:gd name="T0" fmla="*/ 0 w 1346"/>
                <a:gd name="T1" fmla="*/ 1 h 2178"/>
                <a:gd name="T2" fmla="*/ 0 w 1346"/>
                <a:gd name="T3" fmla="*/ 1 h 2178"/>
                <a:gd name="T4" fmla="*/ 0 w 1346"/>
                <a:gd name="T5" fmla="*/ 1 h 2178"/>
                <a:gd name="T6" fmla="*/ 0 w 1346"/>
                <a:gd name="T7" fmla="*/ 2 h 2178"/>
                <a:gd name="T8" fmla="*/ 0 w 1346"/>
                <a:gd name="T9" fmla="*/ 9 h 2178"/>
                <a:gd name="T10" fmla="*/ 0 w 1346"/>
                <a:gd name="T11" fmla="*/ 9 h 2178"/>
                <a:gd name="T12" fmla="*/ 0 w 1346"/>
                <a:gd name="T13" fmla="*/ 10 h 2178"/>
                <a:gd name="T14" fmla="*/ 0 w 1346"/>
                <a:gd name="T15" fmla="*/ 10 h 2178"/>
                <a:gd name="T16" fmla="*/ 0 w 1346"/>
                <a:gd name="T17" fmla="*/ 10 h 2178"/>
                <a:gd name="T18" fmla="*/ 3 w 1346"/>
                <a:gd name="T19" fmla="*/ 10 h 2178"/>
                <a:gd name="T20" fmla="*/ 3 w 1346"/>
                <a:gd name="T21" fmla="*/ 10 h 2178"/>
                <a:gd name="T22" fmla="*/ 3 w 1346"/>
                <a:gd name="T23" fmla="*/ 10 h 2178"/>
                <a:gd name="T24" fmla="*/ 3 w 1346"/>
                <a:gd name="T25" fmla="*/ 10 h 2178"/>
                <a:gd name="T26" fmla="*/ 3 w 1346"/>
                <a:gd name="T27" fmla="*/ 10 h 2178"/>
                <a:gd name="T28" fmla="*/ 3 w 1346"/>
                <a:gd name="T29" fmla="*/ 10 h 2178"/>
                <a:gd name="T30" fmla="*/ 4 w 1346"/>
                <a:gd name="T31" fmla="*/ 10 h 2178"/>
                <a:gd name="T32" fmla="*/ 4 w 1346"/>
                <a:gd name="T33" fmla="*/ 9 h 2178"/>
                <a:gd name="T34" fmla="*/ 5 w 1346"/>
                <a:gd name="T35" fmla="*/ 9 h 2178"/>
                <a:gd name="T36" fmla="*/ 5 w 1346"/>
                <a:gd name="T37" fmla="*/ 9 h 2178"/>
                <a:gd name="T38" fmla="*/ 6 w 1346"/>
                <a:gd name="T39" fmla="*/ 9 h 2178"/>
                <a:gd name="T40" fmla="*/ 6 w 1346"/>
                <a:gd name="T41" fmla="*/ 8 h 2178"/>
                <a:gd name="T42" fmla="*/ 6 w 1346"/>
                <a:gd name="T43" fmla="*/ 8 h 2178"/>
                <a:gd name="T44" fmla="*/ 6 w 1346"/>
                <a:gd name="T45" fmla="*/ 8 h 2178"/>
                <a:gd name="T46" fmla="*/ 6 w 1346"/>
                <a:gd name="T47" fmla="*/ 8 h 2178"/>
                <a:gd name="T48" fmla="*/ 6 w 1346"/>
                <a:gd name="T49" fmla="*/ 8 h 2178"/>
                <a:gd name="T50" fmla="*/ 6 w 1346"/>
                <a:gd name="T51" fmla="*/ 1 h 2178"/>
                <a:gd name="T52" fmla="*/ 6 w 1346"/>
                <a:gd name="T53" fmla="*/ 0 h 2178"/>
                <a:gd name="T54" fmla="*/ 6 w 1346"/>
                <a:gd name="T55" fmla="*/ 0 h 2178"/>
                <a:gd name="T56" fmla="*/ 6 w 1346"/>
                <a:gd name="T57" fmla="*/ 0 h 2178"/>
                <a:gd name="T58" fmla="*/ 6 w 1346"/>
                <a:gd name="T59" fmla="*/ 0 h 2178"/>
                <a:gd name="T60" fmla="*/ 3 w 1346"/>
                <a:gd name="T61" fmla="*/ 0 h 2178"/>
                <a:gd name="T62" fmla="*/ 3 w 1346"/>
                <a:gd name="T63" fmla="*/ 0 h 2178"/>
                <a:gd name="T64" fmla="*/ 3 w 1346"/>
                <a:gd name="T65" fmla="*/ 0 h 2178"/>
                <a:gd name="T66" fmla="*/ 3 w 1346"/>
                <a:gd name="T67" fmla="*/ 0 h 2178"/>
                <a:gd name="T68" fmla="*/ 0 w 1346"/>
                <a:gd name="T69" fmla="*/ 1 h 217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346"/>
                <a:gd name="T106" fmla="*/ 0 h 2178"/>
                <a:gd name="T107" fmla="*/ 1346 w 1346"/>
                <a:gd name="T108" fmla="*/ 2178 h 217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346" h="2178">
                  <a:moveTo>
                    <a:pt x="59" y="276"/>
                  </a:moveTo>
                  <a:lnTo>
                    <a:pt x="46" y="283"/>
                  </a:lnTo>
                  <a:lnTo>
                    <a:pt x="36" y="291"/>
                  </a:lnTo>
                  <a:lnTo>
                    <a:pt x="26" y="301"/>
                  </a:lnTo>
                  <a:lnTo>
                    <a:pt x="17" y="312"/>
                  </a:lnTo>
                  <a:lnTo>
                    <a:pt x="10" y="324"/>
                  </a:lnTo>
                  <a:lnTo>
                    <a:pt x="5" y="338"/>
                  </a:lnTo>
                  <a:lnTo>
                    <a:pt x="1" y="351"/>
                  </a:lnTo>
                  <a:lnTo>
                    <a:pt x="0" y="365"/>
                  </a:lnTo>
                  <a:lnTo>
                    <a:pt x="10" y="2038"/>
                  </a:lnTo>
                  <a:lnTo>
                    <a:pt x="11" y="2052"/>
                  </a:lnTo>
                  <a:lnTo>
                    <a:pt x="16" y="2064"/>
                  </a:lnTo>
                  <a:lnTo>
                    <a:pt x="21" y="2076"/>
                  </a:lnTo>
                  <a:lnTo>
                    <a:pt x="29" y="2086"/>
                  </a:lnTo>
                  <a:lnTo>
                    <a:pt x="40" y="2095"/>
                  </a:lnTo>
                  <a:lnTo>
                    <a:pt x="50" y="2103"/>
                  </a:lnTo>
                  <a:lnTo>
                    <a:pt x="62" y="2108"/>
                  </a:lnTo>
                  <a:lnTo>
                    <a:pt x="76" y="2111"/>
                  </a:lnTo>
                  <a:lnTo>
                    <a:pt x="585" y="2176"/>
                  </a:lnTo>
                  <a:lnTo>
                    <a:pt x="598" y="2178"/>
                  </a:lnTo>
                  <a:lnTo>
                    <a:pt x="613" y="2178"/>
                  </a:lnTo>
                  <a:lnTo>
                    <a:pt x="629" y="2176"/>
                  </a:lnTo>
                  <a:lnTo>
                    <a:pt x="645" y="2174"/>
                  </a:lnTo>
                  <a:lnTo>
                    <a:pt x="659" y="2171"/>
                  </a:lnTo>
                  <a:lnTo>
                    <a:pt x="675" y="2166"/>
                  </a:lnTo>
                  <a:lnTo>
                    <a:pt x="689" y="2162"/>
                  </a:lnTo>
                  <a:lnTo>
                    <a:pt x="701" y="2156"/>
                  </a:lnTo>
                  <a:lnTo>
                    <a:pt x="708" y="2153"/>
                  </a:lnTo>
                  <a:lnTo>
                    <a:pt x="726" y="2143"/>
                  </a:lnTo>
                  <a:lnTo>
                    <a:pt x="755" y="2128"/>
                  </a:lnTo>
                  <a:lnTo>
                    <a:pt x="792" y="2108"/>
                  </a:lnTo>
                  <a:lnTo>
                    <a:pt x="836" y="2085"/>
                  </a:lnTo>
                  <a:lnTo>
                    <a:pt x="886" y="2059"/>
                  </a:lnTo>
                  <a:lnTo>
                    <a:pt x="939" y="2031"/>
                  </a:lnTo>
                  <a:lnTo>
                    <a:pt x="995" y="2003"/>
                  </a:lnTo>
                  <a:lnTo>
                    <a:pt x="1049" y="1975"/>
                  </a:lnTo>
                  <a:lnTo>
                    <a:pt x="1102" y="1947"/>
                  </a:lnTo>
                  <a:lnTo>
                    <a:pt x="1151" y="1921"/>
                  </a:lnTo>
                  <a:lnTo>
                    <a:pt x="1195" y="1897"/>
                  </a:lnTo>
                  <a:lnTo>
                    <a:pt x="1233" y="1878"/>
                  </a:lnTo>
                  <a:lnTo>
                    <a:pt x="1262" y="1864"/>
                  </a:lnTo>
                  <a:lnTo>
                    <a:pt x="1280" y="1854"/>
                  </a:lnTo>
                  <a:lnTo>
                    <a:pt x="1287" y="1850"/>
                  </a:lnTo>
                  <a:lnTo>
                    <a:pt x="1298" y="1842"/>
                  </a:lnTo>
                  <a:lnTo>
                    <a:pt x="1309" y="1833"/>
                  </a:lnTo>
                  <a:lnTo>
                    <a:pt x="1319" y="1822"/>
                  </a:lnTo>
                  <a:lnTo>
                    <a:pt x="1328" y="1810"/>
                  </a:lnTo>
                  <a:lnTo>
                    <a:pt x="1334" y="1797"/>
                  </a:lnTo>
                  <a:lnTo>
                    <a:pt x="1339" y="1784"/>
                  </a:lnTo>
                  <a:lnTo>
                    <a:pt x="1342" y="1770"/>
                  </a:lnTo>
                  <a:lnTo>
                    <a:pt x="1343" y="1757"/>
                  </a:lnTo>
                  <a:lnTo>
                    <a:pt x="1346" y="147"/>
                  </a:lnTo>
                  <a:lnTo>
                    <a:pt x="1344" y="133"/>
                  </a:lnTo>
                  <a:lnTo>
                    <a:pt x="1340" y="121"/>
                  </a:lnTo>
                  <a:lnTo>
                    <a:pt x="1334" y="108"/>
                  </a:lnTo>
                  <a:lnTo>
                    <a:pt x="1326" y="98"/>
                  </a:lnTo>
                  <a:lnTo>
                    <a:pt x="1316" y="89"/>
                  </a:lnTo>
                  <a:lnTo>
                    <a:pt x="1306" y="81"/>
                  </a:lnTo>
                  <a:lnTo>
                    <a:pt x="1294" y="76"/>
                  </a:lnTo>
                  <a:lnTo>
                    <a:pt x="1280" y="72"/>
                  </a:lnTo>
                  <a:lnTo>
                    <a:pt x="782" y="3"/>
                  </a:lnTo>
                  <a:lnTo>
                    <a:pt x="769" y="2"/>
                  </a:lnTo>
                  <a:lnTo>
                    <a:pt x="754" y="0"/>
                  </a:lnTo>
                  <a:lnTo>
                    <a:pt x="738" y="2"/>
                  </a:lnTo>
                  <a:lnTo>
                    <a:pt x="722" y="3"/>
                  </a:lnTo>
                  <a:lnTo>
                    <a:pt x="707" y="6"/>
                  </a:lnTo>
                  <a:lnTo>
                    <a:pt x="691" y="9"/>
                  </a:lnTo>
                  <a:lnTo>
                    <a:pt x="677" y="13"/>
                  </a:lnTo>
                  <a:lnTo>
                    <a:pt x="665" y="17"/>
                  </a:lnTo>
                  <a:lnTo>
                    <a:pt x="59" y="2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4" name="Freeform 339"/>
            <p:cNvSpPr>
              <a:spLocks/>
            </p:cNvSpPr>
            <p:nvPr/>
          </p:nvSpPr>
          <p:spPr bwMode="auto">
            <a:xfrm>
              <a:off x="1055" y="3291"/>
              <a:ext cx="222" cy="360"/>
            </a:xfrm>
            <a:custGeom>
              <a:avLst/>
              <a:gdLst>
                <a:gd name="T0" fmla="*/ 0 w 1332"/>
                <a:gd name="T1" fmla="*/ 1 h 2163"/>
                <a:gd name="T2" fmla="*/ 0 w 1332"/>
                <a:gd name="T3" fmla="*/ 1 h 2163"/>
                <a:gd name="T4" fmla="*/ 0 w 1332"/>
                <a:gd name="T5" fmla="*/ 1 h 2163"/>
                <a:gd name="T6" fmla="*/ 0 w 1332"/>
                <a:gd name="T7" fmla="*/ 1 h 2163"/>
                <a:gd name="T8" fmla="*/ 0 w 1332"/>
                <a:gd name="T9" fmla="*/ 1 h 2163"/>
                <a:gd name="T10" fmla="*/ 0 w 1332"/>
                <a:gd name="T11" fmla="*/ 1 h 2163"/>
                <a:gd name="T12" fmla="*/ 0 w 1332"/>
                <a:gd name="T13" fmla="*/ 1 h 2163"/>
                <a:gd name="T14" fmla="*/ 0 w 1332"/>
                <a:gd name="T15" fmla="*/ 1 h 2163"/>
                <a:gd name="T16" fmla="*/ 0 w 1332"/>
                <a:gd name="T17" fmla="*/ 2 h 2163"/>
                <a:gd name="T18" fmla="*/ 0 w 1332"/>
                <a:gd name="T19" fmla="*/ 9 h 2163"/>
                <a:gd name="T20" fmla="*/ 0 w 1332"/>
                <a:gd name="T21" fmla="*/ 9 h 2163"/>
                <a:gd name="T22" fmla="*/ 0 w 1332"/>
                <a:gd name="T23" fmla="*/ 9 h 2163"/>
                <a:gd name="T24" fmla="*/ 0 w 1332"/>
                <a:gd name="T25" fmla="*/ 9 h 2163"/>
                <a:gd name="T26" fmla="*/ 0 w 1332"/>
                <a:gd name="T27" fmla="*/ 9 h 2163"/>
                <a:gd name="T28" fmla="*/ 0 w 1332"/>
                <a:gd name="T29" fmla="*/ 10 h 2163"/>
                <a:gd name="T30" fmla="*/ 0 w 1332"/>
                <a:gd name="T31" fmla="*/ 10 h 2163"/>
                <a:gd name="T32" fmla="*/ 0 w 1332"/>
                <a:gd name="T33" fmla="*/ 10 h 2163"/>
                <a:gd name="T34" fmla="*/ 0 w 1332"/>
                <a:gd name="T35" fmla="*/ 10 h 2163"/>
                <a:gd name="T36" fmla="*/ 3 w 1332"/>
                <a:gd name="T37" fmla="*/ 10 h 2163"/>
                <a:gd name="T38" fmla="*/ 3 w 1332"/>
                <a:gd name="T39" fmla="*/ 10 h 2163"/>
                <a:gd name="T40" fmla="*/ 3 w 1332"/>
                <a:gd name="T41" fmla="*/ 10 h 2163"/>
                <a:gd name="T42" fmla="*/ 3 w 1332"/>
                <a:gd name="T43" fmla="*/ 10 h 2163"/>
                <a:gd name="T44" fmla="*/ 3 w 1332"/>
                <a:gd name="T45" fmla="*/ 10 h 2163"/>
                <a:gd name="T46" fmla="*/ 3 w 1332"/>
                <a:gd name="T47" fmla="*/ 10 h 2163"/>
                <a:gd name="T48" fmla="*/ 3 w 1332"/>
                <a:gd name="T49" fmla="*/ 10 h 2163"/>
                <a:gd name="T50" fmla="*/ 3 w 1332"/>
                <a:gd name="T51" fmla="*/ 10 h 2163"/>
                <a:gd name="T52" fmla="*/ 3 w 1332"/>
                <a:gd name="T53" fmla="*/ 10 h 2163"/>
                <a:gd name="T54" fmla="*/ 6 w 1332"/>
                <a:gd name="T55" fmla="*/ 8 h 2163"/>
                <a:gd name="T56" fmla="*/ 6 w 1332"/>
                <a:gd name="T57" fmla="*/ 8 h 2163"/>
                <a:gd name="T58" fmla="*/ 6 w 1332"/>
                <a:gd name="T59" fmla="*/ 8 h 2163"/>
                <a:gd name="T60" fmla="*/ 6 w 1332"/>
                <a:gd name="T61" fmla="*/ 8 h 2163"/>
                <a:gd name="T62" fmla="*/ 6 w 1332"/>
                <a:gd name="T63" fmla="*/ 8 h 2163"/>
                <a:gd name="T64" fmla="*/ 6 w 1332"/>
                <a:gd name="T65" fmla="*/ 8 h 2163"/>
                <a:gd name="T66" fmla="*/ 6 w 1332"/>
                <a:gd name="T67" fmla="*/ 8 h 2163"/>
                <a:gd name="T68" fmla="*/ 6 w 1332"/>
                <a:gd name="T69" fmla="*/ 8 h 2163"/>
                <a:gd name="T70" fmla="*/ 6 w 1332"/>
                <a:gd name="T71" fmla="*/ 8 h 2163"/>
                <a:gd name="T72" fmla="*/ 6 w 1332"/>
                <a:gd name="T73" fmla="*/ 1 h 2163"/>
                <a:gd name="T74" fmla="*/ 6 w 1332"/>
                <a:gd name="T75" fmla="*/ 0 h 2163"/>
                <a:gd name="T76" fmla="*/ 6 w 1332"/>
                <a:gd name="T77" fmla="*/ 0 h 2163"/>
                <a:gd name="T78" fmla="*/ 6 w 1332"/>
                <a:gd name="T79" fmla="*/ 0 h 2163"/>
                <a:gd name="T80" fmla="*/ 6 w 1332"/>
                <a:gd name="T81" fmla="*/ 0 h 2163"/>
                <a:gd name="T82" fmla="*/ 6 w 1332"/>
                <a:gd name="T83" fmla="*/ 0 h 2163"/>
                <a:gd name="T84" fmla="*/ 6 w 1332"/>
                <a:gd name="T85" fmla="*/ 0 h 2163"/>
                <a:gd name="T86" fmla="*/ 6 w 1332"/>
                <a:gd name="T87" fmla="*/ 0 h 2163"/>
                <a:gd name="T88" fmla="*/ 6 w 1332"/>
                <a:gd name="T89" fmla="*/ 0 h 2163"/>
                <a:gd name="T90" fmla="*/ 4 w 1332"/>
                <a:gd name="T91" fmla="*/ 0 h 2163"/>
                <a:gd name="T92" fmla="*/ 3 w 1332"/>
                <a:gd name="T93" fmla="*/ 0 h 2163"/>
                <a:gd name="T94" fmla="*/ 3 w 1332"/>
                <a:gd name="T95" fmla="*/ 0 h 2163"/>
                <a:gd name="T96" fmla="*/ 3 w 1332"/>
                <a:gd name="T97" fmla="*/ 0 h 2163"/>
                <a:gd name="T98" fmla="*/ 3 w 1332"/>
                <a:gd name="T99" fmla="*/ 0 h 2163"/>
                <a:gd name="T100" fmla="*/ 3 w 1332"/>
                <a:gd name="T101" fmla="*/ 0 h 2163"/>
                <a:gd name="T102" fmla="*/ 3 w 1332"/>
                <a:gd name="T103" fmla="*/ 0 h 2163"/>
                <a:gd name="T104" fmla="*/ 3 w 1332"/>
                <a:gd name="T105" fmla="*/ 0 h 2163"/>
                <a:gd name="T106" fmla="*/ 3 w 1332"/>
                <a:gd name="T107" fmla="*/ 0 h 2163"/>
                <a:gd name="T108" fmla="*/ 0 w 1332"/>
                <a:gd name="T109" fmla="*/ 1 h 2163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332"/>
                <a:gd name="T166" fmla="*/ 0 h 2163"/>
                <a:gd name="T167" fmla="*/ 1332 w 1332"/>
                <a:gd name="T168" fmla="*/ 2163 h 2163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332" h="2163">
                  <a:moveTo>
                    <a:pt x="55" y="274"/>
                  </a:moveTo>
                  <a:lnTo>
                    <a:pt x="44" y="279"/>
                  </a:lnTo>
                  <a:lnTo>
                    <a:pt x="34" y="288"/>
                  </a:lnTo>
                  <a:lnTo>
                    <a:pt x="25" y="297"/>
                  </a:lnTo>
                  <a:lnTo>
                    <a:pt x="16" y="307"/>
                  </a:lnTo>
                  <a:lnTo>
                    <a:pt x="9" y="320"/>
                  </a:lnTo>
                  <a:lnTo>
                    <a:pt x="4" y="331"/>
                  </a:lnTo>
                  <a:lnTo>
                    <a:pt x="1" y="343"/>
                  </a:lnTo>
                  <a:lnTo>
                    <a:pt x="0" y="356"/>
                  </a:lnTo>
                  <a:lnTo>
                    <a:pt x="10" y="2030"/>
                  </a:lnTo>
                  <a:lnTo>
                    <a:pt x="11" y="2042"/>
                  </a:lnTo>
                  <a:lnTo>
                    <a:pt x="14" y="2054"/>
                  </a:lnTo>
                  <a:lnTo>
                    <a:pt x="20" y="2065"/>
                  </a:lnTo>
                  <a:lnTo>
                    <a:pt x="28" y="2074"/>
                  </a:lnTo>
                  <a:lnTo>
                    <a:pt x="36" y="2083"/>
                  </a:lnTo>
                  <a:lnTo>
                    <a:pt x="46" y="2090"/>
                  </a:lnTo>
                  <a:lnTo>
                    <a:pt x="57" y="2094"/>
                  </a:lnTo>
                  <a:lnTo>
                    <a:pt x="69" y="2096"/>
                  </a:lnTo>
                  <a:lnTo>
                    <a:pt x="579" y="2162"/>
                  </a:lnTo>
                  <a:lnTo>
                    <a:pt x="592" y="2163"/>
                  </a:lnTo>
                  <a:lnTo>
                    <a:pt x="606" y="2163"/>
                  </a:lnTo>
                  <a:lnTo>
                    <a:pt x="621" y="2162"/>
                  </a:lnTo>
                  <a:lnTo>
                    <a:pt x="636" y="2159"/>
                  </a:lnTo>
                  <a:lnTo>
                    <a:pt x="651" y="2156"/>
                  </a:lnTo>
                  <a:lnTo>
                    <a:pt x="666" y="2152"/>
                  </a:lnTo>
                  <a:lnTo>
                    <a:pt x="679" y="2147"/>
                  </a:lnTo>
                  <a:lnTo>
                    <a:pt x="691" y="2141"/>
                  </a:lnTo>
                  <a:lnTo>
                    <a:pt x="1277" y="1835"/>
                  </a:lnTo>
                  <a:lnTo>
                    <a:pt x="1287" y="1829"/>
                  </a:lnTo>
                  <a:lnTo>
                    <a:pt x="1297" y="1821"/>
                  </a:lnTo>
                  <a:lnTo>
                    <a:pt x="1306" y="1811"/>
                  </a:lnTo>
                  <a:lnTo>
                    <a:pt x="1314" y="1798"/>
                  </a:lnTo>
                  <a:lnTo>
                    <a:pt x="1321" y="1787"/>
                  </a:lnTo>
                  <a:lnTo>
                    <a:pt x="1325" y="1774"/>
                  </a:lnTo>
                  <a:lnTo>
                    <a:pt x="1328" y="1761"/>
                  </a:lnTo>
                  <a:lnTo>
                    <a:pt x="1330" y="1749"/>
                  </a:lnTo>
                  <a:lnTo>
                    <a:pt x="1332" y="139"/>
                  </a:lnTo>
                  <a:lnTo>
                    <a:pt x="1331" y="126"/>
                  </a:lnTo>
                  <a:lnTo>
                    <a:pt x="1327" y="115"/>
                  </a:lnTo>
                  <a:lnTo>
                    <a:pt x="1322" y="104"/>
                  </a:lnTo>
                  <a:lnTo>
                    <a:pt x="1314" y="95"/>
                  </a:lnTo>
                  <a:lnTo>
                    <a:pt x="1306" y="86"/>
                  </a:lnTo>
                  <a:lnTo>
                    <a:pt x="1296" y="79"/>
                  </a:lnTo>
                  <a:lnTo>
                    <a:pt x="1284" y="75"/>
                  </a:lnTo>
                  <a:lnTo>
                    <a:pt x="1272" y="71"/>
                  </a:lnTo>
                  <a:lnTo>
                    <a:pt x="774" y="1"/>
                  </a:lnTo>
                  <a:lnTo>
                    <a:pt x="761" y="0"/>
                  </a:lnTo>
                  <a:lnTo>
                    <a:pt x="747" y="0"/>
                  </a:lnTo>
                  <a:lnTo>
                    <a:pt x="731" y="0"/>
                  </a:lnTo>
                  <a:lnTo>
                    <a:pt x="717" y="3"/>
                  </a:lnTo>
                  <a:lnTo>
                    <a:pt x="701" y="5"/>
                  </a:lnTo>
                  <a:lnTo>
                    <a:pt x="686" y="8"/>
                  </a:lnTo>
                  <a:lnTo>
                    <a:pt x="673" y="12"/>
                  </a:lnTo>
                  <a:lnTo>
                    <a:pt x="660" y="16"/>
                  </a:lnTo>
                  <a:lnTo>
                    <a:pt x="55" y="27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5" name="Freeform 340"/>
            <p:cNvSpPr>
              <a:spLocks/>
            </p:cNvSpPr>
            <p:nvPr/>
          </p:nvSpPr>
          <p:spPr bwMode="auto">
            <a:xfrm>
              <a:off x="1163" y="3311"/>
              <a:ext cx="111" cy="334"/>
            </a:xfrm>
            <a:custGeom>
              <a:avLst/>
              <a:gdLst>
                <a:gd name="T0" fmla="*/ 3 w 662"/>
                <a:gd name="T1" fmla="*/ 7 h 2007"/>
                <a:gd name="T2" fmla="*/ 3 w 662"/>
                <a:gd name="T3" fmla="*/ 7 h 2007"/>
                <a:gd name="T4" fmla="*/ 3 w 662"/>
                <a:gd name="T5" fmla="*/ 8 h 2007"/>
                <a:gd name="T6" fmla="*/ 3 w 662"/>
                <a:gd name="T7" fmla="*/ 8 h 2007"/>
                <a:gd name="T8" fmla="*/ 3 w 662"/>
                <a:gd name="T9" fmla="*/ 8 h 2007"/>
                <a:gd name="T10" fmla="*/ 3 w 662"/>
                <a:gd name="T11" fmla="*/ 8 h 2007"/>
                <a:gd name="T12" fmla="*/ 3 w 662"/>
                <a:gd name="T13" fmla="*/ 8 h 2007"/>
                <a:gd name="T14" fmla="*/ 3 w 662"/>
                <a:gd name="T15" fmla="*/ 8 h 2007"/>
                <a:gd name="T16" fmla="*/ 3 w 662"/>
                <a:gd name="T17" fmla="*/ 8 h 2007"/>
                <a:gd name="T18" fmla="*/ 0 w 662"/>
                <a:gd name="T19" fmla="*/ 9 h 2007"/>
                <a:gd name="T20" fmla="*/ 0 w 662"/>
                <a:gd name="T21" fmla="*/ 9 h 2007"/>
                <a:gd name="T22" fmla="*/ 0 w 662"/>
                <a:gd name="T23" fmla="*/ 9 h 2007"/>
                <a:gd name="T24" fmla="*/ 0 w 662"/>
                <a:gd name="T25" fmla="*/ 9 h 2007"/>
                <a:gd name="T26" fmla="*/ 0 w 662"/>
                <a:gd name="T27" fmla="*/ 9 h 2007"/>
                <a:gd name="T28" fmla="*/ 0 w 662"/>
                <a:gd name="T29" fmla="*/ 9 h 2007"/>
                <a:gd name="T30" fmla="*/ 0 w 662"/>
                <a:gd name="T31" fmla="*/ 9 h 2007"/>
                <a:gd name="T32" fmla="*/ 0 w 662"/>
                <a:gd name="T33" fmla="*/ 9 h 2007"/>
                <a:gd name="T34" fmla="*/ 0 w 662"/>
                <a:gd name="T35" fmla="*/ 9 h 2007"/>
                <a:gd name="T36" fmla="*/ 0 w 662"/>
                <a:gd name="T37" fmla="*/ 1 h 2007"/>
                <a:gd name="T38" fmla="*/ 0 w 662"/>
                <a:gd name="T39" fmla="*/ 1 h 2007"/>
                <a:gd name="T40" fmla="*/ 0 w 662"/>
                <a:gd name="T41" fmla="*/ 1 h 2007"/>
                <a:gd name="T42" fmla="*/ 0 w 662"/>
                <a:gd name="T43" fmla="*/ 1 h 2007"/>
                <a:gd name="T44" fmla="*/ 0 w 662"/>
                <a:gd name="T45" fmla="*/ 1 h 2007"/>
                <a:gd name="T46" fmla="*/ 0 w 662"/>
                <a:gd name="T47" fmla="*/ 1 h 2007"/>
                <a:gd name="T48" fmla="*/ 0 w 662"/>
                <a:gd name="T49" fmla="*/ 1 h 2007"/>
                <a:gd name="T50" fmla="*/ 0 w 662"/>
                <a:gd name="T51" fmla="*/ 1 h 2007"/>
                <a:gd name="T52" fmla="*/ 0 w 662"/>
                <a:gd name="T53" fmla="*/ 1 h 2007"/>
                <a:gd name="T54" fmla="*/ 0 w 662"/>
                <a:gd name="T55" fmla="*/ 1 h 2007"/>
                <a:gd name="T56" fmla="*/ 0 w 662"/>
                <a:gd name="T57" fmla="*/ 1 h 2007"/>
                <a:gd name="T58" fmla="*/ 1 w 662"/>
                <a:gd name="T59" fmla="*/ 1 h 2007"/>
                <a:gd name="T60" fmla="*/ 1 w 662"/>
                <a:gd name="T61" fmla="*/ 1 h 2007"/>
                <a:gd name="T62" fmla="*/ 1 w 662"/>
                <a:gd name="T63" fmla="*/ 1 h 2007"/>
                <a:gd name="T64" fmla="*/ 1 w 662"/>
                <a:gd name="T65" fmla="*/ 1 h 2007"/>
                <a:gd name="T66" fmla="*/ 1 w 662"/>
                <a:gd name="T67" fmla="*/ 1 h 2007"/>
                <a:gd name="T68" fmla="*/ 2 w 662"/>
                <a:gd name="T69" fmla="*/ 1 h 2007"/>
                <a:gd name="T70" fmla="*/ 2 w 662"/>
                <a:gd name="T71" fmla="*/ 0 h 2007"/>
                <a:gd name="T72" fmla="*/ 2 w 662"/>
                <a:gd name="T73" fmla="*/ 0 h 2007"/>
                <a:gd name="T74" fmla="*/ 2 w 662"/>
                <a:gd name="T75" fmla="*/ 0 h 2007"/>
                <a:gd name="T76" fmla="*/ 3 w 662"/>
                <a:gd name="T77" fmla="*/ 0 h 2007"/>
                <a:gd name="T78" fmla="*/ 3 w 662"/>
                <a:gd name="T79" fmla="*/ 0 h 2007"/>
                <a:gd name="T80" fmla="*/ 3 w 662"/>
                <a:gd name="T81" fmla="*/ 0 h 2007"/>
                <a:gd name="T82" fmla="*/ 3 w 662"/>
                <a:gd name="T83" fmla="*/ 0 h 2007"/>
                <a:gd name="T84" fmla="*/ 3 w 662"/>
                <a:gd name="T85" fmla="*/ 0 h 2007"/>
                <a:gd name="T86" fmla="*/ 3 w 662"/>
                <a:gd name="T87" fmla="*/ 0 h 2007"/>
                <a:gd name="T88" fmla="*/ 3 w 662"/>
                <a:gd name="T89" fmla="*/ 0 h 2007"/>
                <a:gd name="T90" fmla="*/ 3 w 662"/>
                <a:gd name="T91" fmla="*/ 0 h 2007"/>
                <a:gd name="T92" fmla="*/ 3 w 662"/>
                <a:gd name="T93" fmla="*/ 0 h 2007"/>
                <a:gd name="T94" fmla="*/ 3 w 662"/>
                <a:gd name="T95" fmla="*/ 0 h 2007"/>
                <a:gd name="T96" fmla="*/ 3 w 662"/>
                <a:gd name="T97" fmla="*/ 0 h 2007"/>
                <a:gd name="T98" fmla="*/ 3 w 662"/>
                <a:gd name="T99" fmla="*/ 0 h 2007"/>
                <a:gd name="T100" fmla="*/ 3 w 662"/>
                <a:gd name="T101" fmla="*/ 0 h 2007"/>
                <a:gd name="T102" fmla="*/ 3 w 662"/>
                <a:gd name="T103" fmla="*/ 7 h 200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662"/>
                <a:gd name="T157" fmla="*/ 0 h 2007"/>
                <a:gd name="T158" fmla="*/ 662 w 662"/>
                <a:gd name="T159" fmla="*/ 2007 h 200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662" h="2007">
                  <a:moveTo>
                    <a:pt x="661" y="1629"/>
                  </a:moveTo>
                  <a:lnTo>
                    <a:pt x="660" y="1639"/>
                  </a:lnTo>
                  <a:lnTo>
                    <a:pt x="658" y="1648"/>
                  </a:lnTo>
                  <a:lnTo>
                    <a:pt x="653" y="1658"/>
                  </a:lnTo>
                  <a:lnTo>
                    <a:pt x="649" y="1668"/>
                  </a:lnTo>
                  <a:lnTo>
                    <a:pt x="642" y="1677"/>
                  </a:lnTo>
                  <a:lnTo>
                    <a:pt x="635" y="1685"/>
                  </a:lnTo>
                  <a:lnTo>
                    <a:pt x="627" y="1692"/>
                  </a:lnTo>
                  <a:lnTo>
                    <a:pt x="619" y="1697"/>
                  </a:lnTo>
                  <a:lnTo>
                    <a:pt x="34" y="2003"/>
                  </a:lnTo>
                  <a:lnTo>
                    <a:pt x="28" y="2006"/>
                  </a:lnTo>
                  <a:lnTo>
                    <a:pt x="23" y="2007"/>
                  </a:lnTo>
                  <a:lnTo>
                    <a:pt x="20" y="2007"/>
                  </a:lnTo>
                  <a:lnTo>
                    <a:pt x="17" y="2006"/>
                  </a:lnTo>
                  <a:lnTo>
                    <a:pt x="14" y="2003"/>
                  </a:lnTo>
                  <a:lnTo>
                    <a:pt x="12" y="2000"/>
                  </a:lnTo>
                  <a:lnTo>
                    <a:pt x="11" y="1996"/>
                  </a:lnTo>
                  <a:lnTo>
                    <a:pt x="11" y="1990"/>
                  </a:lnTo>
                  <a:lnTo>
                    <a:pt x="0" y="324"/>
                  </a:lnTo>
                  <a:lnTo>
                    <a:pt x="0" y="315"/>
                  </a:lnTo>
                  <a:lnTo>
                    <a:pt x="3" y="304"/>
                  </a:lnTo>
                  <a:lnTo>
                    <a:pt x="7" y="295"/>
                  </a:lnTo>
                  <a:lnTo>
                    <a:pt x="12" y="286"/>
                  </a:lnTo>
                  <a:lnTo>
                    <a:pt x="18" y="277"/>
                  </a:lnTo>
                  <a:lnTo>
                    <a:pt x="25" y="271"/>
                  </a:lnTo>
                  <a:lnTo>
                    <a:pt x="32" y="264"/>
                  </a:lnTo>
                  <a:lnTo>
                    <a:pt x="40" y="259"/>
                  </a:lnTo>
                  <a:lnTo>
                    <a:pt x="47" y="256"/>
                  </a:lnTo>
                  <a:lnTo>
                    <a:pt x="66" y="248"/>
                  </a:lnTo>
                  <a:lnTo>
                    <a:pt x="96" y="236"/>
                  </a:lnTo>
                  <a:lnTo>
                    <a:pt x="134" y="219"/>
                  </a:lnTo>
                  <a:lnTo>
                    <a:pt x="179" y="200"/>
                  </a:lnTo>
                  <a:lnTo>
                    <a:pt x="229" y="178"/>
                  </a:lnTo>
                  <a:lnTo>
                    <a:pt x="283" y="155"/>
                  </a:lnTo>
                  <a:lnTo>
                    <a:pt x="340" y="131"/>
                  </a:lnTo>
                  <a:lnTo>
                    <a:pt x="395" y="108"/>
                  </a:lnTo>
                  <a:lnTo>
                    <a:pt x="449" y="84"/>
                  </a:lnTo>
                  <a:lnTo>
                    <a:pt x="499" y="63"/>
                  </a:lnTo>
                  <a:lnTo>
                    <a:pt x="544" y="43"/>
                  </a:lnTo>
                  <a:lnTo>
                    <a:pt x="582" y="27"/>
                  </a:lnTo>
                  <a:lnTo>
                    <a:pt x="612" y="14"/>
                  </a:lnTo>
                  <a:lnTo>
                    <a:pt x="631" y="6"/>
                  </a:lnTo>
                  <a:lnTo>
                    <a:pt x="638" y="3"/>
                  </a:lnTo>
                  <a:lnTo>
                    <a:pt x="643" y="1"/>
                  </a:lnTo>
                  <a:lnTo>
                    <a:pt x="649" y="0"/>
                  </a:lnTo>
                  <a:lnTo>
                    <a:pt x="652" y="0"/>
                  </a:lnTo>
                  <a:lnTo>
                    <a:pt x="656" y="2"/>
                  </a:lnTo>
                  <a:lnTo>
                    <a:pt x="659" y="4"/>
                  </a:lnTo>
                  <a:lnTo>
                    <a:pt x="661" y="9"/>
                  </a:lnTo>
                  <a:lnTo>
                    <a:pt x="662" y="13"/>
                  </a:lnTo>
                  <a:lnTo>
                    <a:pt x="662" y="19"/>
                  </a:lnTo>
                  <a:lnTo>
                    <a:pt x="661" y="1629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6" name="Freeform 341"/>
            <p:cNvSpPr>
              <a:spLocks/>
            </p:cNvSpPr>
            <p:nvPr/>
          </p:nvSpPr>
          <p:spPr bwMode="auto">
            <a:xfrm>
              <a:off x="1068" y="3294"/>
              <a:ext cx="196" cy="56"/>
            </a:xfrm>
            <a:custGeom>
              <a:avLst/>
              <a:gdLst>
                <a:gd name="T0" fmla="*/ 3 w 1178"/>
                <a:gd name="T1" fmla="*/ 0 h 336"/>
                <a:gd name="T2" fmla="*/ 2 w 1178"/>
                <a:gd name="T3" fmla="*/ 0 h 336"/>
                <a:gd name="T4" fmla="*/ 2 w 1178"/>
                <a:gd name="T5" fmla="*/ 0 h 336"/>
                <a:gd name="T6" fmla="*/ 2 w 1178"/>
                <a:gd name="T7" fmla="*/ 0 h 336"/>
                <a:gd name="T8" fmla="*/ 1 w 1178"/>
                <a:gd name="T9" fmla="*/ 1 h 336"/>
                <a:gd name="T10" fmla="*/ 1 w 1178"/>
                <a:gd name="T11" fmla="*/ 1 h 336"/>
                <a:gd name="T12" fmla="*/ 0 w 1178"/>
                <a:gd name="T13" fmla="*/ 1 h 336"/>
                <a:gd name="T14" fmla="*/ 0 w 1178"/>
                <a:gd name="T15" fmla="*/ 1 h 336"/>
                <a:gd name="T16" fmla="*/ 0 w 1178"/>
                <a:gd name="T17" fmla="*/ 1 h 336"/>
                <a:gd name="T18" fmla="*/ 0 w 1178"/>
                <a:gd name="T19" fmla="*/ 1 h 336"/>
                <a:gd name="T20" fmla="*/ 0 w 1178"/>
                <a:gd name="T21" fmla="*/ 1 h 336"/>
                <a:gd name="T22" fmla="*/ 1 w 1178"/>
                <a:gd name="T23" fmla="*/ 1 h 336"/>
                <a:gd name="T24" fmla="*/ 1 w 1178"/>
                <a:gd name="T25" fmla="*/ 1 h 336"/>
                <a:gd name="T26" fmla="*/ 2 w 1178"/>
                <a:gd name="T27" fmla="*/ 2 h 336"/>
                <a:gd name="T28" fmla="*/ 2 w 1178"/>
                <a:gd name="T29" fmla="*/ 2 h 336"/>
                <a:gd name="T30" fmla="*/ 2 w 1178"/>
                <a:gd name="T31" fmla="*/ 2 h 336"/>
                <a:gd name="T32" fmla="*/ 2 w 1178"/>
                <a:gd name="T33" fmla="*/ 2 h 336"/>
                <a:gd name="T34" fmla="*/ 2 w 1178"/>
                <a:gd name="T35" fmla="*/ 2 h 336"/>
                <a:gd name="T36" fmla="*/ 2 w 1178"/>
                <a:gd name="T37" fmla="*/ 2 h 336"/>
                <a:gd name="T38" fmla="*/ 3 w 1178"/>
                <a:gd name="T39" fmla="*/ 2 h 336"/>
                <a:gd name="T40" fmla="*/ 3 w 1178"/>
                <a:gd name="T41" fmla="*/ 2 h 336"/>
                <a:gd name="T42" fmla="*/ 3 w 1178"/>
                <a:gd name="T43" fmla="*/ 1 h 336"/>
                <a:gd name="T44" fmla="*/ 3 w 1178"/>
                <a:gd name="T45" fmla="*/ 1 h 336"/>
                <a:gd name="T46" fmla="*/ 4 w 1178"/>
                <a:gd name="T47" fmla="*/ 1 h 336"/>
                <a:gd name="T48" fmla="*/ 4 w 1178"/>
                <a:gd name="T49" fmla="*/ 1 h 336"/>
                <a:gd name="T50" fmla="*/ 5 w 1178"/>
                <a:gd name="T51" fmla="*/ 1 h 336"/>
                <a:gd name="T52" fmla="*/ 5 w 1178"/>
                <a:gd name="T53" fmla="*/ 0 h 336"/>
                <a:gd name="T54" fmla="*/ 5 w 1178"/>
                <a:gd name="T55" fmla="*/ 0 h 336"/>
                <a:gd name="T56" fmla="*/ 3 w 1178"/>
                <a:gd name="T57" fmla="*/ 0 h 336"/>
                <a:gd name="T58" fmla="*/ 3 w 1178"/>
                <a:gd name="T59" fmla="*/ 0 h 336"/>
                <a:gd name="T60" fmla="*/ 3 w 1178"/>
                <a:gd name="T61" fmla="*/ 0 h 336"/>
                <a:gd name="T62" fmla="*/ 3 w 1178"/>
                <a:gd name="T63" fmla="*/ 0 h 336"/>
                <a:gd name="T64" fmla="*/ 3 w 1178"/>
                <a:gd name="T65" fmla="*/ 0 h 3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178"/>
                <a:gd name="T100" fmla="*/ 0 h 336"/>
                <a:gd name="T101" fmla="*/ 1178 w 1178"/>
                <a:gd name="T102" fmla="*/ 336 h 3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178" h="336">
                  <a:moveTo>
                    <a:pt x="591" y="14"/>
                  </a:moveTo>
                  <a:lnTo>
                    <a:pt x="584" y="16"/>
                  </a:lnTo>
                  <a:lnTo>
                    <a:pt x="566" y="24"/>
                  </a:lnTo>
                  <a:lnTo>
                    <a:pt x="539" y="37"/>
                  </a:lnTo>
                  <a:lnTo>
                    <a:pt x="503" y="52"/>
                  </a:lnTo>
                  <a:lnTo>
                    <a:pt x="459" y="70"/>
                  </a:lnTo>
                  <a:lnTo>
                    <a:pt x="412" y="91"/>
                  </a:lnTo>
                  <a:lnTo>
                    <a:pt x="360" y="113"/>
                  </a:lnTo>
                  <a:lnTo>
                    <a:pt x="305" y="136"/>
                  </a:lnTo>
                  <a:lnTo>
                    <a:pt x="251" y="159"/>
                  </a:lnTo>
                  <a:lnTo>
                    <a:pt x="198" y="182"/>
                  </a:lnTo>
                  <a:lnTo>
                    <a:pt x="149" y="203"/>
                  </a:lnTo>
                  <a:lnTo>
                    <a:pt x="103" y="222"/>
                  </a:lnTo>
                  <a:lnTo>
                    <a:pt x="64" y="239"/>
                  </a:lnTo>
                  <a:lnTo>
                    <a:pt x="32" y="253"/>
                  </a:lnTo>
                  <a:lnTo>
                    <a:pt x="11" y="262"/>
                  </a:lnTo>
                  <a:lnTo>
                    <a:pt x="0" y="266"/>
                  </a:lnTo>
                  <a:lnTo>
                    <a:pt x="10" y="267"/>
                  </a:lnTo>
                  <a:lnTo>
                    <a:pt x="29" y="271"/>
                  </a:lnTo>
                  <a:lnTo>
                    <a:pt x="56" y="274"/>
                  </a:lnTo>
                  <a:lnTo>
                    <a:pt x="89" y="279"/>
                  </a:lnTo>
                  <a:lnTo>
                    <a:pt x="127" y="284"/>
                  </a:lnTo>
                  <a:lnTo>
                    <a:pt x="169" y="290"/>
                  </a:lnTo>
                  <a:lnTo>
                    <a:pt x="213" y="295"/>
                  </a:lnTo>
                  <a:lnTo>
                    <a:pt x="257" y="302"/>
                  </a:lnTo>
                  <a:lnTo>
                    <a:pt x="302" y="308"/>
                  </a:lnTo>
                  <a:lnTo>
                    <a:pt x="345" y="315"/>
                  </a:lnTo>
                  <a:lnTo>
                    <a:pt x="384" y="320"/>
                  </a:lnTo>
                  <a:lnTo>
                    <a:pt x="419" y="325"/>
                  </a:lnTo>
                  <a:lnTo>
                    <a:pt x="450" y="329"/>
                  </a:lnTo>
                  <a:lnTo>
                    <a:pt x="473" y="333"/>
                  </a:lnTo>
                  <a:lnTo>
                    <a:pt x="487" y="334"/>
                  </a:lnTo>
                  <a:lnTo>
                    <a:pt x="493" y="335"/>
                  </a:lnTo>
                  <a:lnTo>
                    <a:pt x="504" y="336"/>
                  </a:lnTo>
                  <a:lnTo>
                    <a:pt x="517" y="336"/>
                  </a:lnTo>
                  <a:lnTo>
                    <a:pt x="530" y="335"/>
                  </a:lnTo>
                  <a:lnTo>
                    <a:pt x="545" y="334"/>
                  </a:lnTo>
                  <a:lnTo>
                    <a:pt x="558" y="331"/>
                  </a:lnTo>
                  <a:lnTo>
                    <a:pt x="572" y="329"/>
                  </a:lnTo>
                  <a:lnTo>
                    <a:pt x="584" y="326"/>
                  </a:lnTo>
                  <a:lnTo>
                    <a:pt x="596" y="321"/>
                  </a:lnTo>
                  <a:lnTo>
                    <a:pt x="601" y="319"/>
                  </a:lnTo>
                  <a:lnTo>
                    <a:pt x="617" y="312"/>
                  </a:lnTo>
                  <a:lnTo>
                    <a:pt x="642" y="301"/>
                  </a:lnTo>
                  <a:lnTo>
                    <a:pt x="675" y="288"/>
                  </a:lnTo>
                  <a:lnTo>
                    <a:pt x="713" y="271"/>
                  </a:lnTo>
                  <a:lnTo>
                    <a:pt x="757" y="252"/>
                  </a:lnTo>
                  <a:lnTo>
                    <a:pt x="804" y="231"/>
                  </a:lnTo>
                  <a:lnTo>
                    <a:pt x="854" y="209"/>
                  </a:lnTo>
                  <a:lnTo>
                    <a:pt x="905" y="187"/>
                  </a:lnTo>
                  <a:lnTo>
                    <a:pt x="955" y="165"/>
                  </a:lnTo>
                  <a:lnTo>
                    <a:pt x="1004" y="145"/>
                  </a:lnTo>
                  <a:lnTo>
                    <a:pt x="1049" y="124"/>
                  </a:lnTo>
                  <a:lnTo>
                    <a:pt x="1091" y="106"/>
                  </a:lnTo>
                  <a:lnTo>
                    <a:pt x="1127" y="91"/>
                  </a:lnTo>
                  <a:lnTo>
                    <a:pt x="1157" y="78"/>
                  </a:lnTo>
                  <a:lnTo>
                    <a:pt x="1178" y="69"/>
                  </a:lnTo>
                  <a:lnTo>
                    <a:pt x="694" y="1"/>
                  </a:lnTo>
                  <a:lnTo>
                    <a:pt x="682" y="0"/>
                  </a:lnTo>
                  <a:lnTo>
                    <a:pt x="670" y="0"/>
                  </a:lnTo>
                  <a:lnTo>
                    <a:pt x="657" y="0"/>
                  </a:lnTo>
                  <a:lnTo>
                    <a:pt x="642" y="2"/>
                  </a:lnTo>
                  <a:lnTo>
                    <a:pt x="628" y="4"/>
                  </a:lnTo>
                  <a:lnTo>
                    <a:pt x="615" y="6"/>
                  </a:lnTo>
                  <a:lnTo>
                    <a:pt x="602" y="10"/>
                  </a:lnTo>
                  <a:lnTo>
                    <a:pt x="591" y="1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7" name="Freeform 342"/>
            <p:cNvSpPr>
              <a:spLocks/>
            </p:cNvSpPr>
            <p:nvPr/>
          </p:nvSpPr>
          <p:spPr bwMode="auto">
            <a:xfrm>
              <a:off x="1059" y="3345"/>
              <a:ext cx="99" cy="303"/>
            </a:xfrm>
            <a:custGeom>
              <a:avLst/>
              <a:gdLst>
                <a:gd name="T0" fmla="*/ 0 w 596"/>
                <a:gd name="T1" fmla="*/ 0 h 1814"/>
                <a:gd name="T2" fmla="*/ 0 w 596"/>
                <a:gd name="T3" fmla="*/ 0 h 1814"/>
                <a:gd name="T4" fmla="*/ 0 w 596"/>
                <a:gd name="T5" fmla="*/ 0 h 1814"/>
                <a:gd name="T6" fmla="*/ 0 w 596"/>
                <a:gd name="T7" fmla="*/ 0 h 1814"/>
                <a:gd name="T8" fmla="*/ 0 w 596"/>
                <a:gd name="T9" fmla="*/ 0 h 1814"/>
                <a:gd name="T10" fmla="*/ 0 w 596"/>
                <a:gd name="T11" fmla="*/ 0 h 1814"/>
                <a:gd name="T12" fmla="*/ 0 w 596"/>
                <a:gd name="T13" fmla="*/ 0 h 1814"/>
                <a:gd name="T14" fmla="*/ 0 w 596"/>
                <a:gd name="T15" fmla="*/ 0 h 1814"/>
                <a:gd name="T16" fmla="*/ 0 w 596"/>
                <a:gd name="T17" fmla="*/ 0 h 1814"/>
                <a:gd name="T18" fmla="*/ 2 w 596"/>
                <a:gd name="T19" fmla="*/ 0 h 1814"/>
                <a:gd name="T20" fmla="*/ 2 w 596"/>
                <a:gd name="T21" fmla="*/ 0 h 1814"/>
                <a:gd name="T22" fmla="*/ 2 w 596"/>
                <a:gd name="T23" fmla="*/ 0 h 1814"/>
                <a:gd name="T24" fmla="*/ 3 w 596"/>
                <a:gd name="T25" fmla="*/ 0 h 1814"/>
                <a:gd name="T26" fmla="*/ 3 w 596"/>
                <a:gd name="T27" fmla="*/ 0 h 1814"/>
                <a:gd name="T28" fmla="*/ 3 w 596"/>
                <a:gd name="T29" fmla="*/ 1 h 1814"/>
                <a:gd name="T30" fmla="*/ 3 w 596"/>
                <a:gd name="T31" fmla="*/ 1 h 1814"/>
                <a:gd name="T32" fmla="*/ 3 w 596"/>
                <a:gd name="T33" fmla="*/ 1 h 1814"/>
                <a:gd name="T34" fmla="*/ 3 w 596"/>
                <a:gd name="T35" fmla="*/ 1 h 1814"/>
                <a:gd name="T36" fmla="*/ 3 w 596"/>
                <a:gd name="T37" fmla="*/ 8 h 1814"/>
                <a:gd name="T38" fmla="*/ 3 w 596"/>
                <a:gd name="T39" fmla="*/ 8 h 1814"/>
                <a:gd name="T40" fmla="*/ 3 w 596"/>
                <a:gd name="T41" fmla="*/ 8 h 1814"/>
                <a:gd name="T42" fmla="*/ 3 w 596"/>
                <a:gd name="T43" fmla="*/ 8 h 1814"/>
                <a:gd name="T44" fmla="*/ 3 w 596"/>
                <a:gd name="T45" fmla="*/ 8 h 1814"/>
                <a:gd name="T46" fmla="*/ 3 w 596"/>
                <a:gd name="T47" fmla="*/ 8 h 1814"/>
                <a:gd name="T48" fmla="*/ 3 w 596"/>
                <a:gd name="T49" fmla="*/ 9 h 1814"/>
                <a:gd name="T50" fmla="*/ 3 w 596"/>
                <a:gd name="T51" fmla="*/ 9 h 1814"/>
                <a:gd name="T52" fmla="*/ 2 w 596"/>
                <a:gd name="T53" fmla="*/ 9 h 1814"/>
                <a:gd name="T54" fmla="*/ 0 w 596"/>
                <a:gd name="T55" fmla="*/ 8 h 1814"/>
                <a:gd name="T56" fmla="*/ 0 w 596"/>
                <a:gd name="T57" fmla="*/ 8 h 1814"/>
                <a:gd name="T58" fmla="*/ 0 w 596"/>
                <a:gd name="T59" fmla="*/ 8 h 1814"/>
                <a:gd name="T60" fmla="*/ 0 w 596"/>
                <a:gd name="T61" fmla="*/ 8 h 1814"/>
                <a:gd name="T62" fmla="*/ 0 w 596"/>
                <a:gd name="T63" fmla="*/ 8 h 1814"/>
                <a:gd name="T64" fmla="*/ 0 w 596"/>
                <a:gd name="T65" fmla="*/ 8 h 1814"/>
                <a:gd name="T66" fmla="*/ 0 w 596"/>
                <a:gd name="T67" fmla="*/ 8 h 1814"/>
                <a:gd name="T68" fmla="*/ 0 w 596"/>
                <a:gd name="T69" fmla="*/ 8 h 1814"/>
                <a:gd name="T70" fmla="*/ 0 w 596"/>
                <a:gd name="T71" fmla="*/ 8 h 1814"/>
                <a:gd name="T72" fmla="*/ 0 w 596"/>
                <a:gd name="T73" fmla="*/ 0 h 181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596"/>
                <a:gd name="T112" fmla="*/ 0 h 1814"/>
                <a:gd name="T113" fmla="*/ 596 w 596"/>
                <a:gd name="T114" fmla="*/ 1814 h 181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596" h="1814">
                  <a:moveTo>
                    <a:pt x="0" y="29"/>
                  </a:moveTo>
                  <a:lnTo>
                    <a:pt x="1" y="22"/>
                  </a:lnTo>
                  <a:lnTo>
                    <a:pt x="2" y="16"/>
                  </a:lnTo>
                  <a:lnTo>
                    <a:pt x="6" y="11"/>
                  </a:lnTo>
                  <a:lnTo>
                    <a:pt x="10" y="6"/>
                  </a:lnTo>
                  <a:lnTo>
                    <a:pt x="16" y="3"/>
                  </a:lnTo>
                  <a:lnTo>
                    <a:pt x="22" y="1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543" y="69"/>
                  </a:lnTo>
                  <a:lnTo>
                    <a:pt x="551" y="72"/>
                  </a:lnTo>
                  <a:lnTo>
                    <a:pt x="559" y="75"/>
                  </a:lnTo>
                  <a:lnTo>
                    <a:pt x="566" y="79"/>
                  </a:lnTo>
                  <a:lnTo>
                    <a:pt x="571" y="86"/>
                  </a:lnTo>
                  <a:lnTo>
                    <a:pt x="577" y="93"/>
                  </a:lnTo>
                  <a:lnTo>
                    <a:pt x="580" y="100"/>
                  </a:lnTo>
                  <a:lnTo>
                    <a:pt x="583" y="109"/>
                  </a:lnTo>
                  <a:lnTo>
                    <a:pt x="584" y="117"/>
                  </a:lnTo>
                  <a:lnTo>
                    <a:pt x="596" y="1783"/>
                  </a:lnTo>
                  <a:lnTo>
                    <a:pt x="595" y="1790"/>
                  </a:lnTo>
                  <a:lnTo>
                    <a:pt x="593" y="1796"/>
                  </a:lnTo>
                  <a:lnTo>
                    <a:pt x="591" y="1802"/>
                  </a:lnTo>
                  <a:lnTo>
                    <a:pt x="586" y="1807"/>
                  </a:lnTo>
                  <a:lnTo>
                    <a:pt x="580" y="1811"/>
                  </a:lnTo>
                  <a:lnTo>
                    <a:pt x="575" y="1813"/>
                  </a:lnTo>
                  <a:lnTo>
                    <a:pt x="568" y="1814"/>
                  </a:lnTo>
                  <a:lnTo>
                    <a:pt x="561" y="1814"/>
                  </a:lnTo>
                  <a:lnTo>
                    <a:pt x="51" y="1749"/>
                  </a:lnTo>
                  <a:lnTo>
                    <a:pt x="43" y="1747"/>
                  </a:lnTo>
                  <a:lnTo>
                    <a:pt x="35" y="1744"/>
                  </a:lnTo>
                  <a:lnTo>
                    <a:pt x="28" y="1739"/>
                  </a:lnTo>
                  <a:lnTo>
                    <a:pt x="22" y="1733"/>
                  </a:lnTo>
                  <a:lnTo>
                    <a:pt x="17" y="1727"/>
                  </a:lnTo>
                  <a:lnTo>
                    <a:pt x="13" y="1719"/>
                  </a:lnTo>
                  <a:lnTo>
                    <a:pt x="10" y="1711"/>
                  </a:lnTo>
                  <a:lnTo>
                    <a:pt x="9" y="170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8" name="Freeform 343"/>
            <p:cNvSpPr>
              <a:spLocks/>
            </p:cNvSpPr>
            <p:nvPr/>
          </p:nvSpPr>
          <p:spPr bwMode="auto">
            <a:xfrm>
              <a:off x="1060" y="3358"/>
              <a:ext cx="28" cy="25"/>
            </a:xfrm>
            <a:custGeom>
              <a:avLst/>
              <a:gdLst>
                <a:gd name="T0" fmla="*/ 1 w 167"/>
                <a:gd name="T1" fmla="*/ 1 h 148"/>
                <a:gd name="T2" fmla="*/ 1 w 167"/>
                <a:gd name="T3" fmla="*/ 0 h 148"/>
                <a:gd name="T4" fmla="*/ 0 w 167"/>
                <a:gd name="T5" fmla="*/ 0 h 148"/>
                <a:gd name="T6" fmla="*/ 0 w 167"/>
                <a:gd name="T7" fmla="*/ 0 h 148"/>
                <a:gd name="T8" fmla="*/ 0 w 167"/>
                <a:gd name="T9" fmla="*/ 1 h 148"/>
                <a:gd name="T10" fmla="*/ 1 w 167"/>
                <a:gd name="T11" fmla="*/ 1 h 1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7"/>
                <a:gd name="T19" fmla="*/ 0 h 148"/>
                <a:gd name="T20" fmla="*/ 167 w 167"/>
                <a:gd name="T21" fmla="*/ 148 h 14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7" h="148">
                  <a:moveTo>
                    <a:pt x="167" y="148"/>
                  </a:moveTo>
                  <a:lnTo>
                    <a:pt x="165" y="24"/>
                  </a:lnTo>
                  <a:lnTo>
                    <a:pt x="5" y="0"/>
                  </a:lnTo>
                  <a:lnTo>
                    <a:pt x="1" y="10"/>
                  </a:lnTo>
                  <a:lnTo>
                    <a:pt x="0" y="126"/>
                  </a:lnTo>
                  <a:lnTo>
                    <a:pt x="167" y="1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9" name="Freeform 344"/>
            <p:cNvSpPr>
              <a:spLocks/>
            </p:cNvSpPr>
            <p:nvPr/>
          </p:nvSpPr>
          <p:spPr bwMode="auto">
            <a:xfrm>
              <a:off x="1059" y="3360"/>
              <a:ext cx="28" cy="22"/>
            </a:xfrm>
            <a:custGeom>
              <a:avLst/>
              <a:gdLst>
                <a:gd name="T0" fmla="*/ 1 w 166"/>
                <a:gd name="T1" fmla="*/ 1 h 133"/>
                <a:gd name="T2" fmla="*/ 1 w 166"/>
                <a:gd name="T3" fmla="*/ 0 h 133"/>
                <a:gd name="T4" fmla="*/ 1 w 166"/>
                <a:gd name="T5" fmla="*/ 0 h 133"/>
                <a:gd name="T6" fmla="*/ 0 w 166"/>
                <a:gd name="T7" fmla="*/ 0 h 133"/>
                <a:gd name="T8" fmla="*/ 0 w 166"/>
                <a:gd name="T9" fmla="*/ 0 h 133"/>
                <a:gd name="T10" fmla="*/ 0 w 166"/>
                <a:gd name="T11" fmla="*/ 0 h 133"/>
                <a:gd name="T12" fmla="*/ 1 w 166"/>
                <a:gd name="T13" fmla="*/ 1 h 13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6"/>
                <a:gd name="T22" fmla="*/ 0 h 133"/>
                <a:gd name="T23" fmla="*/ 166 w 166"/>
                <a:gd name="T24" fmla="*/ 133 h 13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6" h="133">
                  <a:moveTo>
                    <a:pt x="157" y="133"/>
                  </a:moveTo>
                  <a:lnTo>
                    <a:pt x="166" y="129"/>
                  </a:lnTo>
                  <a:lnTo>
                    <a:pt x="164" y="24"/>
                  </a:lnTo>
                  <a:lnTo>
                    <a:pt x="10" y="0"/>
                  </a:lnTo>
                  <a:lnTo>
                    <a:pt x="0" y="9"/>
                  </a:lnTo>
                  <a:lnTo>
                    <a:pt x="10" y="106"/>
                  </a:lnTo>
                  <a:lnTo>
                    <a:pt x="157" y="13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0" name="Freeform 345"/>
            <p:cNvSpPr>
              <a:spLocks/>
            </p:cNvSpPr>
            <p:nvPr/>
          </p:nvSpPr>
          <p:spPr bwMode="auto">
            <a:xfrm>
              <a:off x="1059" y="3361"/>
              <a:ext cx="26" cy="21"/>
            </a:xfrm>
            <a:custGeom>
              <a:avLst/>
              <a:gdLst>
                <a:gd name="T0" fmla="*/ 1 w 157"/>
                <a:gd name="T1" fmla="*/ 1 h 124"/>
                <a:gd name="T2" fmla="*/ 1 w 157"/>
                <a:gd name="T3" fmla="*/ 0 h 124"/>
                <a:gd name="T4" fmla="*/ 0 w 157"/>
                <a:gd name="T5" fmla="*/ 0 h 124"/>
                <a:gd name="T6" fmla="*/ 0 w 157"/>
                <a:gd name="T7" fmla="*/ 1 h 124"/>
                <a:gd name="T8" fmla="*/ 1 w 157"/>
                <a:gd name="T9" fmla="*/ 1 h 1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124"/>
                <a:gd name="T17" fmla="*/ 157 w 157"/>
                <a:gd name="T18" fmla="*/ 124 h 1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124">
                  <a:moveTo>
                    <a:pt x="157" y="124"/>
                  </a:moveTo>
                  <a:lnTo>
                    <a:pt x="155" y="24"/>
                  </a:lnTo>
                  <a:lnTo>
                    <a:pt x="0" y="0"/>
                  </a:lnTo>
                  <a:lnTo>
                    <a:pt x="0" y="104"/>
                  </a:lnTo>
                  <a:lnTo>
                    <a:pt x="157" y="12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1" name="Freeform 346"/>
            <p:cNvSpPr>
              <a:spLocks/>
            </p:cNvSpPr>
            <p:nvPr/>
          </p:nvSpPr>
          <p:spPr bwMode="auto">
            <a:xfrm>
              <a:off x="1188" y="3358"/>
              <a:ext cx="86" cy="274"/>
            </a:xfrm>
            <a:custGeom>
              <a:avLst/>
              <a:gdLst>
                <a:gd name="T0" fmla="*/ 2 w 513"/>
                <a:gd name="T1" fmla="*/ 6 h 1646"/>
                <a:gd name="T2" fmla="*/ 2 w 513"/>
                <a:gd name="T3" fmla="*/ 0 h 1646"/>
                <a:gd name="T4" fmla="*/ 2 w 513"/>
                <a:gd name="T5" fmla="*/ 0 h 1646"/>
                <a:gd name="T6" fmla="*/ 2 w 513"/>
                <a:gd name="T7" fmla="*/ 0 h 1646"/>
                <a:gd name="T8" fmla="*/ 2 w 513"/>
                <a:gd name="T9" fmla="*/ 1 h 1646"/>
                <a:gd name="T10" fmla="*/ 2 w 513"/>
                <a:gd name="T11" fmla="*/ 1 h 1646"/>
                <a:gd name="T12" fmla="*/ 1 w 513"/>
                <a:gd name="T13" fmla="*/ 1 h 1646"/>
                <a:gd name="T14" fmla="*/ 1 w 513"/>
                <a:gd name="T15" fmla="*/ 1 h 1646"/>
                <a:gd name="T16" fmla="*/ 1 w 513"/>
                <a:gd name="T17" fmla="*/ 2 h 1646"/>
                <a:gd name="T18" fmla="*/ 1 w 513"/>
                <a:gd name="T19" fmla="*/ 2 h 1646"/>
                <a:gd name="T20" fmla="*/ 1 w 513"/>
                <a:gd name="T21" fmla="*/ 2 h 1646"/>
                <a:gd name="T22" fmla="*/ 0 w 513"/>
                <a:gd name="T23" fmla="*/ 3 h 1646"/>
                <a:gd name="T24" fmla="*/ 0 w 513"/>
                <a:gd name="T25" fmla="*/ 3 h 1646"/>
                <a:gd name="T26" fmla="*/ 0 w 513"/>
                <a:gd name="T27" fmla="*/ 4 h 1646"/>
                <a:gd name="T28" fmla="*/ 0 w 513"/>
                <a:gd name="T29" fmla="*/ 4 h 1646"/>
                <a:gd name="T30" fmla="*/ 0 w 513"/>
                <a:gd name="T31" fmla="*/ 4 h 1646"/>
                <a:gd name="T32" fmla="*/ 0 w 513"/>
                <a:gd name="T33" fmla="*/ 5 h 1646"/>
                <a:gd name="T34" fmla="*/ 0 w 513"/>
                <a:gd name="T35" fmla="*/ 5 h 1646"/>
                <a:gd name="T36" fmla="*/ 0 w 513"/>
                <a:gd name="T37" fmla="*/ 6 h 1646"/>
                <a:gd name="T38" fmla="*/ 0 w 513"/>
                <a:gd name="T39" fmla="*/ 6 h 1646"/>
                <a:gd name="T40" fmla="*/ 0 w 513"/>
                <a:gd name="T41" fmla="*/ 7 h 1646"/>
                <a:gd name="T42" fmla="*/ 0 w 513"/>
                <a:gd name="T43" fmla="*/ 8 h 1646"/>
                <a:gd name="T44" fmla="*/ 2 w 513"/>
                <a:gd name="T45" fmla="*/ 6 h 1646"/>
                <a:gd name="T46" fmla="*/ 2 w 513"/>
                <a:gd name="T47" fmla="*/ 6 h 1646"/>
                <a:gd name="T48" fmla="*/ 2 w 513"/>
                <a:gd name="T49" fmla="*/ 6 h 1646"/>
                <a:gd name="T50" fmla="*/ 2 w 513"/>
                <a:gd name="T51" fmla="*/ 6 h 1646"/>
                <a:gd name="T52" fmla="*/ 2 w 513"/>
                <a:gd name="T53" fmla="*/ 6 h 1646"/>
                <a:gd name="T54" fmla="*/ 2 w 513"/>
                <a:gd name="T55" fmla="*/ 6 h 1646"/>
                <a:gd name="T56" fmla="*/ 2 w 513"/>
                <a:gd name="T57" fmla="*/ 6 h 1646"/>
                <a:gd name="T58" fmla="*/ 2 w 513"/>
                <a:gd name="T59" fmla="*/ 6 h 1646"/>
                <a:gd name="T60" fmla="*/ 2 w 513"/>
                <a:gd name="T61" fmla="*/ 6 h 164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13"/>
                <a:gd name="T94" fmla="*/ 0 h 1646"/>
                <a:gd name="T95" fmla="*/ 513 w 513"/>
                <a:gd name="T96" fmla="*/ 1646 h 164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13" h="1646">
                  <a:moveTo>
                    <a:pt x="512" y="1346"/>
                  </a:moveTo>
                  <a:lnTo>
                    <a:pt x="513" y="0"/>
                  </a:lnTo>
                  <a:lnTo>
                    <a:pt x="457" y="41"/>
                  </a:lnTo>
                  <a:lnTo>
                    <a:pt x="404" y="87"/>
                  </a:lnTo>
                  <a:lnTo>
                    <a:pt x="353" y="138"/>
                  </a:lnTo>
                  <a:lnTo>
                    <a:pt x="305" y="194"/>
                  </a:lnTo>
                  <a:lnTo>
                    <a:pt x="259" y="254"/>
                  </a:lnTo>
                  <a:lnTo>
                    <a:pt x="216" y="320"/>
                  </a:lnTo>
                  <a:lnTo>
                    <a:pt x="178" y="388"/>
                  </a:lnTo>
                  <a:lnTo>
                    <a:pt x="142" y="461"/>
                  </a:lnTo>
                  <a:lnTo>
                    <a:pt x="110" y="538"/>
                  </a:lnTo>
                  <a:lnTo>
                    <a:pt x="82" y="617"/>
                  </a:lnTo>
                  <a:lnTo>
                    <a:pt x="57" y="700"/>
                  </a:lnTo>
                  <a:lnTo>
                    <a:pt x="37" y="785"/>
                  </a:lnTo>
                  <a:lnTo>
                    <a:pt x="21" y="874"/>
                  </a:lnTo>
                  <a:lnTo>
                    <a:pt x="9" y="964"/>
                  </a:lnTo>
                  <a:lnTo>
                    <a:pt x="2" y="1058"/>
                  </a:lnTo>
                  <a:lnTo>
                    <a:pt x="0" y="1152"/>
                  </a:lnTo>
                  <a:lnTo>
                    <a:pt x="1" y="1282"/>
                  </a:lnTo>
                  <a:lnTo>
                    <a:pt x="7" y="1408"/>
                  </a:lnTo>
                  <a:lnTo>
                    <a:pt x="14" y="1529"/>
                  </a:lnTo>
                  <a:lnTo>
                    <a:pt x="27" y="1646"/>
                  </a:lnTo>
                  <a:lnTo>
                    <a:pt x="470" y="1414"/>
                  </a:lnTo>
                  <a:lnTo>
                    <a:pt x="478" y="1409"/>
                  </a:lnTo>
                  <a:lnTo>
                    <a:pt x="486" y="1402"/>
                  </a:lnTo>
                  <a:lnTo>
                    <a:pt x="493" y="1394"/>
                  </a:lnTo>
                  <a:lnTo>
                    <a:pt x="500" y="1385"/>
                  </a:lnTo>
                  <a:lnTo>
                    <a:pt x="504" y="1375"/>
                  </a:lnTo>
                  <a:lnTo>
                    <a:pt x="509" y="1365"/>
                  </a:lnTo>
                  <a:lnTo>
                    <a:pt x="511" y="1356"/>
                  </a:lnTo>
                  <a:lnTo>
                    <a:pt x="512" y="134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2" name="Freeform 347"/>
            <p:cNvSpPr>
              <a:spLocks/>
            </p:cNvSpPr>
            <p:nvPr/>
          </p:nvSpPr>
          <p:spPr bwMode="auto">
            <a:xfrm>
              <a:off x="1202" y="3559"/>
              <a:ext cx="25" cy="26"/>
            </a:xfrm>
            <a:custGeom>
              <a:avLst/>
              <a:gdLst>
                <a:gd name="T0" fmla="*/ 1 w 154"/>
                <a:gd name="T1" fmla="*/ 1 h 155"/>
                <a:gd name="T2" fmla="*/ 1 w 154"/>
                <a:gd name="T3" fmla="*/ 1 h 155"/>
                <a:gd name="T4" fmla="*/ 1 w 154"/>
                <a:gd name="T5" fmla="*/ 1 h 155"/>
                <a:gd name="T6" fmla="*/ 1 w 154"/>
                <a:gd name="T7" fmla="*/ 0 h 155"/>
                <a:gd name="T8" fmla="*/ 1 w 154"/>
                <a:gd name="T9" fmla="*/ 0 h 155"/>
                <a:gd name="T10" fmla="*/ 1 w 154"/>
                <a:gd name="T11" fmla="*/ 0 h 155"/>
                <a:gd name="T12" fmla="*/ 1 w 154"/>
                <a:gd name="T13" fmla="*/ 0 h 155"/>
                <a:gd name="T14" fmla="*/ 1 w 154"/>
                <a:gd name="T15" fmla="*/ 0 h 155"/>
                <a:gd name="T16" fmla="*/ 1 w 154"/>
                <a:gd name="T17" fmla="*/ 0 h 155"/>
                <a:gd name="T18" fmla="*/ 1 w 154"/>
                <a:gd name="T19" fmla="*/ 0 h 155"/>
                <a:gd name="T20" fmla="*/ 1 w 154"/>
                <a:gd name="T21" fmla="*/ 0 h 155"/>
                <a:gd name="T22" fmla="*/ 1 w 154"/>
                <a:gd name="T23" fmla="*/ 0 h 155"/>
                <a:gd name="T24" fmla="*/ 1 w 154"/>
                <a:gd name="T25" fmla="*/ 0 h 155"/>
                <a:gd name="T26" fmla="*/ 0 w 154"/>
                <a:gd name="T27" fmla="*/ 0 h 155"/>
                <a:gd name="T28" fmla="*/ 0 w 154"/>
                <a:gd name="T29" fmla="*/ 0 h 155"/>
                <a:gd name="T30" fmla="*/ 0 w 154"/>
                <a:gd name="T31" fmla="*/ 0 h 155"/>
                <a:gd name="T32" fmla="*/ 0 w 154"/>
                <a:gd name="T33" fmla="*/ 0 h 155"/>
                <a:gd name="T34" fmla="*/ 0 w 154"/>
                <a:gd name="T35" fmla="*/ 0 h 155"/>
                <a:gd name="T36" fmla="*/ 0 w 154"/>
                <a:gd name="T37" fmla="*/ 0 h 155"/>
                <a:gd name="T38" fmla="*/ 0 w 154"/>
                <a:gd name="T39" fmla="*/ 1 h 155"/>
                <a:gd name="T40" fmla="*/ 0 w 154"/>
                <a:gd name="T41" fmla="*/ 1 h 155"/>
                <a:gd name="T42" fmla="*/ 0 w 154"/>
                <a:gd name="T43" fmla="*/ 1 h 155"/>
                <a:gd name="T44" fmla="*/ 0 w 154"/>
                <a:gd name="T45" fmla="*/ 1 h 155"/>
                <a:gd name="T46" fmla="*/ 0 w 154"/>
                <a:gd name="T47" fmla="*/ 1 h 155"/>
                <a:gd name="T48" fmla="*/ 1 w 154"/>
                <a:gd name="T49" fmla="*/ 1 h 15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54"/>
                <a:gd name="T76" fmla="*/ 0 h 155"/>
                <a:gd name="T77" fmla="*/ 154 w 154"/>
                <a:gd name="T78" fmla="*/ 155 h 15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54" h="155">
                  <a:moveTo>
                    <a:pt x="134" y="104"/>
                  </a:moveTo>
                  <a:lnTo>
                    <a:pt x="141" y="99"/>
                  </a:lnTo>
                  <a:lnTo>
                    <a:pt x="148" y="92"/>
                  </a:lnTo>
                  <a:lnTo>
                    <a:pt x="152" y="85"/>
                  </a:lnTo>
                  <a:lnTo>
                    <a:pt x="154" y="76"/>
                  </a:lnTo>
                  <a:lnTo>
                    <a:pt x="152" y="25"/>
                  </a:lnTo>
                  <a:lnTo>
                    <a:pt x="152" y="17"/>
                  </a:lnTo>
                  <a:lnTo>
                    <a:pt x="151" y="10"/>
                  </a:lnTo>
                  <a:lnTo>
                    <a:pt x="150" y="5"/>
                  </a:lnTo>
                  <a:lnTo>
                    <a:pt x="149" y="1"/>
                  </a:lnTo>
                  <a:lnTo>
                    <a:pt x="146" y="0"/>
                  </a:lnTo>
                  <a:lnTo>
                    <a:pt x="141" y="0"/>
                  </a:lnTo>
                  <a:lnTo>
                    <a:pt x="134" y="2"/>
                  </a:lnTo>
                  <a:lnTo>
                    <a:pt x="128" y="5"/>
                  </a:lnTo>
                  <a:lnTo>
                    <a:pt x="17" y="56"/>
                  </a:lnTo>
                  <a:lnTo>
                    <a:pt x="10" y="61"/>
                  </a:lnTo>
                  <a:lnTo>
                    <a:pt x="5" y="69"/>
                  </a:lnTo>
                  <a:lnTo>
                    <a:pt x="1" y="77"/>
                  </a:lnTo>
                  <a:lnTo>
                    <a:pt x="0" y="85"/>
                  </a:lnTo>
                  <a:lnTo>
                    <a:pt x="0" y="142"/>
                  </a:lnTo>
                  <a:lnTo>
                    <a:pt x="1" y="149"/>
                  </a:lnTo>
                  <a:lnTo>
                    <a:pt x="5" y="154"/>
                  </a:lnTo>
                  <a:lnTo>
                    <a:pt x="10" y="155"/>
                  </a:lnTo>
                  <a:lnTo>
                    <a:pt x="17" y="154"/>
                  </a:lnTo>
                  <a:lnTo>
                    <a:pt x="134" y="104"/>
                  </a:lnTo>
                  <a:close/>
                </a:path>
              </a:pathLst>
            </a:custGeom>
            <a:solidFill>
              <a:srgbClr val="DDDD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3" name="Freeform 348"/>
            <p:cNvSpPr>
              <a:spLocks/>
            </p:cNvSpPr>
            <p:nvPr/>
          </p:nvSpPr>
          <p:spPr bwMode="auto">
            <a:xfrm>
              <a:off x="1200" y="3559"/>
              <a:ext cx="26" cy="24"/>
            </a:xfrm>
            <a:custGeom>
              <a:avLst/>
              <a:gdLst>
                <a:gd name="T0" fmla="*/ 1 w 153"/>
                <a:gd name="T1" fmla="*/ 0 h 144"/>
                <a:gd name="T2" fmla="*/ 1 w 153"/>
                <a:gd name="T3" fmla="*/ 0 h 144"/>
                <a:gd name="T4" fmla="*/ 1 w 153"/>
                <a:gd name="T5" fmla="*/ 0 h 144"/>
                <a:gd name="T6" fmla="*/ 1 w 153"/>
                <a:gd name="T7" fmla="*/ 0 h 144"/>
                <a:gd name="T8" fmla="*/ 1 w 153"/>
                <a:gd name="T9" fmla="*/ 0 h 144"/>
                <a:gd name="T10" fmla="*/ 1 w 153"/>
                <a:gd name="T11" fmla="*/ 0 h 144"/>
                <a:gd name="T12" fmla="*/ 1 w 153"/>
                <a:gd name="T13" fmla="*/ 0 h 144"/>
                <a:gd name="T14" fmla="*/ 1 w 153"/>
                <a:gd name="T15" fmla="*/ 0 h 144"/>
                <a:gd name="T16" fmla="*/ 1 w 153"/>
                <a:gd name="T17" fmla="*/ 0 h 144"/>
                <a:gd name="T18" fmla="*/ 1 w 153"/>
                <a:gd name="T19" fmla="*/ 0 h 144"/>
                <a:gd name="T20" fmla="*/ 0 w 153"/>
                <a:gd name="T21" fmla="*/ 0 h 144"/>
                <a:gd name="T22" fmla="*/ 0 w 153"/>
                <a:gd name="T23" fmla="*/ 0 h 144"/>
                <a:gd name="T24" fmla="*/ 0 w 153"/>
                <a:gd name="T25" fmla="*/ 0 h 144"/>
                <a:gd name="T26" fmla="*/ 0 w 153"/>
                <a:gd name="T27" fmla="*/ 0 h 144"/>
                <a:gd name="T28" fmla="*/ 0 w 153"/>
                <a:gd name="T29" fmla="*/ 0 h 144"/>
                <a:gd name="T30" fmla="*/ 0 w 153"/>
                <a:gd name="T31" fmla="*/ 1 h 144"/>
                <a:gd name="T32" fmla="*/ 0 w 153"/>
                <a:gd name="T33" fmla="*/ 1 h 144"/>
                <a:gd name="T34" fmla="*/ 0 w 153"/>
                <a:gd name="T35" fmla="*/ 1 h 144"/>
                <a:gd name="T36" fmla="*/ 0 w 153"/>
                <a:gd name="T37" fmla="*/ 1 h 144"/>
                <a:gd name="T38" fmla="*/ 0 w 153"/>
                <a:gd name="T39" fmla="*/ 1 h 144"/>
                <a:gd name="T40" fmla="*/ 1 w 153"/>
                <a:gd name="T41" fmla="*/ 0 h 14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53"/>
                <a:gd name="T64" fmla="*/ 0 h 144"/>
                <a:gd name="T65" fmla="*/ 153 w 153"/>
                <a:gd name="T66" fmla="*/ 144 h 14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53" h="144">
                  <a:moveTo>
                    <a:pt x="135" y="93"/>
                  </a:moveTo>
                  <a:lnTo>
                    <a:pt x="141" y="88"/>
                  </a:lnTo>
                  <a:lnTo>
                    <a:pt x="147" y="81"/>
                  </a:lnTo>
                  <a:lnTo>
                    <a:pt x="152" y="74"/>
                  </a:lnTo>
                  <a:lnTo>
                    <a:pt x="153" y="66"/>
                  </a:lnTo>
                  <a:lnTo>
                    <a:pt x="153" y="15"/>
                  </a:lnTo>
                  <a:lnTo>
                    <a:pt x="152" y="7"/>
                  </a:lnTo>
                  <a:lnTo>
                    <a:pt x="147" y="3"/>
                  </a:lnTo>
                  <a:lnTo>
                    <a:pt x="141" y="0"/>
                  </a:lnTo>
                  <a:lnTo>
                    <a:pt x="135" y="2"/>
                  </a:lnTo>
                  <a:lnTo>
                    <a:pt x="17" y="48"/>
                  </a:lnTo>
                  <a:lnTo>
                    <a:pt x="10" y="52"/>
                  </a:lnTo>
                  <a:lnTo>
                    <a:pt x="6" y="58"/>
                  </a:lnTo>
                  <a:lnTo>
                    <a:pt x="1" y="66"/>
                  </a:lnTo>
                  <a:lnTo>
                    <a:pt x="0" y="74"/>
                  </a:lnTo>
                  <a:lnTo>
                    <a:pt x="0" y="132"/>
                  </a:lnTo>
                  <a:lnTo>
                    <a:pt x="1" y="139"/>
                  </a:lnTo>
                  <a:lnTo>
                    <a:pt x="6" y="143"/>
                  </a:lnTo>
                  <a:lnTo>
                    <a:pt x="10" y="144"/>
                  </a:lnTo>
                  <a:lnTo>
                    <a:pt x="17" y="143"/>
                  </a:lnTo>
                  <a:lnTo>
                    <a:pt x="135" y="9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4" name="Freeform 349"/>
            <p:cNvSpPr>
              <a:spLocks/>
            </p:cNvSpPr>
            <p:nvPr/>
          </p:nvSpPr>
          <p:spPr bwMode="auto">
            <a:xfrm>
              <a:off x="1084" y="3356"/>
              <a:ext cx="74" cy="292"/>
            </a:xfrm>
            <a:custGeom>
              <a:avLst/>
              <a:gdLst>
                <a:gd name="T0" fmla="*/ 2 w 445"/>
                <a:gd name="T1" fmla="*/ 8 h 1750"/>
                <a:gd name="T2" fmla="*/ 2 w 445"/>
                <a:gd name="T3" fmla="*/ 8 h 1750"/>
                <a:gd name="T4" fmla="*/ 2 w 445"/>
                <a:gd name="T5" fmla="*/ 8 h 1750"/>
                <a:gd name="T6" fmla="*/ 2 w 445"/>
                <a:gd name="T7" fmla="*/ 8 h 1750"/>
                <a:gd name="T8" fmla="*/ 2 w 445"/>
                <a:gd name="T9" fmla="*/ 8 h 1750"/>
                <a:gd name="T10" fmla="*/ 2 w 445"/>
                <a:gd name="T11" fmla="*/ 0 h 1750"/>
                <a:gd name="T12" fmla="*/ 2 w 445"/>
                <a:gd name="T13" fmla="*/ 0 h 1750"/>
                <a:gd name="T14" fmla="*/ 2 w 445"/>
                <a:gd name="T15" fmla="*/ 0 h 1750"/>
                <a:gd name="T16" fmla="*/ 2 w 445"/>
                <a:gd name="T17" fmla="*/ 0 h 1750"/>
                <a:gd name="T18" fmla="*/ 2 w 445"/>
                <a:gd name="T19" fmla="*/ 0 h 1750"/>
                <a:gd name="T20" fmla="*/ 2 w 445"/>
                <a:gd name="T21" fmla="*/ 0 h 1750"/>
                <a:gd name="T22" fmla="*/ 2 w 445"/>
                <a:gd name="T23" fmla="*/ 0 h 1750"/>
                <a:gd name="T24" fmla="*/ 2 w 445"/>
                <a:gd name="T25" fmla="*/ 0 h 1750"/>
                <a:gd name="T26" fmla="*/ 2 w 445"/>
                <a:gd name="T27" fmla="*/ 0 h 1750"/>
                <a:gd name="T28" fmla="*/ 2 w 445"/>
                <a:gd name="T29" fmla="*/ 0 h 1750"/>
                <a:gd name="T30" fmla="*/ 2 w 445"/>
                <a:gd name="T31" fmla="*/ 0 h 1750"/>
                <a:gd name="T32" fmla="*/ 2 w 445"/>
                <a:gd name="T33" fmla="*/ 0 h 1750"/>
                <a:gd name="T34" fmla="*/ 2 w 445"/>
                <a:gd name="T35" fmla="*/ 0 h 1750"/>
                <a:gd name="T36" fmla="*/ 2 w 445"/>
                <a:gd name="T37" fmla="*/ 0 h 1750"/>
                <a:gd name="T38" fmla="*/ 2 w 445"/>
                <a:gd name="T39" fmla="*/ 0 h 1750"/>
                <a:gd name="T40" fmla="*/ 2 w 445"/>
                <a:gd name="T41" fmla="*/ 0 h 1750"/>
                <a:gd name="T42" fmla="*/ 2 w 445"/>
                <a:gd name="T43" fmla="*/ 0 h 1750"/>
                <a:gd name="T44" fmla="*/ 1 w 445"/>
                <a:gd name="T45" fmla="*/ 0 h 1750"/>
                <a:gd name="T46" fmla="*/ 1 w 445"/>
                <a:gd name="T47" fmla="*/ 0 h 1750"/>
                <a:gd name="T48" fmla="*/ 1 w 445"/>
                <a:gd name="T49" fmla="*/ 1 h 1750"/>
                <a:gd name="T50" fmla="*/ 1 w 445"/>
                <a:gd name="T51" fmla="*/ 1 h 1750"/>
                <a:gd name="T52" fmla="*/ 1 w 445"/>
                <a:gd name="T53" fmla="*/ 1 h 1750"/>
                <a:gd name="T54" fmla="*/ 1 w 445"/>
                <a:gd name="T55" fmla="*/ 1 h 1750"/>
                <a:gd name="T56" fmla="*/ 0 w 445"/>
                <a:gd name="T57" fmla="*/ 2 h 1750"/>
                <a:gd name="T58" fmla="*/ 0 w 445"/>
                <a:gd name="T59" fmla="*/ 2 h 1750"/>
                <a:gd name="T60" fmla="*/ 0 w 445"/>
                <a:gd name="T61" fmla="*/ 2 h 1750"/>
                <a:gd name="T62" fmla="*/ 0 w 445"/>
                <a:gd name="T63" fmla="*/ 3 h 1750"/>
                <a:gd name="T64" fmla="*/ 0 w 445"/>
                <a:gd name="T65" fmla="*/ 3 h 1750"/>
                <a:gd name="T66" fmla="*/ 0 w 445"/>
                <a:gd name="T67" fmla="*/ 3 h 1750"/>
                <a:gd name="T68" fmla="*/ 0 w 445"/>
                <a:gd name="T69" fmla="*/ 4 h 1750"/>
                <a:gd name="T70" fmla="*/ 0 w 445"/>
                <a:gd name="T71" fmla="*/ 4 h 1750"/>
                <a:gd name="T72" fmla="*/ 0 w 445"/>
                <a:gd name="T73" fmla="*/ 5 h 1750"/>
                <a:gd name="T74" fmla="*/ 0 w 445"/>
                <a:gd name="T75" fmla="*/ 5 h 1750"/>
                <a:gd name="T76" fmla="*/ 0 w 445"/>
                <a:gd name="T77" fmla="*/ 6 h 1750"/>
                <a:gd name="T78" fmla="*/ 0 w 445"/>
                <a:gd name="T79" fmla="*/ 7 h 1750"/>
                <a:gd name="T80" fmla="*/ 0 w 445"/>
                <a:gd name="T81" fmla="*/ 7 h 1750"/>
                <a:gd name="T82" fmla="*/ 0 w 445"/>
                <a:gd name="T83" fmla="*/ 8 h 1750"/>
                <a:gd name="T84" fmla="*/ 0 w 445"/>
                <a:gd name="T85" fmla="*/ 8 h 1750"/>
                <a:gd name="T86" fmla="*/ 0 w 445"/>
                <a:gd name="T87" fmla="*/ 8 h 1750"/>
                <a:gd name="T88" fmla="*/ 0 w 445"/>
                <a:gd name="T89" fmla="*/ 8 h 1750"/>
                <a:gd name="T90" fmla="*/ 1 w 445"/>
                <a:gd name="T91" fmla="*/ 8 h 1750"/>
                <a:gd name="T92" fmla="*/ 1 w 445"/>
                <a:gd name="T93" fmla="*/ 8 h 1750"/>
                <a:gd name="T94" fmla="*/ 1 w 445"/>
                <a:gd name="T95" fmla="*/ 8 h 1750"/>
                <a:gd name="T96" fmla="*/ 1 w 445"/>
                <a:gd name="T97" fmla="*/ 8 h 1750"/>
                <a:gd name="T98" fmla="*/ 1 w 445"/>
                <a:gd name="T99" fmla="*/ 8 h 1750"/>
                <a:gd name="T100" fmla="*/ 1 w 445"/>
                <a:gd name="T101" fmla="*/ 8 h 1750"/>
                <a:gd name="T102" fmla="*/ 1 w 445"/>
                <a:gd name="T103" fmla="*/ 8 h 1750"/>
                <a:gd name="T104" fmla="*/ 2 w 445"/>
                <a:gd name="T105" fmla="*/ 8 h 1750"/>
                <a:gd name="T106" fmla="*/ 2 w 445"/>
                <a:gd name="T107" fmla="*/ 8 h 1750"/>
                <a:gd name="T108" fmla="*/ 2 w 445"/>
                <a:gd name="T109" fmla="*/ 8 h 1750"/>
                <a:gd name="T110" fmla="*/ 2 w 445"/>
                <a:gd name="T111" fmla="*/ 8 h 1750"/>
                <a:gd name="T112" fmla="*/ 2 w 445"/>
                <a:gd name="T113" fmla="*/ 8 h 1750"/>
                <a:gd name="T114" fmla="*/ 2 w 445"/>
                <a:gd name="T115" fmla="*/ 8 h 1750"/>
                <a:gd name="T116" fmla="*/ 2 w 445"/>
                <a:gd name="T117" fmla="*/ 8 h 1750"/>
                <a:gd name="T118" fmla="*/ 2 w 445"/>
                <a:gd name="T119" fmla="*/ 8 h 1750"/>
                <a:gd name="T120" fmla="*/ 2 w 445"/>
                <a:gd name="T121" fmla="*/ 8 h 1750"/>
                <a:gd name="T122" fmla="*/ 2 w 445"/>
                <a:gd name="T123" fmla="*/ 8 h 175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445"/>
                <a:gd name="T187" fmla="*/ 0 h 1750"/>
                <a:gd name="T188" fmla="*/ 445 w 445"/>
                <a:gd name="T189" fmla="*/ 1750 h 175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445" h="1750">
                  <a:moveTo>
                    <a:pt x="435" y="1743"/>
                  </a:moveTo>
                  <a:lnTo>
                    <a:pt x="440" y="1738"/>
                  </a:lnTo>
                  <a:lnTo>
                    <a:pt x="442" y="1732"/>
                  </a:lnTo>
                  <a:lnTo>
                    <a:pt x="444" y="1726"/>
                  </a:lnTo>
                  <a:lnTo>
                    <a:pt x="445" y="1719"/>
                  </a:lnTo>
                  <a:lnTo>
                    <a:pt x="433" y="53"/>
                  </a:lnTo>
                  <a:lnTo>
                    <a:pt x="432" y="45"/>
                  </a:lnTo>
                  <a:lnTo>
                    <a:pt x="429" y="36"/>
                  </a:lnTo>
                  <a:lnTo>
                    <a:pt x="426" y="29"/>
                  </a:lnTo>
                  <a:lnTo>
                    <a:pt x="420" y="22"/>
                  </a:lnTo>
                  <a:lnTo>
                    <a:pt x="415" y="15"/>
                  </a:lnTo>
                  <a:lnTo>
                    <a:pt x="408" y="11"/>
                  </a:lnTo>
                  <a:lnTo>
                    <a:pt x="400" y="8"/>
                  </a:lnTo>
                  <a:lnTo>
                    <a:pt x="392" y="5"/>
                  </a:lnTo>
                  <a:lnTo>
                    <a:pt x="391" y="5"/>
                  </a:lnTo>
                  <a:lnTo>
                    <a:pt x="387" y="4"/>
                  </a:lnTo>
                  <a:lnTo>
                    <a:pt x="380" y="4"/>
                  </a:lnTo>
                  <a:lnTo>
                    <a:pt x="372" y="3"/>
                  </a:lnTo>
                  <a:lnTo>
                    <a:pt x="364" y="2"/>
                  </a:lnTo>
                  <a:lnTo>
                    <a:pt x="356" y="1"/>
                  </a:lnTo>
                  <a:lnTo>
                    <a:pt x="350" y="1"/>
                  </a:lnTo>
                  <a:lnTo>
                    <a:pt x="346" y="0"/>
                  </a:lnTo>
                  <a:lnTo>
                    <a:pt x="309" y="35"/>
                  </a:lnTo>
                  <a:lnTo>
                    <a:pt x="274" y="74"/>
                  </a:lnTo>
                  <a:lnTo>
                    <a:pt x="239" y="119"/>
                  </a:lnTo>
                  <a:lnTo>
                    <a:pt x="207" y="168"/>
                  </a:lnTo>
                  <a:lnTo>
                    <a:pt x="177" y="222"/>
                  </a:lnTo>
                  <a:lnTo>
                    <a:pt x="148" y="281"/>
                  </a:lnTo>
                  <a:lnTo>
                    <a:pt x="122" y="343"/>
                  </a:lnTo>
                  <a:lnTo>
                    <a:pt x="98" y="408"/>
                  </a:lnTo>
                  <a:lnTo>
                    <a:pt x="76" y="478"/>
                  </a:lnTo>
                  <a:lnTo>
                    <a:pt x="57" y="550"/>
                  </a:lnTo>
                  <a:lnTo>
                    <a:pt x="41" y="625"/>
                  </a:lnTo>
                  <a:lnTo>
                    <a:pt x="26" y="704"/>
                  </a:lnTo>
                  <a:lnTo>
                    <a:pt x="16" y="785"/>
                  </a:lnTo>
                  <a:lnTo>
                    <a:pt x="8" y="867"/>
                  </a:lnTo>
                  <a:lnTo>
                    <a:pt x="3" y="953"/>
                  </a:lnTo>
                  <a:lnTo>
                    <a:pt x="2" y="1039"/>
                  </a:lnTo>
                  <a:lnTo>
                    <a:pt x="0" y="1228"/>
                  </a:lnTo>
                  <a:lnTo>
                    <a:pt x="0" y="1403"/>
                  </a:lnTo>
                  <a:lnTo>
                    <a:pt x="4" y="1559"/>
                  </a:lnTo>
                  <a:lnTo>
                    <a:pt x="15" y="1700"/>
                  </a:lnTo>
                  <a:lnTo>
                    <a:pt x="42" y="1703"/>
                  </a:lnTo>
                  <a:lnTo>
                    <a:pt x="72" y="1708"/>
                  </a:lnTo>
                  <a:lnTo>
                    <a:pt x="103" y="1711"/>
                  </a:lnTo>
                  <a:lnTo>
                    <a:pt x="135" y="1716"/>
                  </a:lnTo>
                  <a:lnTo>
                    <a:pt x="168" y="1720"/>
                  </a:lnTo>
                  <a:lnTo>
                    <a:pt x="200" y="1723"/>
                  </a:lnTo>
                  <a:lnTo>
                    <a:pt x="233" y="1728"/>
                  </a:lnTo>
                  <a:lnTo>
                    <a:pt x="265" y="1731"/>
                  </a:lnTo>
                  <a:lnTo>
                    <a:pt x="294" y="1736"/>
                  </a:lnTo>
                  <a:lnTo>
                    <a:pt x="321" y="1739"/>
                  </a:lnTo>
                  <a:lnTo>
                    <a:pt x="346" y="1743"/>
                  </a:lnTo>
                  <a:lnTo>
                    <a:pt x="367" y="1745"/>
                  </a:lnTo>
                  <a:lnTo>
                    <a:pt x="385" y="1747"/>
                  </a:lnTo>
                  <a:lnTo>
                    <a:pt x="399" y="1749"/>
                  </a:lnTo>
                  <a:lnTo>
                    <a:pt x="407" y="1750"/>
                  </a:lnTo>
                  <a:lnTo>
                    <a:pt x="410" y="1750"/>
                  </a:lnTo>
                  <a:lnTo>
                    <a:pt x="417" y="1750"/>
                  </a:lnTo>
                  <a:lnTo>
                    <a:pt x="424" y="1749"/>
                  </a:lnTo>
                  <a:lnTo>
                    <a:pt x="429" y="1747"/>
                  </a:lnTo>
                  <a:lnTo>
                    <a:pt x="435" y="174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" name="Freeform 350"/>
            <p:cNvSpPr>
              <a:spLocks/>
            </p:cNvSpPr>
            <p:nvPr/>
          </p:nvSpPr>
          <p:spPr bwMode="auto">
            <a:xfrm>
              <a:off x="1065" y="3609"/>
              <a:ext cx="39" cy="28"/>
            </a:xfrm>
            <a:custGeom>
              <a:avLst/>
              <a:gdLst>
                <a:gd name="T0" fmla="*/ 1 w 235"/>
                <a:gd name="T1" fmla="*/ 1 h 172"/>
                <a:gd name="T2" fmla="*/ 1 w 235"/>
                <a:gd name="T3" fmla="*/ 1 h 172"/>
                <a:gd name="T4" fmla="*/ 1 w 235"/>
                <a:gd name="T5" fmla="*/ 1 h 172"/>
                <a:gd name="T6" fmla="*/ 1 w 235"/>
                <a:gd name="T7" fmla="*/ 1 h 172"/>
                <a:gd name="T8" fmla="*/ 1 w 235"/>
                <a:gd name="T9" fmla="*/ 1 h 172"/>
                <a:gd name="T10" fmla="*/ 1 w 235"/>
                <a:gd name="T11" fmla="*/ 0 h 172"/>
                <a:gd name="T12" fmla="*/ 1 w 235"/>
                <a:gd name="T13" fmla="*/ 0 h 172"/>
                <a:gd name="T14" fmla="*/ 1 w 235"/>
                <a:gd name="T15" fmla="*/ 0 h 172"/>
                <a:gd name="T16" fmla="*/ 1 w 235"/>
                <a:gd name="T17" fmla="*/ 0 h 172"/>
                <a:gd name="T18" fmla="*/ 1 w 235"/>
                <a:gd name="T19" fmla="*/ 0 h 172"/>
                <a:gd name="T20" fmla="*/ 0 w 235"/>
                <a:gd name="T21" fmla="*/ 0 h 172"/>
                <a:gd name="T22" fmla="*/ 0 w 235"/>
                <a:gd name="T23" fmla="*/ 0 h 172"/>
                <a:gd name="T24" fmla="*/ 0 w 235"/>
                <a:gd name="T25" fmla="*/ 0 h 172"/>
                <a:gd name="T26" fmla="*/ 0 w 235"/>
                <a:gd name="T27" fmla="*/ 0 h 172"/>
                <a:gd name="T28" fmla="*/ 0 w 235"/>
                <a:gd name="T29" fmla="*/ 0 h 172"/>
                <a:gd name="T30" fmla="*/ 0 w 235"/>
                <a:gd name="T31" fmla="*/ 0 h 172"/>
                <a:gd name="T32" fmla="*/ 0 w 235"/>
                <a:gd name="T33" fmla="*/ 1 h 172"/>
                <a:gd name="T34" fmla="*/ 0 w 235"/>
                <a:gd name="T35" fmla="*/ 1 h 172"/>
                <a:gd name="T36" fmla="*/ 0 w 235"/>
                <a:gd name="T37" fmla="*/ 1 h 172"/>
                <a:gd name="T38" fmla="*/ 0 w 235"/>
                <a:gd name="T39" fmla="*/ 1 h 172"/>
                <a:gd name="T40" fmla="*/ 1 w 235"/>
                <a:gd name="T41" fmla="*/ 1 h 17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35"/>
                <a:gd name="T64" fmla="*/ 0 h 172"/>
                <a:gd name="T65" fmla="*/ 235 w 235"/>
                <a:gd name="T66" fmla="*/ 172 h 17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35" h="172">
                  <a:moveTo>
                    <a:pt x="216" y="172"/>
                  </a:moveTo>
                  <a:lnTo>
                    <a:pt x="223" y="171"/>
                  </a:lnTo>
                  <a:lnTo>
                    <a:pt x="230" y="168"/>
                  </a:lnTo>
                  <a:lnTo>
                    <a:pt x="234" y="162"/>
                  </a:lnTo>
                  <a:lnTo>
                    <a:pt x="235" y="156"/>
                  </a:lnTo>
                  <a:lnTo>
                    <a:pt x="234" y="44"/>
                  </a:lnTo>
                  <a:lnTo>
                    <a:pt x="233" y="36"/>
                  </a:lnTo>
                  <a:lnTo>
                    <a:pt x="228" y="30"/>
                  </a:lnTo>
                  <a:lnTo>
                    <a:pt x="222" y="25"/>
                  </a:lnTo>
                  <a:lnTo>
                    <a:pt x="215" y="22"/>
                  </a:lnTo>
                  <a:lnTo>
                    <a:pt x="20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0"/>
                  </a:lnTo>
                  <a:lnTo>
                    <a:pt x="0" y="18"/>
                  </a:lnTo>
                  <a:lnTo>
                    <a:pt x="1" y="126"/>
                  </a:lnTo>
                  <a:lnTo>
                    <a:pt x="3" y="134"/>
                  </a:lnTo>
                  <a:lnTo>
                    <a:pt x="7" y="141"/>
                  </a:lnTo>
                  <a:lnTo>
                    <a:pt x="14" y="147"/>
                  </a:lnTo>
                  <a:lnTo>
                    <a:pt x="22" y="149"/>
                  </a:lnTo>
                  <a:lnTo>
                    <a:pt x="216" y="17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6" name="Freeform 351"/>
            <p:cNvSpPr>
              <a:spLocks/>
            </p:cNvSpPr>
            <p:nvPr/>
          </p:nvSpPr>
          <p:spPr bwMode="auto">
            <a:xfrm>
              <a:off x="1065" y="3610"/>
              <a:ext cx="37" cy="28"/>
            </a:xfrm>
            <a:custGeom>
              <a:avLst/>
              <a:gdLst>
                <a:gd name="T0" fmla="*/ 1 w 219"/>
                <a:gd name="T1" fmla="*/ 1 h 167"/>
                <a:gd name="T2" fmla="*/ 1 w 219"/>
                <a:gd name="T3" fmla="*/ 0 h 167"/>
                <a:gd name="T4" fmla="*/ 1 w 219"/>
                <a:gd name="T5" fmla="*/ 0 h 167"/>
                <a:gd name="T6" fmla="*/ 1 w 219"/>
                <a:gd name="T7" fmla="*/ 0 h 167"/>
                <a:gd name="T8" fmla="*/ 1 w 219"/>
                <a:gd name="T9" fmla="*/ 0 h 167"/>
                <a:gd name="T10" fmla="*/ 1 w 219"/>
                <a:gd name="T11" fmla="*/ 0 h 167"/>
                <a:gd name="T12" fmla="*/ 0 w 219"/>
                <a:gd name="T13" fmla="*/ 0 h 167"/>
                <a:gd name="T14" fmla="*/ 0 w 219"/>
                <a:gd name="T15" fmla="*/ 0 h 167"/>
                <a:gd name="T16" fmla="*/ 0 w 219"/>
                <a:gd name="T17" fmla="*/ 0 h 167"/>
                <a:gd name="T18" fmla="*/ 0 w 219"/>
                <a:gd name="T19" fmla="*/ 0 h 167"/>
                <a:gd name="T20" fmla="*/ 0 w 219"/>
                <a:gd name="T21" fmla="*/ 0 h 167"/>
                <a:gd name="T22" fmla="*/ 0 w 219"/>
                <a:gd name="T23" fmla="*/ 1 h 167"/>
                <a:gd name="T24" fmla="*/ 0 w 219"/>
                <a:gd name="T25" fmla="*/ 1 h 167"/>
                <a:gd name="T26" fmla="*/ 0 w 219"/>
                <a:gd name="T27" fmla="*/ 1 h 167"/>
                <a:gd name="T28" fmla="*/ 0 w 219"/>
                <a:gd name="T29" fmla="*/ 1 h 167"/>
                <a:gd name="T30" fmla="*/ 0 w 219"/>
                <a:gd name="T31" fmla="*/ 1 h 167"/>
                <a:gd name="T32" fmla="*/ 1 w 219"/>
                <a:gd name="T33" fmla="*/ 1 h 167"/>
                <a:gd name="T34" fmla="*/ 1 w 219"/>
                <a:gd name="T35" fmla="*/ 1 h 167"/>
                <a:gd name="T36" fmla="*/ 1 w 219"/>
                <a:gd name="T37" fmla="*/ 1 h 167"/>
                <a:gd name="T38" fmla="*/ 1 w 219"/>
                <a:gd name="T39" fmla="*/ 1 h 167"/>
                <a:gd name="T40" fmla="*/ 1 w 219"/>
                <a:gd name="T41" fmla="*/ 1 h 16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9"/>
                <a:gd name="T64" fmla="*/ 0 h 167"/>
                <a:gd name="T65" fmla="*/ 219 w 219"/>
                <a:gd name="T66" fmla="*/ 167 h 16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9" h="167">
                  <a:moveTo>
                    <a:pt x="219" y="152"/>
                  </a:moveTo>
                  <a:lnTo>
                    <a:pt x="219" y="41"/>
                  </a:lnTo>
                  <a:lnTo>
                    <a:pt x="218" y="33"/>
                  </a:lnTo>
                  <a:lnTo>
                    <a:pt x="213" y="26"/>
                  </a:lnTo>
                  <a:lnTo>
                    <a:pt x="206" y="22"/>
                  </a:lnTo>
                  <a:lnTo>
                    <a:pt x="199" y="20"/>
                  </a:lnTo>
                  <a:lnTo>
                    <a:pt x="25" y="0"/>
                  </a:lnTo>
                  <a:lnTo>
                    <a:pt x="16" y="3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6"/>
                  </a:lnTo>
                  <a:lnTo>
                    <a:pt x="1" y="123"/>
                  </a:lnTo>
                  <a:lnTo>
                    <a:pt x="2" y="131"/>
                  </a:lnTo>
                  <a:lnTo>
                    <a:pt x="7" y="138"/>
                  </a:lnTo>
                  <a:lnTo>
                    <a:pt x="13" y="143"/>
                  </a:lnTo>
                  <a:lnTo>
                    <a:pt x="21" y="146"/>
                  </a:lnTo>
                  <a:lnTo>
                    <a:pt x="188" y="167"/>
                  </a:lnTo>
                  <a:lnTo>
                    <a:pt x="197" y="167"/>
                  </a:lnTo>
                  <a:lnTo>
                    <a:pt x="208" y="166"/>
                  </a:lnTo>
                  <a:lnTo>
                    <a:pt x="215" y="161"/>
                  </a:lnTo>
                  <a:lnTo>
                    <a:pt x="219" y="152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" name="Freeform 352"/>
            <p:cNvSpPr>
              <a:spLocks/>
            </p:cNvSpPr>
            <p:nvPr/>
          </p:nvSpPr>
          <p:spPr bwMode="auto">
            <a:xfrm>
              <a:off x="1065" y="3612"/>
              <a:ext cx="35" cy="26"/>
            </a:xfrm>
            <a:custGeom>
              <a:avLst/>
              <a:gdLst>
                <a:gd name="T0" fmla="*/ 1 w 208"/>
                <a:gd name="T1" fmla="*/ 1 h 159"/>
                <a:gd name="T2" fmla="*/ 1 w 208"/>
                <a:gd name="T3" fmla="*/ 1 h 159"/>
                <a:gd name="T4" fmla="*/ 1 w 208"/>
                <a:gd name="T5" fmla="*/ 1 h 159"/>
                <a:gd name="T6" fmla="*/ 1 w 208"/>
                <a:gd name="T7" fmla="*/ 1 h 159"/>
                <a:gd name="T8" fmla="*/ 1 w 208"/>
                <a:gd name="T9" fmla="*/ 1 h 159"/>
                <a:gd name="T10" fmla="*/ 1 w 208"/>
                <a:gd name="T11" fmla="*/ 0 h 159"/>
                <a:gd name="T12" fmla="*/ 1 w 208"/>
                <a:gd name="T13" fmla="*/ 0 h 159"/>
                <a:gd name="T14" fmla="*/ 1 w 208"/>
                <a:gd name="T15" fmla="*/ 0 h 159"/>
                <a:gd name="T16" fmla="*/ 1 w 208"/>
                <a:gd name="T17" fmla="*/ 0 h 159"/>
                <a:gd name="T18" fmla="*/ 1 w 208"/>
                <a:gd name="T19" fmla="*/ 0 h 159"/>
                <a:gd name="T20" fmla="*/ 0 w 208"/>
                <a:gd name="T21" fmla="*/ 0 h 159"/>
                <a:gd name="T22" fmla="*/ 0 w 208"/>
                <a:gd name="T23" fmla="*/ 0 h 159"/>
                <a:gd name="T24" fmla="*/ 0 w 208"/>
                <a:gd name="T25" fmla="*/ 0 h 159"/>
                <a:gd name="T26" fmla="*/ 0 w 208"/>
                <a:gd name="T27" fmla="*/ 0 h 159"/>
                <a:gd name="T28" fmla="*/ 0 w 208"/>
                <a:gd name="T29" fmla="*/ 0 h 159"/>
                <a:gd name="T30" fmla="*/ 0 w 208"/>
                <a:gd name="T31" fmla="*/ 0 h 159"/>
                <a:gd name="T32" fmla="*/ 0 w 208"/>
                <a:gd name="T33" fmla="*/ 0 h 159"/>
                <a:gd name="T34" fmla="*/ 0 w 208"/>
                <a:gd name="T35" fmla="*/ 0 h 159"/>
                <a:gd name="T36" fmla="*/ 0 w 208"/>
                <a:gd name="T37" fmla="*/ 1 h 159"/>
                <a:gd name="T38" fmla="*/ 0 w 208"/>
                <a:gd name="T39" fmla="*/ 1 h 159"/>
                <a:gd name="T40" fmla="*/ 1 w 208"/>
                <a:gd name="T41" fmla="*/ 1 h 15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08"/>
                <a:gd name="T64" fmla="*/ 0 h 159"/>
                <a:gd name="T65" fmla="*/ 208 w 208"/>
                <a:gd name="T66" fmla="*/ 159 h 15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08" h="159">
                  <a:moveTo>
                    <a:pt x="188" y="159"/>
                  </a:moveTo>
                  <a:lnTo>
                    <a:pt x="196" y="158"/>
                  </a:lnTo>
                  <a:lnTo>
                    <a:pt x="203" y="154"/>
                  </a:lnTo>
                  <a:lnTo>
                    <a:pt x="206" y="149"/>
                  </a:lnTo>
                  <a:lnTo>
                    <a:pt x="208" y="142"/>
                  </a:lnTo>
                  <a:lnTo>
                    <a:pt x="208" y="42"/>
                  </a:lnTo>
                  <a:lnTo>
                    <a:pt x="206" y="34"/>
                  </a:lnTo>
                  <a:lnTo>
                    <a:pt x="202" y="27"/>
                  </a:lnTo>
                  <a:lnTo>
                    <a:pt x="195" y="22"/>
                  </a:lnTo>
                  <a:lnTo>
                    <a:pt x="187" y="19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0"/>
                  </a:lnTo>
                  <a:lnTo>
                    <a:pt x="0" y="18"/>
                  </a:lnTo>
                  <a:lnTo>
                    <a:pt x="1" y="115"/>
                  </a:lnTo>
                  <a:lnTo>
                    <a:pt x="2" y="123"/>
                  </a:lnTo>
                  <a:lnTo>
                    <a:pt x="7" y="130"/>
                  </a:lnTo>
                  <a:lnTo>
                    <a:pt x="13" y="135"/>
                  </a:lnTo>
                  <a:lnTo>
                    <a:pt x="21" y="138"/>
                  </a:lnTo>
                  <a:lnTo>
                    <a:pt x="188" y="159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8" name="Freeform 353"/>
            <p:cNvSpPr>
              <a:spLocks/>
            </p:cNvSpPr>
            <p:nvPr/>
          </p:nvSpPr>
          <p:spPr bwMode="auto">
            <a:xfrm>
              <a:off x="1130" y="3302"/>
              <a:ext cx="124" cy="349"/>
            </a:xfrm>
            <a:custGeom>
              <a:avLst/>
              <a:gdLst>
                <a:gd name="T0" fmla="*/ 0 w 746"/>
                <a:gd name="T1" fmla="*/ 1 h 2092"/>
                <a:gd name="T2" fmla="*/ 3 w 746"/>
                <a:gd name="T3" fmla="*/ 0 h 2092"/>
                <a:gd name="T4" fmla="*/ 3 w 746"/>
                <a:gd name="T5" fmla="*/ 0 h 2092"/>
                <a:gd name="T6" fmla="*/ 0 w 746"/>
                <a:gd name="T7" fmla="*/ 1 h 2092"/>
                <a:gd name="T8" fmla="*/ 0 w 746"/>
                <a:gd name="T9" fmla="*/ 2 h 2092"/>
                <a:gd name="T10" fmla="*/ 0 w 746"/>
                <a:gd name="T11" fmla="*/ 10 h 2092"/>
                <a:gd name="T12" fmla="*/ 0 w 746"/>
                <a:gd name="T13" fmla="*/ 10 h 2092"/>
                <a:gd name="T14" fmla="*/ 0 w 746"/>
                <a:gd name="T15" fmla="*/ 10 h 2092"/>
                <a:gd name="T16" fmla="*/ 0 w 746"/>
                <a:gd name="T17" fmla="*/ 10 h 2092"/>
                <a:gd name="T18" fmla="*/ 0 w 746"/>
                <a:gd name="T19" fmla="*/ 2 h 2092"/>
                <a:gd name="T20" fmla="*/ 0 w 746"/>
                <a:gd name="T21" fmla="*/ 1 h 209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46"/>
                <a:gd name="T34" fmla="*/ 0 h 2092"/>
                <a:gd name="T35" fmla="*/ 746 w 746"/>
                <a:gd name="T36" fmla="*/ 2092 h 209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46" h="2092">
                  <a:moveTo>
                    <a:pt x="106" y="290"/>
                  </a:moveTo>
                  <a:lnTo>
                    <a:pt x="746" y="0"/>
                  </a:lnTo>
                  <a:lnTo>
                    <a:pt x="662" y="1"/>
                  </a:lnTo>
                  <a:lnTo>
                    <a:pt x="22" y="274"/>
                  </a:lnTo>
                  <a:lnTo>
                    <a:pt x="0" y="311"/>
                  </a:lnTo>
                  <a:lnTo>
                    <a:pt x="0" y="2052"/>
                  </a:lnTo>
                  <a:lnTo>
                    <a:pt x="17" y="2080"/>
                  </a:lnTo>
                  <a:lnTo>
                    <a:pt x="112" y="2092"/>
                  </a:lnTo>
                  <a:lnTo>
                    <a:pt x="96" y="2071"/>
                  </a:lnTo>
                  <a:lnTo>
                    <a:pt x="85" y="323"/>
                  </a:lnTo>
                  <a:lnTo>
                    <a:pt x="106" y="29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9" name="Freeform 354"/>
            <p:cNvSpPr>
              <a:spLocks/>
            </p:cNvSpPr>
            <p:nvPr/>
          </p:nvSpPr>
          <p:spPr bwMode="auto">
            <a:xfrm>
              <a:off x="1124" y="3300"/>
              <a:ext cx="130" cy="344"/>
            </a:xfrm>
            <a:custGeom>
              <a:avLst/>
              <a:gdLst>
                <a:gd name="T0" fmla="*/ 3 w 781"/>
                <a:gd name="T1" fmla="*/ 0 h 2066"/>
                <a:gd name="T2" fmla="*/ 4 w 781"/>
                <a:gd name="T3" fmla="*/ 0 h 2066"/>
                <a:gd name="T4" fmla="*/ 3 w 781"/>
                <a:gd name="T5" fmla="*/ 0 h 2066"/>
                <a:gd name="T6" fmla="*/ 0 w 781"/>
                <a:gd name="T7" fmla="*/ 1 h 2066"/>
                <a:gd name="T8" fmla="*/ 0 w 781"/>
                <a:gd name="T9" fmla="*/ 1 h 2066"/>
                <a:gd name="T10" fmla="*/ 0 w 781"/>
                <a:gd name="T11" fmla="*/ 9 h 2066"/>
                <a:gd name="T12" fmla="*/ 0 w 781"/>
                <a:gd name="T13" fmla="*/ 9 h 2066"/>
                <a:gd name="T14" fmla="*/ 0 w 781"/>
                <a:gd name="T15" fmla="*/ 1 h 2066"/>
                <a:gd name="T16" fmla="*/ 0 w 781"/>
                <a:gd name="T17" fmla="*/ 1 h 2066"/>
                <a:gd name="T18" fmla="*/ 3 w 781"/>
                <a:gd name="T19" fmla="*/ 0 h 2066"/>
                <a:gd name="T20" fmla="*/ 3 w 781"/>
                <a:gd name="T21" fmla="*/ 0 h 206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81"/>
                <a:gd name="T34" fmla="*/ 0 h 2066"/>
                <a:gd name="T35" fmla="*/ 781 w 781"/>
                <a:gd name="T36" fmla="*/ 2066 h 206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81" h="2066">
                  <a:moveTo>
                    <a:pt x="758" y="24"/>
                  </a:moveTo>
                  <a:lnTo>
                    <a:pt x="781" y="14"/>
                  </a:lnTo>
                  <a:lnTo>
                    <a:pt x="686" y="0"/>
                  </a:lnTo>
                  <a:lnTo>
                    <a:pt x="23" y="280"/>
                  </a:lnTo>
                  <a:lnTo>
                    <a:pt x="0" y="315"/>
                  </a:lnTo>
                  <a:lnTo>
                    <a:pt x="9" y="2055"/>
                  </a:lnTo>
                  <a:lnTo>
                    <a:pt x="35" y="2066"/>
                  </a:lnTo>
                  <a:lnTo>
                    <a:pt x="35" y="325"/>
                  </a:lnTo>
                  <a:lnTo>
                    <a:pt x="57" y="288"/>
                  </a:lnTo>
                  <a:lnTo>
                    <a:pt x="697" y="15"/>
                  </a:lnTo>
                  <a:lnTo>
                    <a:pt x="758" y="2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0" name="Freeform 355"/>
            <p:cNvSpPr>
              <a:spLocks/>
            </p:cNvSpPr>
            <p:nvPr/>
          </p:nvSpPr>
          <p:spPr bwMode="auto">
            <a:xfrm>
              <a:off x="1126" y="3373"/>
              <a:ext cx="16" cy="27"/>
            </a:xfrm>
            <a:custGeom>
              <a:avLst/>
              <a:gdLst>
                <a:gd name="T0" fmla="*/ 0 w 97"/>
                <a:gd name="T1" fmla="*/ 1 h 162"/>
                <a:gd name="T2" fmla="*/ 0 w 97"/>
                <a:gd name="T3" fmla="*/ 1 h 162"/>
                <a:gd name="T4" fmla="*/ 0 w 97"/>
                <a:gd name="T5" fmla="*/ 0 h 162"/>
                <a:gd name="T6" fmla="*/ 0 w 97"/>
                <a:gd name="T7" fmla="*/ 0 h 162"/>
                <a:gd name="T8" fmla="*/ 0 w 97"/>
                <a:gd name="T9" fmla="*/ 0 h 162"/>
                <a:gd name="T10" fmla="*/ 0 w 97"/>
                <a:gd name="T11" fmla="*/ 1 h 162"/>
                <a:gd name="T12" fmla="*/ 0 w 97"/>
                <a:gd name="T13" fmla="*/ 1 h 1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7"/>
                <a:gd name="T22" fmla="*/ 0 h 162"/>
                <a:gd name="T23" fmla="*/ 97 w 97"/>
                <a:gd name="T24" fmla="*/ 162 h 1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7" h="162">
                  <a:moveTo>
                    <a:pt x="80" y="162"/>
                  </a:moveTo>
                  <a:lnTo>
                    <a:pt x="97" y="151"/>
                  </a:lnTo>
                  <a:lnTo>
                    <a:pt x="96" y="11"/>
                  </a:lnTo>
                  <a:lnTo>
                    <a:pt x="16" y="0"/>
                  </a:lnTo>
                  <a:lnTo>
                    <a:pt x="0" y="11"/>
                  </a:lnTo>
                  <a:lnTo>
                    <a:pt x="17" y="139"/>
                  </a:lnTo>
                  <a:lnTo>
                    <a:pt x="80" y="16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1" name="Freeform 356"/>
            <p:cNvSpPr>
              <a:spLocks/>
            </p:cNvSpPr>
            <p:nvPr/>
          </p:nvSpPr>
          <p:spPr bwMode="auto">
            <a:xfrm>
              <a:off x="1126" y="3418"/>
              <a:ext cx="16" cy="28"/>
            </a:xfrm>
            <a:custGeom>
              <a:avLst/>
              <a:gdLst>
                <a:gd name="T0" fmla="*/ 0 w 97"/>
                <a:gd name="T1" fmla="*/ 1 h 164"/>
                <a:gd name="T2" fmla="*/ 0 w 97"/>
                <a:gd name="T3" fmla="*/ 1 h 164"/>
                <a:gd name="T4" fmla="*/ 0 w 97"/>
                <a:gd name="T5" fmla="*/ 0 h 164"/>
                <a:gd name="T6" fmla="*/ 0 w 97"/>
                <a:gd name="T7" fmla="*/ 0 h 164"/>
                <a:gd name="T8" fmla="*/ 0 w 97"/>
                <a:gd name="T9" fmla="*/ 0 h 164"/>
                <a:gd name="T10" fmla="*/ 0 w 97"/>
                <a:gd name="T11" fmla="*/ 1 h 164"/>
                <a:gd name="T12" fmla="*/ 0 w 97"/>
                <a:gd name="T13" fmla="*/ 1 h 1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7"/>
                <a:gd name="T22" fmla="*/ 0 h 164"/>
                <a:gd name="T23" fmla="*/ 97 w 97"/>
                <a:gd name="T24" fmla="*/ 164 h 16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7" h="164">
                  <a:moveTo>
                    <a:pt x="80" y="164"/>
                  </a:moveTo>
                  <a:lnTo>
                    <a:pt x="97" y="152"/>
                  </a:lnTo>
                  <a:lnTo>
                    <a:pt x="96" y="12"/>
                  </a:lnTo>
                  <a:lnTo>
                    <a:pt x="17" y="0"/>
                  </a:lnTo>
                  <a:lnTo>
                    <a:pt x="0" y="12"/>
                  </a:lnTo>
                  <a:lnTo>
                    <a:pt x="17" y="141"/>
                  </a:lnTo>
                  <a:lnTo>
                    <a:pt x="80" y="16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2" name="Freeform 357"/>
            <p:cNvSpPr>
              <a:spLocks/>
            </p:cNvSpPr>
            <p:nvPr/>
          </p:nvSpPr>
          <p:spPr bwMode="auto">
            <a:xfrm>
              <a:off x="1126" y="3464"/>
              <a:ext cx="16" cy="27"/>
            </a:xfrm>
            <a:custGeom>
              <a:avLst/>
              <a:gdLst>
                <a:gd name="T0" fmla="*/ 0 w 98"/>
                <a:gd name="T1" fmla="*/ 1 h 162"/>
                <a:gd name="T2" fmla="*/ 0 w 98"/>
                <a:gd name="T3" fmla="*/ 1 h 162"/>
                <a:gd name="T4" fmla="*/ 0 w 98"/>
                <a:gd name="T5" fmla="*/ 0 h 162"/>
                <a:gd name="T6" fmla="*/ 0 w 98"/>
                <a:gd name="T7" fmla="*/ 0 h 162"/>
                <a:gd name="T8" fmla="*/ 0 w 98"/>
                <a:gd name="T9" fmla="*/ 0 h 162"/>
                <a:gd name="T10" fmla="*/ 0 w 98"/>
                <a:gd name="T11" fmla="*/ 1 h 162"/>
                <a:gd name="T12" fmla="*/ 0 w 98"/>
                <a:gd name="T13" fmla="*/ 1 h 1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8"/>
                <a:gd name="T22" fmla="*/ 0 h 162"/>
                <a:gd name="T23" fmla="*/ 98 w 98"/>
                <a:gd name="T24" fmla="*/ 162 h 1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8" h="162">
                  <a:moveTo>
                    <a:pt x="81" y="162"/>
                  </a:moveTo>
                  <a:lnTo>
                    <a:pt x="98" y="151"/>
                  </a:lnTo>
                  <a:lnTo>
                    <a:pt x="96" y="10"/>
                  </a:lnTo>
                  <a:lnTo>
                    <a:pt x="17" y="0"/>
                  </a:lnTo>
                  <a:lnTo>
                    <a:pt x="0" y="11"/>
                  </a:lnTo>
                  <a:lnTo>
                    <a:pt x="19" y="140"/>
                  </a:lnTo>
                  <a:lnTo>
                    <a:pt x="81" y="16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3" name="Freeform 358"/>
            <p:cNvSpPr>
              <a:spLocks/>
            </p:cNvSpPr>
            <p:nvPr/>
          </p:nvSpPr>
          <p:spPr bwMode="auto">
            <a:xfrm>
              <a:off x="1127" y="3510"/>
              <a:ext cx="16" cy="27"/>
            </a:xfrm>
            <a:custGeom>
              <a:avLst/>
              <a:gdLst>
                <a:gd name="T0" fmla="*/ 0 w 96"/>
                <a:gd name="T1" fmla="*/ 1 h 163"/>
                <a:gd name="T2" fmla="*/ 1 w 96"/>
                <a:gd name="T3" fmla="*/ 1 h 163"/>
                <a:gd name="T4" fmla="*/ 1 w 96"/>
                <a:gd name="T5" fmla="*/ 0 h 163"/>
                <a:gd name="T6" fmla="*/ 0 w 96"/>
                <a:gd name="T7" fmla="*/ 0 h 163"/>
                <a:gd name="T8" fmla="*/ 0 w 96"/>
                <a:gd name="T9" fmla="*/ 0 h 163"/>
                <a:gd name="T10" fmla="*/ 0 w 96"/>
                <a:gd name="T11" fmla="*/ 1 h 163"/>
                <a:gd name="T12" fmla="*/ 0 w 96"/>
                <a:gd name="T13" fmla="*/ 1 h 1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6"/>
                <a:gd name="T22" fmla="*/ 0 h 163"/>
                <a:gd name="T23" fmla="*/ 96 w 96"/>
                <a:gd name="T24" fmla="*/ 163 h 1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6" h="163">
                  <a:moveTo>
                    <a:pt x="80" y="163"/>
                  </a:moveTo>
                  <a:lnTo>
                    <a:pt x="96" y="152"/>
                  </a:lnTo>
                  <a:lnTo>
                    <a:pt x="96" y="11"/>
                  </a:lnTo>
                  <a:lnTo>
                    <a:pt x="16" y="0"/>
                  </a:lnTo>
                  <a:lnTo>
                    <a:pt x="0" y="11"/>
                  </a:lnTo>
                  <a:lnTo>
                    <a:pt x="17" y="140"/>
                  </a:lnTo>
                  <a:lnTo>
                    <a:pt x="80" y="16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4" name="Freeform 359"/>
            <p:cNvSpPr>
              <a:spLocks/>
            </p:cNvSpPr>
            <p:nvPr/>
          </p:nvSpPr>
          <p:spPr bwMode="auto">
            <a:xfrm>
              <a:off x="1127" y="3556"/>
              <a:ext cx="16" cy="27"/>
            </a:xfrm>
            <a:custGeom>
              <a:avLst/>
              <a:gdLst>
                <a:gd name="T0" fmla="*/ 0 w 96"/>
                <a:gd name="T1" fmla="*/ 1 h 163"/>
                <a:gd name="T2" fmla="*/ 1 w 96"/>
                <a:gd name="T3" fmla="*/ 1 h 163"/>
                <a:gd name="T4" fmla="*/ 1 w 96"/>
                <a:gd name="T5" fmla="*/ 0 h 163"/>
                <a:gd name="T6" fmla="*/ 0 w 96"/>
                <a:gd name="T7" fmla="*/ 0 h 163"/>
                <a:gd name="T8" fmla="*/ 0 w 96"/>
                <a:gd name="T9" fmla="*/ 0 h 163"/>
                <a:gd name="T10" fmla="*/ 0 w 96"/>
                <a:gd name="T11" fmla="*/ 1 h 163"/>
                <a:gd name="T12" fmla="*/ 0 w 96"/>
                <a:gd name="T13" fmla="*/ 1 h 1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6"/>
                <a:gd name="T22" fmla="*/ 0 h 163"/>
                <a:gd name="T23" fmla="*/ 96 w 96"/>
                <a:gd name="T24" fmla="*/ 163 h 1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6" h="163">
                  <a:moveTo>
                    <a:pt x="80" y="163"/>
                  </a:moveTo>
                  <a:lnTo>
                    <a:pt x="96" y="152"/>
                  </a:lnTo>
                  <a:lnTo>
                    <a:pt x="96" y="12"/>
                  </a:lnTo>
                  <a:lnTo>
                    <a:pt x="16" y="0"/>
                  </a:lnTo>
                  <a:lnTo>
                    <a:pt x="0" y="12"/>
                  </a:lnTo>
                  <a:lnTo>
                    <a:pt x="17" y="141"/>
                  </a:lnTo>
                  <a:lnTo>
                    <a:pt x="80" y="16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5" name="Freeform 360"/>
            <p:cNvSpPr>
              <a:spLocks/>
            </p:cNvSpPr>
            <p:nvPr/>
          </p:nvSpPr>
          <p:spPr bwMode="auto">
            <a:xfrm>
              <a:off x="1126" y="3375"/>
              <a:ext cx="13" cy="25"/>
            </a:xfrm>
            <a:custGeom>
              <a:avLst/>
              <a:gdLst>
                <a:gd name="T0" fmla="*/ 0 w 80"/>
                <a:gd name="T1" fmla="*/ 1 h 151"/>
                <a:gd name="T2" fmla="*/ 0 w 80"/>
                <a:gd name="T3" fmla="*/ 0 h 151"/>
                <a:gd name="T4" fmla="*/ 0 w 80"/>
                <a:gd name="T5" fmla="*/ 0 h 151"/>
                <a:gd name="T6" fmla="*/ 0 w 80"/>
                <a:gd name="T7" fmla="*/ 1 h 151"/>
                <a:gd name="T8" fmla="*/ 0 w 80"/>
                <a:gd name="T9" fmla="*/ 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0"/>
                <a:gd name="T16" fmla="*/ 0 h 151"/>
                <a:gd name="T17" fmla="*/ 80 w 80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0" h="151">
                  <a:moveTo>
                    <a:pt x="80" y="151"/>
                  </a:moveTo>
                  <a:lnTo>
                    <a:pt x="79" y="11"/>
                  </a:lnTo>
                  <a:lnTo>
                    <a:pt x="0" y="0"/>
                  </a:lnTo>
                  <a:lnTo>
                    <a:pt x="1" y="140"/>
                  </a:lnTo>
                  <a:lnTo>
                    <a:pt x="80" y="15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6" name="Freeform 361"/>
            <p:cNvSpPr>
              <a:spLocks/>
            </p:cNvSpPr>
            <p:nvPr/>
          </p:nvSpPr>
          <p:spPr bwMode="auto">
            <a:xfrm>
              <a:off x="1126" y="3420"/>
              <a:ext cx="13" cy="26"/>
            </a:xfrm>
            <a:custGeom>
              <a:avLst/>
              <a:gdLst>
                <a:gd name="T0" fmla="*/ 0 w 80"/>
                <a:gd name="T1" fmla="*/ 1 h 152"/>
                <a:gd name="T2" fmla="*/ 0 w 80"/>
                <a:gd name="T3" fmla="*/ 0 h 152"/>
                <a:gd name="T4" fmla="*/ 0 w 80"/>
                <a:gd name="T5" fmla="*/ 0 h 152"/>
                <a:gd name="T6" fmla="*/ 0 w 80"/>
                <a:gd name="T7" fmla="*/ 1 h 152"/>
                <a:gd name="T8" fmla="*/ 0 w 80"/>
                <a:gd name="T9" fmla="*/ 1 h 1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0"/>
                <a:gd name="T16" fmla="*/ 0 h 152"/>
                <a:gd name="T17" fmla="*/ 80 w 80"/>
                <a:gd name="T18" fmla="*/ 152 h 1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0" h="152">
                  <a:moveTo>
                    <a:pt x="80" y="152"/>
                  </a:moveTo>
                  <a:lnTo>
                    <a:pt x="80" y="11"/>
                  </a:lnTo>
                  <a:lnTo>
                    <a:pt x="0" y="0"/>
                  </a:lnTo>
                  <a:lnTo>
                    <a:pt x="1" y="140"/>
                  </a:lnTo>
                  <a:lnTo>
                    <a:pt x="80" y="15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7" name="Freeform 362"/>
            <p:cNvSpPr>
              <a:spLocks/>
            </p:cNvSpPr>
            <p:nvPr/>
          </p:nvSpPr>
          <p:spPr bwMode="auto">
            <a:xfrm>
              <a:off x="1126" y="3466"/>
              <a:ext cx="14" cy="25"/>
            </a:xfrm>
            <a:custGeom>
              <a:avLst/>
              <a:gdLst>
                <a:gd name="T0" fmla="*/ 0 w 81"/>
                <a:gd name="T1" fmla="*/ 1 h 151"/>
                <a:gd name="T2" fmla="*/ 0 w 81"/>
                <a:gd name="T3" fmla="*/ 0 h 151"/>
                <a:gd name="T4" fmla="*/ 0 w 81"/>
                <a:gd name="T5" fmla="*/ 0 h 151"/>
                <a:gd name="T6" fmla="*/ 0 w 81"/>
                <a:gd name="T7" fmla="*/ 1 h 151"/>
                <a:gd name="T8" fmla="*/ 0 w 81"/>
                <a:gd name="T9" fmla="*/ 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1"/>
                <a:gd name="T16" fmla="*/ 0 h 151"/>
                <a:gd name="T17" fmla="*/ 81 w 81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1" h="151">
                  <a:moveTo>
                    <a:pt x="81" y="151"/>
                  </a:moveTo>
                  <a:lnTo>
                    <a:pt x="81" y="10"/>
                  </a:lnTo>
                  <a:lnTo>
                    <a:pt x="0" y="0"/>
                  </a:lnTo>
                  <a:lnTo>
                    <a:pt x="2" y="141"/>
                  </a:lnTo>
                  <a:lnTo>
                    <a:pt x="81" y="15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8" name="Freeform 363"/>
            <p:cNvSpPr>
              <a:spLocks/>
            </p:cNvSpPr>
            <p:nvPr/>
          </p:nvSpPr>
          <p:spPr bwMode="auto">
            <a:xfrm>
              <a:off x="1127" y="3512"/>
              <a:ext cx="13" cy="25"/>
            </a:xfrm>
            <a:custGeom>
              <a:avLst/>
              <a:gdLst>
                <a:gd name="T0" fmla="*/ 0 w 80"/>
                <a:gd name="T1" fmla="*/ 1 h 152"/>
                <a:gd name="T2" fmla="*/ 0 w 80"/>
                <a:gd name="T3" fmla="*/ 0 h 152"/>
                <a:gd name="T4" fmla="*/ 0 w 80"/>
                <a:gd name="T5" fmla="*/ 0 h 152"/>
                <a:gd name="T6" fmla="*/ 0 w 80"/>
                <a:gd name="T7" fmla="*/ 1 h 152"/>
                <a:gd name="T8" fmla="*/ 0 w 80"/>
                <a:gd name="T9" fmla="*/ 1 h 1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0"/>
                <a:gd name="T16" fmla="*/ 0 h 152"/>
                <a:gd name="T17" fmla="*/ 80 w 80"/>
                <a:gd name="T18" fmla="*/ 152 h 1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0" h="152">
                  <a:moveTo>
                    <a:pt x="80" y="152"/>
                  </a:moveTo>
                  <a:lnTo>
                    <a:pt x="79" y="11"/>
                  </a:lnTo>
                  <a:lnTo>
                    <a:pt x="0" y="0"/>
                  </a:lnTo>
                  <a:lnTo>
                    <a:pt x="0" y="141"/>
                  </a:lnTo>
                  <a:lnTo>
                    <a:pt x="80" y="15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9" name="Freeform 364"/>
            <p:cNvSpPr>
              <a:spLocks/>
            </p:cNvSpPr>
            <p:nvPr/>
          </p:nvSpPr>
          <p:spPr bwMode="auto">
            <a:xfrm>
              <a:off x="1127" y="3558"/>
              <a:ext cx="13" cy="25"/>
            </a:xfrm>
            <a:custGeom>
              <a:avLst/>
              <a:gdLst>
                <a:gd name="T0" fmla="*/ 0 w 80"/>
                <a:gd name="T1" fmla="*/ 1 h 151"/>
                <a:gd name="T2" fmla="*/ 0 w 80"/>
                <a:gd name="T3" fmla="*/ 0 h 151"/>
                <a:gd name="T4" fmla="*/ 0 w 80"/>
                <a:gd name="T5" fmla="*/ 0 h 151"/>
                <a:gd name="T6" fmla="*/ 0 w 80"/>
                <a:gd name="T7" fmla="*/ 1 h 151"/>
                <a:gd name="T8" fmla="*/ 0 w 80"/>
                <a:gd name="T9" fmla="*/ 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0"/>
                <a:gd name="T16" fmla="*/ 0 h 151"/>
                <a:gd name="T17" fmla="*/ 80 w 80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0" h="151">
                  <a:moveTo>
                    <a:pt x="80" y="151"/>
                  </a:moveTo>
                  <a:lnTo>
                    <a:pt x="79" y="11"/>
                  </a:lnTo>
                  <a:lnTo>
                    <a:pt x="0" y="0"/>
                  </a:lnTo>
                  <a:lnTo>
                    <a:pt x="0" y="140"/>
                  </a:lnTo>
                  <a:lnTo>
                    <a:pt x="80" y="15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0" name="Freeform 365"/>
            <p:cNvSpPr>
              <a:spLocks/>
            </p:cNvSpPr>
            <p:nvPr/>
          </p:nvSpPr>
          <p:spPr bwMode="auto">
            <a:xfrm>
              <a:off x="1127" y="3377"/>
              <a:ext cx="11" cy="19"/>
            </a:xfrm>
            <a:custGeom>
              <a:avLst/>
              <a:gdLst>
                <a:gd name="T0" fmla="*/ 0 w 65"/>
                <a:gd name="T1" fmla="*/ 0 h 117"/>
                <a:gd name="T2" fmla="*/ 0 w 65"/>
                <a:gd name="T3" fmla="*/ 0 h 117"/>
                <a:gd name="T4" fmla="*/ 0 w 65"/>
                <a:gd name="T5" fmla="*/ 0 h 117"/>
                <a:gd name="T6" fmla="*/ 0 w 65"/>
                <a:gd name="T7" fmla="*/ 0 h 117"/>
                <a:gd name="T8" fmla="*/ 0 w 65"/>
                <a:gd name="T9" fmla="*/ 0 h 117"/>
                <a:gd name="T10" fmla="*/ 0 w 65"/>
                <a:gd name="T11" fmla="*/ 0 h 117"/>
                <a:gd name="T12" fmla="*/ 0 w 65"/>
                <a:gd name="T13" fmla="*/ 0 h 1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117"/>
                <a:gd name="T23" fmla="*/ 65 w 65"/>
                <a:gd name="T24" fmla="*/ 117 h 1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117">
                  <a:moveTo>
                    <a:pt x="65" y="40"/>
                  </a:moveTo>
                  <a:lnTo>
                    <a:pt x="65" y="9"/>
                  </a:lnTo>
                  <a:lnTo>
                    <a:pt x="0" y="0"/>
                  </a:lnTo>
                  <a:lnTo>
                    <a:pt x="1" y="113"/>
                  </a:lnTo>
                  <a:lnTo>
                    <a:pt x="26" y="117"/>
                  </a:lnTo>
                  <a:lnTo>
                    <a:pt x="26" y="30"/>
                  </a:lnTo>
                  <a:lnTo>
                    <a:pt x="65" y="4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1" name="Freeform 366"/>
            <p:cNvSpPr>
              <a:spLocks/>
            </p:cNvSpPr>
            <p:nvPr/>
          </p:nvSpPr>
          <p:spPr bwMode="auto">
            <a:xfrm>
              <a:off x="1127" y="3423"/>
              <a:ext cx="11" cy="19"/>
            </a:xfrm>
            <a:custGeom>
              <a:avLst/>
              <a:gdLst>
                <a:gd name="T0" fmla="*/ 0 w 65"/>
                <a:gd name="T1" fmla="*/ 0 h 118"/>
                <a:gd name="T2" fmla="*/ 0 w 65"/>
                <a:gd name="T3" fmla="*/ 0 h 118"/>
                <a:gd name="T4" fmla="*/ 0 w 65"/>
                <a:gd name="T5" fmla="*/ 0 h 118"/>
                <a:gd name="T6" fmla="*/ 0 w 65"/>
                <a:gd name="T7" fmla="*/ 0 h 118"/>
                <a:gd name="T8" fmla="*/ 0 w 65"/>
                <a:gd name="T9" fmla="*/ 0 h 118"/>
                <a:gd name="T10" fmla="*/ 0 w 65"/>
                <a:gd name="T11" fmla="*/ 0 h 118"/>
                <a:gd name="T12" fmla="*/ 0 w 65"/>
                <a:gd name="T13" fmla="*/ 0 h 1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118"/>
                <a:gd name="T23" fmla="*/ 65 w 65"/>
                <a:gd name="T24" fmla="*/ 118 h 11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118">
                  <a:moveTo>
                    <a:pt x="65" y="42"/>
                  </a:moveTo>
                  <a:lnTo>
                    <a:pt x="65" y="9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25" y="118"/>
                  </a:lnTo>
                  <a:lnTo>
                    <a:pt x="25" y="31"/>
                  </a:lnTo>
                  <a:lnTo>
                    <a:pt x="65" y="4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2" name="Freeform 367"/>
            <p:cNvSpPr>
              <a:spLocks/>
            </p:cNvSpPr>
            <p:nvPr/>
          </p:nvSpPr>
          <p:spPr bwMode="auto">
            <a:xfrm>
              <a:off x="1128" y="3468"/>
              <a:ext cx="10" cy="20"/>
            </a:xfrm>
            <a:custGeom>
              <a:avLst/>
              <a:gdLst>
                <a:gd name="T0" fmla="*/ 0 w 66"/>
                <a:gd name="T1" fmla="*/ 0 h 119"/>
                <a:gd name="T2" fmla="*/ 0 w 66"/>
                <a:gd name="T3" fmla="*/ 0 h 119"/>
                <a:gd name="T4" fmla="*/ 0 w 66"/>
                <a:gd name="T5" fmla="*/ 0 h 119"/>
                <a:gd name="T6" fmla="*/ 0 w 66"/>
                <a:gd name="T7" fmla="*/ 1 h 119"/>
                <a:gd name="T8" fmla="*/ 0 w 66"/>
                <a:gd name="T9" fmla="*/ 1 h 119"/>
                <a:gd name="T10" fmla="*/ 0 w 66"/>
                <a:gd name="T11" fmla="*/ 0 h 119"/>
                <a:gd name="T12" fmla="*/ 0 w 66"/>
                <a:gd name="T13" fmla="*/ 0 h 1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6"/>
                <a:gd name="T22" fmla="*/ 0 h 119"/>
                <a:gd name="T23" fmla="*/ 66 w 66"/>
                <a:gd name="T24" fmla="*/ 119 h 11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6" h="119">
                  <a:moveTo>
                    <a:pt x="66" y="42"/>
                  </a:moveTo>
                  <a:lnTo>
                    <a:pt x="65" y="9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25" y="119"/>
                  </a:lnTo>
                  <a:lnTo>
                    <a:pt x="25" y="31"/>
                  </a:lnTo>
                  <a:lnTo>
                    <a:pt x="66" y="4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3" name="Freeform 368"/>
            <p:cNvSpPr>
              <a:spLocks/>
            </p:cNvSpPr>
            <p:nvPr/>
          </p:nvSpPr>
          <p:spPr bwMode="auto">
            <a:xfrm>
              <a:off x="1128" y="3514"/>
              <a:ext cx="11" cy="20"/>
            </a:xfrm>
            <a:custGeom>
              <a:avLst/>
              <a:gdLst>
                <a:gd name="T0" fmla="*/ 0 w 65"/>
                <a:gd name="T1" fmla="*/ 0 h 119"/>
                <a:gd name="T2" fmla="*/ 0 w 65"/>
                <a:gd name="T3" fmla="*/ 0 h 119"/>
                <a:gd name="T4" fmla="*/ 0 w 65"/>
                <a:gd name="T5" fmla="*/ 0 h 119"/>
                <a:gd name="T6" fmla="*/ 0 w 65"/>
                <a:gd name="T7" fmla="*/ 1 h 119"/>
                <a:gd name="T8" fmla="*/ 0 w 65"/>
                <a:gd name="T9" fmla="*/ 1 h 119"/>
                <a:gd name="T10" fmla="*/ 0 w 65"/>
                <a:gd name="T11" fmla="*/ 0 h 119"/>
                <a:gd name="T12" fmla="*/ 0 w 65"/>
                <a:gd name="T13" fmla="*/ 0 h 1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119"/>
                <a:gd name="T23" fmla="*/ 65 w 65"/>
                <a:gd name="T24" fmla="*/ 119 h 11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119">
                  <a:moveTo>
                    <a:pt x="65" y="43"/>
                  </a:moveTo>
                  <a:lnTo>
                    <a:pt x="65" y="9"/>
                  </a:lnTo>
                  <a:lnTo>
                    <a:pt x="0" y="0"/>
                  </a:lnTo>
                  <a:lnTo>
                    <a:pt x="1" y="115"/>
                  </a:lnTo>
                  <a:lnTo>
                    <a:pt x="25" y="119"/>
                  </a:lnTo>
                  <a:lnTo>
                    <a:pt x="24" y="32"/>
                  </a:lnTo>
                  <a:lnTo>
                    <a:pt x="65" y="4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4" name="Freeform 369"/>
            <p:cNvSpPr>
              <a:spLocks/>
            </p:cNvSpPr>
            <p:nvPr/>
          </p:nvSpPr>
          <p:spPr bwMode="auto">
            <a:xfrm>
              <a:off x="1128" y="3560"/>
              <a:ext cx="11" cy="20"/>
            </a:xfrm>
            <a:custGeom>
              <a:avLst/>
              <a:gdLst>
                <a:gd name="T0" fmla="*/ 0 w 65"/>
                <a:gd name="T1" fmla="*/ 0 h 118"/>
                <a:gd name="T2" fmla="*/ 0 w 65"/>
                <a:gd name="T3" fmla="*/ 0 h 118"/>
                <a:gd name="T4" fmla="*/ 0 w 65"/>
                <a:gd name="T5" fmla="*/ 0 h 118"/>
                <a:gd name="T6" fmla="*/ 0 w 65"/>
                <a:gd name="T7" fmla="*/ 1 h 118"/>
                <a:gd name="T8" fmla="*/ 0 w 65"/>
                <a:gd name="T9" fmla="*/ 1 h 118"/>
                <a:gd name="T10" fmla="*/ 0 w 65"/>
                <a:gd name="T11" fmla="*/ 0 h 118"/>
                <a:gd name="T12" fmla="*/ 0 w 65"/>
                <a:gd name="T13" fmla="*/ 0 h 1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118"/>
                <a:gd name="T23" fmla="*/ 65 w 65"/>
                <a:gd name="T24" fmla="*/ 118 h 11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118">
                  <a:moveTo>
                    <a:pt x="65" y="42"/>
                  </a:moveTo>
                  <a:lnTo>
                    <a:pt x="65" y="9"/>
                  </a:lnTo>
                  <a:lnTo>
                    <a:pt x="0" y="0"/>
                  </a:lnTo>
                  <a:lnTo>
                    <a:pt x="1" y="115"/>
                  </a:lnTo>
                  <a:lnTo>
                    <a:pt x="26" y="118"/>
                  </a:lnTo>
                  <a:lnTo>
                    <a:pt x="26" y="32"/>
                  </a:lnTo>
                  <a:lnTo>
                    <a:pt x="65" y="4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5" name="Freeform 370"/>
            <p:cNvSpPr>
              <a:spLocks/>
            </p:cNvSpPr>
            <p:nvPr/>
          </p:nvSpPr>
          <p:spPr bwMode="auto">
            <a:xfrm>
              <a:off x="1132" y="3383"/>
              <a:ext cx="6" cy="15"/>
            </a:xfrm>
            <a:custGeom>
              <a:avLst/>
              <a:gdLst>
                <a:gd name="T0" fmla="*/ 0 w 41"/>
                <a:gd name="T1" fmla="*/ 0 h 93"/>
                <a:gd name="T2" fmla="*/ 0 w 41"/>
                <a:gd name="T3" fmla="*/ 0 h 93"/>
                <a:gd name="T4" fmla="*/ 0 w 41"/>
                <a:gd name="T5" fmla="*/ 0 h 93"/>
                <a:gd name="T6" fmla="*/ 0 w 41"/>
                <a:gd name="T7" fmla="*/ 0 h 93"/>
                <a:gd name="T8" fmla="*/ 0 w 41"/>
                <a:gd name="T9" fmla="*/ 0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"/>
                <a:gd name="T16" fmla="*/ 0 h 93"/>
                <a:gd name="T17" fmla="*/ 41 w 41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" h="93">
                  <a:moveTo>
                    <a:pt x="41" y="11"/>
                  </a:moveTo>
                  <a:lnTo>
                    <a:pt x="0" y="0"/>
                  </a:lnTo>
                  <a:lnTo>
                    <a:pt x="1" y="87"/>
                  </a:lnTo>
                  <a:lnTo>
                    <a:pt x="41" y="93"/>
                  </a:lnTo>
                  <a:lnTo>
                    <a:pt x="41" y="1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6" name="Freeform 371"/>
            <p:cNvSpPr>
              <a:spLocks/>
            </p:cNvSpPr>
            <p:nvPr/>
          </p:nvSpPr>
          <p:spPr bwMode="auto">
            <a:xfrm>
              <a:off x="1132" y="3428"/>
              <a:ext cx="7" cy="16"/>
            </a:xfrm>
            <a:custGeom>
              <a:avLst/>
              <a:gdLst>
                <a:gd name="T0" fmla="*/ 0 w 41"/>
                <a:gd name="T1" fmla="*/ 0 h 92"/>
                <a:gd name="T2" fmla="*/ 0 w 41"/>
                <a:gd name="T3" fmla="*/ 0 h 92"/>
                <a:gd name="T4" fmla="*/ 0 w 41"/>
                <a:gd name="T5" fmla="*/ 1 h 92"/>
                <a:gd name="T6" fmla="*/ 0 w 41"/>
                <a:gd name="T7" fmla="*/ 1 h 92"/>
                <a:gd name="T8" fmla="*/ 0 w 41"/>
                <a:gd name="T9" fmla="*/ 0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"/>
                <a:gd name="T16" fmla="*/ 0 h 92"/>
                <a:gd name="T17" fmla="*/ 41 w 41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" h="92">
                  <a:moveTo>
                    <a:pt x="41" y="11"/>
                  </a:moveTo>
                  <a:lnTo>
                    <a:pt x="0" y="0"/>
                  </a:lnTo>
                  <a:lnTo>
                    <a:pt x="1" y="87"/>
                  </a:lnTo>
                  <a:lnTo>
                    <a:pt x="41" y="92"/>
                  </a:lnTo>
                  <a:lnTo>
                    <a:pt x="41" y="1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7" name="Freeform 372"/>
            <p:cNvSpPr>
              <a:spLocks/>
            </p:cNvSpPr>
            <p:nvPr/>
          </p:nvSpPr>
          <p:spPr bwMode="auto">
            <a:xfrm>
              <a:off x="1132" y="3474"/>
              <a:ext cx="7" cy="16"/>
            </a:xfrm>
            <a:custGeom>
              <a:avLst/>
              <a:gdLst>
                <a:gd name="T0" fmla="*/ 0 w 39"/>
                <a:gd name="T1" fmla="*/ 0 h 92"/>
                <a:gd name="T2" fmla="*/ 0 w 39"/>
                <a:gd name="T3" fmla="*/ 0 h 92"/>
                <a:gd name="T4" fmla="*/ 0 w 39"/>
                <a:gd name="T5" fmla="*/ 1 h 92"/>
                <a:gd name="T6" fmla="*/ 0 w 39"/>
                <a:gd name="T7" fmla="*/ 1 h 92"/>
                <a:gd name="T8" fmla="*/ 0 w 39"/>
                <a:gd name="T9" fmla="*/ 0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"/>
                <a:gd name="T16" fmla="*/ 0 h 92"/>
                <a:gd name="T17" fmla="*/ 39 w 39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" h="92">
                  <a:moveTo>
                    <a:pt x="39" y="10"/>
                  </a:moveTo>
                  <a:lnTo>
                    <a:pt x="0" y="0"/>
                  </a:lnTo>
                  <a:lnTo>
                    <a:pt x="0" y="86"/>
                  </a:lnTo>
                  <a:lnTo>
                    <a:pt x="39" y="92"/>
                  </a:lnTo>
                  <a:lnTo>
                    <a:pt x="39" y="1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8" name="Freeform 373"/>
            <p:cNvSpPr>
              <a:spLocks/>
            </p:cNvSpPr>
            <p:nvPr/>
          </p:nvSpPr>
          <p:spPr bwMode="auto">
            <a:xfrm>
              <a:off x="1132" y="3520"/>
              <a:ext cx="7" cy="16"/>
            </a:xfrm>
            <a:custGeom>
              <a:avLst/>
              <a:gdLst>
                <a:gd name="T0" fmla="*/ 0 w 40"/>
                <a:gd name="T1" fmla="*/ 0 h 94"/>
                <a:gd name="T2" fmla="*/ 0 w 40"/>
                <a:gd name="T3" fmla="*/ 0 h 94"/>
                <a:gd name="T4" fmla="*/ 0 w 40"/>
                <a:gd name="T5" fmla="*/ 1 h 94"/>
                <a:gd name="T6" fmla="*/ 0 w 40"/>
                <a:gd name="T7" fmla="*/ 1 h 94"/>
                <a:gd name="T8" fmla="*/ 0 w 40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94"/>
                <a:gd name="T17" fmla="*/ 40 w 40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94">
                  <a:moveTo>
                    <a:pt x="39" y="11"/>
                  </a:moveTo>
                  <a:lnTo>
                    <a:pt x="0" y="0"/>
                  </a:lnTo>
                  <a:lnTo>
                    <a:pt x="0" y="88"/>
                  </a:lnTo>
                  <a:lnTo>
                    <a:pt x="40" y="94"/>
                  </a:lnTo>
                  <a:lnTo>
                    <a:pt x="39" y="1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9" name="Freeform 374"/>
            <p:cNvSpPr>
              <a:spLocks/>
            </p:cNvSpPr>
            <p:nvPr/>
          </p:nvSpPr>
          <p:spPr bwMode="auto">
            <a:xfrm>
              <a:off x="1133" y="3566"/>
              <a:ext cx="6" cy="16"/>
            </a:xfrm>
            <a:custGeom>
              <a:avLst/>
              <a:gdLst>
                <a:gd name="T0" fmla="*/ 0 w 40"/>
                <a:gd name="T1" fmla="*/ 0 h 93"/>
                <a:gd name="T2" fmla="*/ 0 w 40"/>
                <a:gd name="T3" fmla="*/ 0 h 93"/>
                <a:gd name="T4" fmla="*/ 0 w 40"/>
                <a:gd name="T5" fmla="*/ 1 h 93"/>
                <a:gd name="T6" fmla="*/ 0 w 40"/>
                <a:gd name="T7" fmla="*/ 1 h 93"/>
                <a:gd name="T8" fmla="*/ 0 w 40"/>
                <a:gd name="T9" fmla="*/ 0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93"/>
                <a:gd name="T17" fmla="*/ 40 w 40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93">
                  <a:moveTo>
                    <a:pt x="40" y="11"/>
                  </a:moveTo>
                  <a:lnTo>
                    <a:pt x="0" y="0"/>
                  </a:lnTo>
                  <a:lnTo>
                    <a:pt x="0" y="88"/>
                  </a:lnTo>
                  <a:lnTo>
                    <a:pt x="40" y="93"/>
                  </a:lnTo>
                  <a:lnTo>
                    <a:pt x="40" y="11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0" name="Freeform 375"/>
            <p:cNvSpPr>
              <a:spLocks/>
            </p:cNvSpPr>
            <p:nvPr/>
          </p:nvSpPr>
          <p:spPr bwMode="auto">
            <a:xfrm>
              <a:off x="1126" y="3588"/>
              <a:ext cx="19" cy="66"/>
            </a:xfrm>
            <a:custGeom>
              <a:avLst/>
              <a:gdLst>
                <a:gd name="T0" fmla="*/ 0 w 115"/>
                <a:gd name="T1" fmla="*/ 0 h 390"/>
                <a:gd name="T2" fmla="*/ 0 w 115"/>
                <a:gd name="T3" fmla="*/ 0 h 390"/>
                <a:gd name="T4" fmla="*/ 0 w 115"/>
                <a:gd name="T5" fmla="*/ 0 h 390"/>
                <a:gd name="T6" fmla="*/ 0 w 115"/>
                <a:gd name="T7" fmla="*/ 0 h 390"/>
                <a:gd name="T8" fmla="*/ 0 w 115"/>
                <a:gd name="T9" fmla="*/ 0 h 390"/>
                <a:gd name="T10" fmla="*/ 0 w 115"/>
                <a:gd name="T11" fmla="*/ 0 h 390"/>
                <a:gd name="T12" fmla="*/ 0 w 115"/>
                <a:gd name="T13" fmla="*/ 0 h 390"/>
                <a:gd name="T14" fmla="*/ 0 w 115"/>
                <a:gd name="T15" fmla="*/ 0 h 390"/>
                <a:gd name="T16" fmla="*/ 0 w 115"/>
                <a:gd name="T17" fmla="*/ 0 h 390"/>
                <a:gd name="T18" fmla="*/ 0 w 115"/>
                <a:gd name="T19" fmla="*/ 0 h 390"/>
                <a:gd name="T20" fmla="*/ 0 w 115"/>
                <a:gd name="T21" fmla="*/ 0 h 390"/>
                <a:gd name="T22" fmla="*/ 0 w 115"/>
                <a:gd name="T23" fmla="*/ 0 h 390"/>
                <a:gd name="T24" fmla="*/ 0 w 115"/>
                <a:gd name="T25" fmla="*/ 0 h 390"/>
                <a:gd name="T26" fmla="*/ 0 w 115"/>
                <a:gd name="T27" fmla="*/ 0 h 390"/>
                <a:gd name="T28" fmla="*/ 0 w 115"/>
                <a:gd name="T29" fmla="*/ 0 h 390"/>
                <a:gd name="T30" fmla="*/ 0 w 115"/>
                <a:gd name="T31" fmla="*/ 0 h 390"/>
                <a:gd name="T32" fmla="*/ 0 w 115"/>
                <a:gd name="T33" fmla="*/ 0 h 390"/>
                <a:gd name="T34" fmla="*/ 0 w 115"/>
                <a:gd name="T35" fmla="*/ 0 h 390"/>
                <a:gd name="T36" fmla="*/ 0 w 115"/>
                <a:gd name="T37" fmla="*/ 2 h 390"/>
                <a:gd name="T38" fmla="*/ 0 w 115"/>
                <a:gd name="T39" fmla="*/ 2 h 390"/>
                <a:gd name="T40" fmla="*/ 0 w 115"/>
                <a:gd name="T41" fmla="*/ 2 h 390"/>
                <a:gd name="T42" fmla="*/ 0 w 115"/>
                <a:gd name="T43" fmla="*/ 2 h 390"/>
                <a:gd name="T44" fmla="*/ 0 w 115"/>
                <a:gd name="T45" fmla="*/ 2 h 390"/>
                <a:gd name="T46" fmla="*/ 0 w 115"/>
                <a:gd name="T47" fmla="*/ 2 h 390"/>
                <a:gd name="T48" fmla="*/ 0 w 115"/>
                <a:gd name="T49" fmla="*/ 2 h 390"/>
                <a:gd name="T50" fmla="*/ 0 w 115"/>
                <a:gd name="T51" fmla="*/ 2 h 390"/>
                <a:gd name="T52" fmla="*/ 0 w 115"/>
                <a:gd name="T53" fmla="*/ 2 h 390"/>
                <a:gd name="T54" fmla="*/ 0 w 115"/>
                <a:gd name="T55" fmla="*/ 2 h 390"/>
                <a:gd name="T56" fmla="*/ 0 w 115"/>
                <a:gd name="T57" fmla="*/ 2 h 390"/>
                <a:gd name="T58" fmla="*/ 0 w 115"/>
                <a:gd name="T59" fmla="*/ 2 h 390"/>
                <a:gd name="T60" fmla="*/ 0 w 115"/>
                <a:gd name="T61" fmla="*/ 2 h 390"/>
                <a:gd name="T62" fmla="*/ 0 w 115"/>
                <a:gd name="T63" fmla="*/ 2 h 390"/>
                <a:gd name="T64" fmla="*/ 0 w 115"/>
                <a:gd name="T65" fmla="*/ 2 h 390"/>
                <a:gd name="T66" fmla="*/ 0 w 115"/>
                <a:gd name="T67" fmla="*/ 2 h 390"/>
                <a:gd name="T68" fmla="*/ 0 w 115"/>
                <a:gd name="T69" fmla="*/ 2 h 390"/>
                <a:gd name="T70" fmla="*/ 0 w 115"/>
                <a:gd name="T71" fmla="*/ 2 h 390"/>
                <a:gd name="T72" fmla="*/ 0 w 115"/>
                <a:gd name="T73" fmla="*/ 0 h 39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15"/>
                <a:gd name="T112" fmla="*/ 0 h 390"/>
                <a:gd name="T113" fmla="*/ 115 w 115"/>
                <a:gd name="T114" fmla="*/ 390 h 39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15" h="390">
                  <a:moveTo>
                    <a:pt x="114" y="28"/>
                  </a:moveTo>
                  <a:lnTo>
                    <a:pt x="113" y="20"/>
                  </a:lnTo>
                  <a:lnTo>
                    <a:pt x="109" y="13"/>
                  </a:lnTo>
                  <a:lnTo>
                    <a:pt x="102" y="9"/>
                  </a:lnTo>
                  <a:lnTo>
                    <a:pt x="94" y="6"/>
                  </a:lnTo>
                  <a:lnTo>
                    <a:pt x="54" y="0"/>
                  </a:lnTo>
                  <a:lnTo>
                    <a:pt x="50" y="0"/>
                  </a:lnTo>
                  <a:lnTo>
                    <a:pt x="45" y="0"/>
                  </a:lnTo>
                  <a:lnTo>
                    <a:pt x="40" y="0"/>
                  </a:lnTo>
                  <a:lnTo>
                    <a:pt x="35" y="1"/>
                  </a:lnTo>
                  <a:lnTo>
                    <a:pt x="30" y="2"/>
                  </a:lnTo>
                  <a:lnTo>
                    <a:pt x="25" y="3"/>
                  </a:lnTo>
                  <a:lnTo>
                    <a:pt x="21" y="4"/>
                  </a:lnTo>
                  <a:lnTo>
                    <a:pt x="17" y="7"/>
                  </a:lnTo>
                  <a:lnTo>
                    <a:pt x="10" y="11"/>
                  </a:lnTo>
                  <a:lnTo>
                    <a:pt x="5" y="18"/>
                  </a:lnTo>
                  <a:lnTo>
                    <a:pt x="1" y="26"/>
                  </a:lnTo>
                  <a:lnTo>
                    <a:pt x="0" y="35"/>
                  </a:lnTo>
                  <a:lnTo>
                    <a:pt x="1" y="362"/>
                  </a:lnTo>
                  <a:lnTo>
                    <a:pt x="2" y="370"/>
                  </a:lnTo>
                  <a:lnTo>
                    <a:pt x="7" y="377"/>
                  </a:lnTo>
                  <a:lnTo>
                    <a:pt x="14" y="382"/>
                  </a:lnTo>
                  <a:lnTo>
                    <a:pt x="22" y="385"/>
                  </a:lnTo>
                  <a:lnTo>
                    <a:pt x="61" y="390"/>
                  </a:lnTo>
                  <a:lnTo>
                    <a:pt x="66" y="390"/>
                  </a:lnTo>
                  <a:lnTo>
                    <a:pt x="70" y="390"/>
                  </a:lnTo>
                  <a:lnTo>
                    <a:pt x="76" y="390"/>
                  </a:lnTo>
                  <a:lnTo>
                    <a:pt x="80" y="389"/>
                  </a:lnTo>
                  <a:lnTo>
                    <a:pt x="86" y="389"/>
                  </a:lnTo>
                  <a:lnTo>
                    <a:pt x="91" y="388"/>
                  </a:lnTo>
                  <a:lnTo>
                    <a:pt x="95" y="386"/>
                  </a:lnTo>
                  <a:lnTo>
                    <a:pt x="98" y="385"/>
                  </a:lnTo>
                  <a:lnTo>
                    <a:pt x="105" y="379"/>
                  </a:lnTo>
                  <a:lnTo>
                    <a:pt x="111" y="372"/>
                  </a:lnTo>
                  <a:lnTo>
                    <a:pt x="114" y="364"/>
                  </a:lnTo>
                  <a:lnTo>
                    <a:pt x="115" y="355"/>
                  </a:lnTo>
                  <a:lnTo>
                    <a:pt x="114" y="28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1" name="Freeform 376"/>
            <p:cNvSpPr>
              <a:spLocks/>
            </p:cNvSpPr>
            <p:nvPr/>
          </p:nvSpPr>
          <p:spPr bwMode="auto">
            <a:xfrm>
              <a:off x="1126" y="3591"/>
              <a:ext cx="13" cy="63"/>
            </a:xfrm>
            <a:custGeom>
              <a:avLst/>
              <a:gdLst>
                <a:gd name="T0" fmla="*/ 0 w 80"/>
                <a:gd name="T1" fmla="*/ 2 h 372"/>
                <a:gd name="T2" fmla="*/ 0 w 80"/>
                <a:gd name="T3" fmla="*/ 2 h 372"/>
                <a:gd name="T4" fmla="*/ 0 w 80"/>
                <a:gd name="T5" fmla="*/ 2 h 372"/>
                <a:gd name="T6" fmla="*/ 0 w 80"/>
                <a:gd name="T7" fmla="*/ 2 h 372"/>
                <a:gd name="T8" fmla="*/ 0 w 80"/>
                <a:gd name="T9" fmla="*/ 2 h 372"/>
                <a:gd name="T10" fmla="*/ 0 w 80"/>
                <a:gd name="T11" fmla="*/ 0 h 372"/>
                <a:gd name="T12" fmla="*/ 0 w 80"/>
                <a:gd name="T13" fmla="*/ 0 h 372"/>
                <a:gd name="T14" fmla="*/ 0 w 80"/>
                <a:gd name="T15" fmla="*/ 0 h 372"/>
                <a:gd name="T16" fmla="*/ 0 w 80"/>
                <a:gd name="T17" fmla="*/ 0 h 372"/>
                <a:gd name="T18" fmla="*/ 0 w 80"/>
                <a:gd name="T19" fmla="*/ 0 h 372"/>
                <a:gd name="T20" fmla="*/ 0 w 80"/>
                <a:gd name="T21" fmla="*/ 0 h 372"/>
                <a:gd name="T22" fmla="*/ 0 w 80"/>
                <a:gd name="T23" fmla="*/ 0 h 372"/>
                <a:gd name="T24" fmla="*/ 0 w 80"/>
                <a:gd name="T25" fmla="*/ 0 h 372"/>
                <a:gd name="T26" fmla="*/ 0 w 80"/>
                <a:gd name="T27" fmla="*/ 0 h 372"/>
                <a:gd name="T28" fmla="*/ 0 w 80"/>
                <a:gd name="T29" fmla="*/ 0 h 372"/>
                <a:gd name="T30" fmla="*/ 0 w 80"/>
                <a:gd name="T31" fmla="*/ 2 h 372"/>
                <a:gd name="T32" fmla="*/ 0 w 80"/>
                <a:gd name="T33" fmla="*/ 2 h 372"/>
                <a:gd name="T34" fmla="*/ 0 w 80"/>
                <a:gd name="T35" fmla="*/ 2 h 372"/>
                <a:gd name="T36" fmla="*/ 0 w 80"/>
                <a:gd name="T37" fmla="*/ 2 h 372"/>
                <a:gd name="T38" fmla="*/ 0 w 80"/>
                <a:gd name="T39" fmla="*/ 2 h 372"/>
                <a:gd name="T40" fmla="*/ 0 w 80"/>
                <a:gd name="T41" fmla="*/ 2 h 37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"/>
                <a:gd name="T64" fmla="*/ 0 h 372"/>
                <a:gd name="T65" fmla="*/ 80 w 80"/>
                <a:gd name="T66" fmla="*/ 372 h 37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" h="372">
                  <a:moveTo>
                    <a:pt x="61" y="372"/>
                  </a:moveTo>
                  <a:lnTo>
                    <a:pt x="69" y="371"/>
                  </a:lnTo>
                  <a:lnTo>
                    <a:pt x="76" y="369"/>
                  </a:lnTo>
                  <a:lnTo>
                    <a:pt x="79" y="363"/>
                  </a:lnTo>
                  <a:lnTo>
                    <a:pt x="80" y="355"/>
                  </a:lnTo>
                  <a:lnTo>
                    <a:pt x="79" y="28"/>
                  </a:lnTo>
                  <a:lnTo>
                    <a:pt x="78" y="20"/>
                  </a:lnTo>
                  <a:lnTo>
                    <a:pt x="74" y="13"/>
                  </a:lnTo>
                  <a:lnTo>
                    <a:pt x="67" y="8"/>
                  </a:lnTo>
                  <a:lnTo>
                    <a:pt x="59" y="6"/>
                  </a:lnTo>
                  <a:lnTo>
                    <a:pt x="19" y="0"/>
                  </a:lnTo>
                  <a:lnTo>
                    <a:pt x="12" y="0"/>
                  </a:lnTo>
                  <a:lnTo>
                    <a:pt x="5" y="3"/>
                  </a:lnTo>
                  <a:lnTo>
                    <a:pt x="1" y="9"/>
                  </a:lnTo>
                  <a:lnTo>
                    <a:pt x="0" y="17"/>
                  </a:lnTo>
                  <a:lnTo>
                    <a:pt x="1" y="344"/>
                  </a:lnTo>
                  <a:lnTo>
                    <a:pt x="2" y="352"/>
                  </a:lnTo>
                  <a:lnTo>
                    <a:pt x="7" y="359"/>
                  </a:lnTo>
                  <a:lnTo>
                    <a:pt x="14" y="364"/>
                  </a:lnTo>
                  <a:lnTo>
                    <a:pt x="22" y="367"/>
                  </a:lnTo>
                  <a:lnTo>
                    <a:pt x="61" y="37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30" name="Group 377"/>
          <p:cNvGrpSpPr>
            <a:grpSpLocks/>
          </p:cNvGrpSpPr>
          <p:nvPr/>
        </p:nvGrpSpPr>
        <p:grpSpPr bwMode="auto">
          <a:xfrm>
            <a:off x="7232650" y="5618163"/>
            <a:ext cx="590550" cy="582612"/>
            <a:chOff x="4550" y="3770"/>
            <a:chExt cx="372" cy="367"/>
          </a:xfrm>
        </p:grpSpPr>
        <p:sp>
          <p:nvSpPr>
            <p:cNvPr id="3148" name="Rectangle 378"/>
            <p:cNvSpPr>
              <a:spLocks noChangeArrowheads="1"/>
            </p:cNvSpPr>
            <p:nvPr/>
          </p:nvSpPr>
          <p:spPr bwMode="auto">
            <a:xfrm>
              <a:off x="4553" y="3774"/>
              <a:ext cx="367" cy="303"/>
            </a:xfrm>
            <a:prstGeom prst="rect">
              <a:avLst/>
            </a:prstGeom>
            <a:gradFill rotWithShape="0">
              <a:gsLst>
                <a:gs pos="0">
                  <a:srgbClr val="475E76"/>
                </a:gs>
                <a:gs pos="50000">
                  <a:srgbClr val="99CCFF"/>
                </a:gs>
                <a:gs pos="100000">
                  <a:srgbClr val="475E76"/>
                </a:gs>
              </a:gsLst>
              <a:lin ang="5400000" scaled="1"/>
            </a:gradFill>
            <a:ln w="28575">
              <a:solidFill>
                <a:srgbClr val="5F5F5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9" name="Rectangle 379"/>
            <p:cNvSpPr>
              <a:spLocks noChangeArrowheads="1"/>
            </p:cNvSpPr>
            <p:nvPr/>
          </p:nvSpPr>
          <p:spPr bwMode="auto">
            <a:xfrm>
              <a:off x="4668" y="4071"/>
              <a:ext cx="156" cy="47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rgbClr val="5F5F5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0" name="Rectangle 380"/>
            <p:cNvSpPr>
              <a:spLocks noChangeArrowheads="1"/>
            </p:cNvSpPr>
            <p:nvPr/>
          </p:nvSpPr>
          <p:spPr bwMode="auto">
            <a:xfrm>
              <a:off x="4553" y="3770"/>
              <a:ext cx="369" cy="310"/>
            </a:xfrm>
            <a:prstGeom prst="rect">
              <a:avLst/>
            </a:prstGeom>
            <a:noFill/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3151" name="Picture 381" descr="video1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550" y="3787"/>
              <a:ext cx="363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152" name="Line 382"/>
            <p:cNvSpPr>
              <a:spLocks noChangeShapeType="1"/>
            </p:cNvSpPr>
            <p:nvPr/>
          </p:nvSpPr>
          <p:spPr bwMode="auto">
            <a:xfrm>
              <a:off x="4579" y="4136"/>
              <a:ext cx="325" cy="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</p:grpSp>
      <p:grpSp>
        <p:nvGrpSpPr>
          <p:cNvPr id="3131" name="Group 383"/>
          <p:cNvGrpSpPr>
            <a:grpSpLocks/>
          </p:cNvGrpSpPr>
          <p:nvPr/>
        </p:nvGrpSpPr>
        <p:grpSpPr bwMode="auto">
          <a:xfrm>
            <a:off x="1125538" y="3190875"/>
            <a:ext cx="365125" cy="403225"/>
            <a:chOff x="557" y="2482"/>
            <a:chExt cx="270" cy="262"/>
          </a:xfrm>
        </p:grpSpPr>
        <p:sp>
          <p:nvSpPr>
            <p:cNvPr id="3145" name="Rectangle 384"/>
            <p:cNvSpPr>
              <a:spLocks noChangeArrowheads="1"/>
            </p:cNvSpPr>
            <p:nvPr/>
          </p:nvSpPr>
          <p:spPr bwMode="auto">
            <a:xfrm>
              <a:off x="628" y="2680"/>
              <a:ext cx="114" cy="47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rgbClr val="5F5F5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6" name="Rectangle 385"/>
            <p:cNvSpPr>
              <a:spLocks noChangeArrowheads="1"/>
            </p:cNvSpPr>
            <p:nvPr/>
          </p:nvSpPr>
          <p:spPr bwMode="auto">
            <a:xfrm>
              <a:off x="557" y="2482"/>
              <a:ext cx="270" cy="207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rgbClr val="4D4D4D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7" name="Line 386"/>
            <p:cNvSpPr>
              <a:spLocks noChangeShapeType="1"/>
            </p:cNvSpPr>
            <p:nvPr/>
          </p:nvSpPr>
          <p:spPr bwMode="auto">
            <a:xfrm>
              <a:off x="568" y="2743"/>
              <a:ext cx="238" cy="1"/>
            </a:xfrm>
            <a:prstGeom prst="line">
              <a:avLst/>
            </a:prstGeom>
            <a:noFill/>
            <a:ln w="57150">
              <a:solidFill>
                <a:srgbClr val="5F5F5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</p:grpSp>
      <p:grpSp>
        <p:nvGrpSpPr>
          <p:cNvPr id="3132" name="Group 387"/>
          <p:cNvGrpSpPr>
            <a:grpSpLocks/>
          </p:cNvGrpSpPr>
          <p:nvPr/>
        </p:nvGrpSpPr>
        <p:grpSpPr bwMode="auto">
          <a:xfrm>
            <a:off x="5684838" y="5235575"/>
            <a:ext cx="365125" cy="403225"/>
            <a:chOff x="557" y="2482"/>
            <a:chExt cx="270" cy="262"/>
          </a:xfrm>
        </p:grpSpPr>
        <p:sp>
          <p:nvSpPr>
            <p:cNvPr id="3142" name="Rectangle 388"/>
            <p:cNvSpPr>
              <a:spLocks noChangeArrowheads="1"/>
            </p:cNvSpPr>
            <p:nvPr/>
          </p:nvSpPr>
          <p:spPr bwMode="auto">
            <a:xfrm>
              <a:off x="628" y="2680"/>
              <a:ext cx="114" cy="47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rgbClr val="5F5F5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3" name="Rectangle 389"/>
            <p:cNvSpPr>
              <a:spLocks noChangeArrowheads="1"/>
            </p:cNvSpPr>
            <p:nvPr/>
          </p:nvSpPr>
          <p:spPr bwMode="auto">
            <a:xfrm>
              <a:off x="557" y="2482"/>
              <a:ext cx="270" cy="207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rgbClr val="4D4D4D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4" name="Line 390"/>
            <p:cNvSpPr>
              <a:spLocks noChangeShapeType="1"/>
            </p:cNvSpPr>
            <p:nvPr/>
          </p:nvSpPr>
          <p:spPr bwMode="auto">
            <a:xfrm>
              <a:off x="568" y="2743"/>
              <a:ext cx="238" cy="1"/>
            </a:xfrm>
            <a:prstGeom prst="line">
              <a:avLst/>
            </a:prstGeom>
            <a:noFill/>
            <a:ln w="57150">
              <a:solidFill>
                <a:srgbClr val="5F5F5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</p:grpSp>
      <p:grpSp>
        <p:nvGrpSpPr>
          <p:cNvPr id="3133" name="Group 391"/>
          <p:cNvGrpSpPr>
            <a:grpSpLocks/>
          </p:cNvGrpSpPr>
          <p:nvPr/>
        </p:nvGrpSpPr>
        <p:grpSpPr bwMode="auto">
          <a:xfrm>
            <a:off x="6396038" y="5248275"/>
            <a:ext cx="365125" cy="403225"/>
            <a:chOff x="557" y="2482"/>
            <a:chExt cx="270" cy="262"/>
          </a:xfrm>
        </p:grpSpPr>
        <p:sp>
          <p:nvSpPr>
            <p:cNvPr id="3139" name="Rectangle 392"/>
            <p:cNvSpPr>
              <a:spLocks noChangeArrowheads="1"/>
            </p:cNvSpPr>
            <p:nvPr/>
          </p:nvSpPr>
          <p:spPr bwMode="auto">
            <a:xfrm>
              <a:off x="628" y="2680"/>
              <a:ext cx="114" cy="47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rgbClr val="5F5F5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0" name="Rectangle 393"/>
            <p:cNvSpPr>
              <a:spLocks noChangeArrowheads="1"/>
            </p:cNvSpPr>
            <p:nvPr/>
          </p:nvSpPr>
          <p:spPr bwMode="auto">
            <a:xfrm>
              <a:off x="557" y="2482"/>
              <a:ext cx="270" cy="207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rgbClr val="4D4D4D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1" name="Line 394"/>
            <p:cNvSpPr>
              <a:spLocks noChangeShapeType="1"/>
            </p:cNvSpPr>
            <p:nvPr/>
          </p:nvSpPr>
          <p:spPr bwMode="auto">
            <a:xfrm>
              <a:off x="568" y="2743"/>
              <a:ext cx="238" cy="1"/>
            </a:xfrm>
            <a:prstGeom prst="line">
              <a:avLst/>
            </a:prstGeom>
            <a:noFill/>
            <a:ln w="57150">
              <a:solidFill>
                <a:srgbClr val="5F5F5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</p:grpSp>
      <p:grpSp>
        <p:nvGrpSpPr>
          <p:cNvPr id="3134" name="Group 395"/>
          <p:cNvGrpSpPr>
            <a:grpSpLocks/>
          </p:cNvGrpSpPr>
          <p:nvPr/>
        </p:nvGrpSpPr>
        <p:grpSpPr bwMode="auto">
          <a:xfrm>
            <a:off x="6675438" y="5616575"/>
            <a:ext cx="365125" cy="403225"/>
            <a:chOff x="557" y="2482"/>
            <a:chExt cx="270" cy="262"/>
          </a:xfrm>
        </p:grpSpPr>
        <p:sp>
          <p:nvSpPr>
            <p:cNvPr id="3136" name="Rectangle 396"/>
            <p:cNvSpPr>
              <a:spLocks noChangeArrowheads="1"/>
            </p:cNvSpPr>
            <p:nvPr/>
          </p:nvSpPr>
          <p:spPr bwMode="auto">
            <a:xfrm>
              <a:off x="628" y="2680"/>
              <a:ext cx="114" cy="47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rgbClr val="5F5F5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7" name="Rectangle 397"/>
            <p:cNvSpPr>
              <a:spLocks noChangeArrowheads="1"/>
            </p:cNvSpPr>
            <p:nvPr/>
          </p:nvSpPr>
          <p:spPr bwMode="auto">
            <a:xfrm>
              <a:off x="557" y="2482"/>
              <a:ext cx="270" cy="207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rgbClr val="4D4D4D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8" name="Line 398"/>
            <p:cNvSpPr>
              <a:spLocks noChangeShapeType="1"/>
            </p:cNvSpPr>
            <p:nvPr/>
          </p:nvSpPr>
          <p:spPr bwMode="auto">
            <a:xfrm>
              <a:off x="568" y="2743"/>
              <a:ext cx="238" cy="1"/>
            </a:xfrm>
            <a:prstGeom prst="line">
              <a:avLst/>
            </a:prstGeom>
            <a:noFill/>
            <a:ln w="57150">
              <a:solidFill>
                <a:srgbClr val="5F5F5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</p:grpSp>
      <p:sp>
        <p:nvSpPr>
          <p:cNvPr id="247183" name="Text Box 399"/>
          <p:cNvSpPr txBox="1">
            <a:spLocks noChangeArrowheads="1"/>
          </p:cNvSpPr>
          <p:nvPr/>
        </p:nvSpPr>
        <p:spPr bwMode="auto">
          <a:xfrm>
            <a:off x="5173663" y="4068763"/>
            <a:ext cx="12223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>
                <a:solidFill>
                  <a:schemeClr val="accent2"/>
                </a:solidFill>
              </a:rPr>
              <a:t>request/</a:t>
            </a:r>
          </a:p>
          <a:p>
            <a:pPr algn="ctr"/>
            <a:r>
              <a:rPr lang="en-US" sz="2000">
                <a:solidFill>
                  <a:schemeClr val="accent2"/>
                </a:solidFill>
              </a:rPr>
              <a:t>reply</a:t>
            </a:r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ransition xmlns:p14="http://schemas.microsoft.com/office/powerpoint/2010/main">
    <p:cover dir="r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68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68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68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68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68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68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68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68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4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841" grpId="0" build="p" autoUpdateAnimBg="0"/>
      <p:bldP spid="247183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061336D-5CFD-48E3-B493-8880A18E6544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Call Admission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39850"/>
            <a:ext cx="7772400" cy="3398838"/>
          </a:xfrm>
        </p:spPr>
        <p:txBody>
          <a:bodyPr/>
          <a:lstStyle/>
          <a:p>
            <a:pPr>
              <a:buFont typeface="ZapfDingbats" pitchFamily="82" charset="2"/>
              <a:buNone/>
            </a:pPr>
            <a:r>
              <a:rPr lang="en-US" sz="2800" dirty="0" smtClean="0"/>
              <a:t>Arriving session must:</a:t>
            </a:r>
            <a:endParaRPr lang="en-US" dirty="0" smtClean="0"/>
          </a:p>
          <a:p>
            <a:r>
              <a:rPr lang="en-US" dirty="0" smtClean="0"/>
              <a:t>declare its </a:t>
            </a:r>
            <a:r>
              <a:rPr lang="en-US" dirty="0" err="1" smtClean="0"/>
              <a:t>QoS</a:t>
            </a:r>
            <a:r>
              <a:rPr lang="en-US" dirty="0" smtClean="0"/>
              <a:t> requirement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R-spec:</a:t>
            </a:r>
            <a:r>
              <a:rPr lang="en-US" sz="2400" dirty="0" smtClean="0"/>
              <a:t> defines the </a:t>
            </a:r>
            <a:r>
              <a:rPr lang="en-US" sz="2400" dirty="0" err="1" smtClean="0"/>
              <a:t>QoS</a:t>
            </a:r>
            <a:r>
              <a:rPr lang="en-US" sz="2400" dirty="0" smtClean="0"/>
              <a:t> being requested, e.g., bandwidth needed</a:t>
            </a:r>
            <a:endParaRPr lang="en-US" dirty="0" smtClean="0"/>
          </a:p>
          <a:p>
            <a:r>
              <a:rPr lang="en-US" dirty="0" smtClean="0"/>
              <a:t>characterize traffic it will send into network</a:t>
            </a:r>
            <a:r>
              <a:rPr lang="en-US" b="1" dirty="0" smtClean="0"/>
              <a:t> 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T-spec:</a:t>
            </a:r>
            <a:r>
              <a:rPr lang="en-US" sz="2400" dirty="0" smtClean="0"/>
              <a:t> defines traffic characteristics, e.g., average bit rate and maximum burst size</a:t>
            </a:r>
            <a:endParaRPr lang="en-US" dirty="0" smtClean="0"/>
          </a:p>
          <a:p>
            <a:r>
              <a:rPr lang="en-US" dirty="0" smtClean="0"/>
              <a:t>signaling protocol: needed to carry R-spec and T-spec to routers (where reservation is required)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RSVP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F509304-6B46-4236-9A7B-7FE04C22E7DF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504825" y="200025"/>
            <a:ext cx="8020050" cy="1143000"/>
          </a:xfrm>
        </p:spPr>
        <p:txBody>
          <a:bodyPr/>
          <a:lstStyle/>
          <a:p>
            <a:r>
              <a:rPr lang="en-US" sz="2800" smtClean="0"/>
              <a:t>IntServ QoS: Service models </a:t>
            </a:r>
            <a:r>
              <a:rPr lang="en-US" sz="2400" u="none" smtClean="0"/>
              <a:t>[rfc2211, rfc 2212]</a:t>
            </a:r>
            <a:endParaRPr lang="en-US" sz="2400" smtClean="0"/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4350" y="1304925"/>
            <a:ext cx="7412038" cy="2190750"/>
          </a:xfrm>
        </p:spPr>
        <p:txBody>
          <a:bodyPr/>
          <a:lstStyle/>
          <a:p>
            <a:pPr>
              <a:buFont typeface="ZapfDingbats" pitchFamily="82" charset="2"/>
              <a:buNone/>
            </a:pPr>
            <a:r>
              <a:rPr lang="en-US" sz="2400" smtClean="0">
                <a:solidFill>
                  <a:srgbClr val="FF0000"/>
                </a:solidFill>
              </a:rPr>
              <a:t>Guaranteed service:</a:t>
            </a:r>
            <a:endParaRPr lang="en-US" sz="2400" smtClean="0"/>
          </a:p>
          <a:p>
            <a:r>
              <a:rPr lang="en-US" sz="2000" smtClean="0"/>
              <a:t>worst case traffic arrival: leaky-bucket-policed source </a:t>
            </a:r>
          </a:p>
          <a:p>
            <a:r>
              <a:rPr lang="en-US" sz="2000" smtClean="0"/>
              <a:t>simple (mathematically provable) </a:t>
            </a:r>
            <a:r>
              <a:rPr lang="en-US" sz="2000" i="1" smtClean="0">
                <a:solidFill>
                  <a:srgbClr val="FF0000"/>
                </a:solidFill>
              </a:rPr>
              <a:t>bound</a:t>
            </a:r>
            <a:r>
              <a:rPr lang="en-US" sz="2000" smtClean="0"/>
              <a:t> on delay [Parekh 1993, Cruz 1988]</a:t>
            </a:r>
          </a:p>
          <a:p>
            <a:endParaRPr lang="en-US" sz="2000" smtClean="0"/>
          </a:p>
        </p:txBody>
      </p:sp>
      <p:grpSp>
        <p:nvGrpSpPr>
          <p:cNvPr id="34821" name="Group 5"/>
          <p:cNvGrpSpPr>
            <a:grpSpLocks/>
          </p:cNvGrpSpPr>
          <p:nvPr/>
        </p:nvGrpSpPr>
        <p:grpSpPr bwMode="auto">
          <a:xfrm>
            <a:off x="1795463" y="3629025"/>
            <a:ext cx="4319587" cy="2894013"/>
            <a:chOff x="582" y="2241"/>
            <a:chExt cx="2721" cy="1823"/>
          </a:xfrm>
        </p:grpSpPr>
        <p:grpSp>
          <p:nvGrpSpPr>
            <p:cNvPr id="34822" name="Group 6"/>
            <p:cNvGrpSpPr>
              <a:grpSpLocks/>
            </p:cNvGrpSpPr>
            <p:nvPr/>
          </p:nvGrpSpPr>
          <p:grpSpPr bwMode="auto">
            <a:xfrm>
              <a:off x="1236" y="2246"/>
              <a:ext cx="2067" cy="1818"/>
              <a:chOff x="708" y="2192"/>
              <a:chExt cx="2067" cy="1818"/>
            </a:xfrm>
          </p:grpSpPr>
          <p:sp>
            <p:nvSpPr>
              <p:cNvPr id="34825" name="Line 7"/>
              <p:cNvSpPr>
                <a:spLocks noChangeShapeType="1"/>
              </p:cNvSpPr>
              <p:nvPr/>
            </p:nvSpPr>
            <p:spPr bwMode="auto">
              <a:xfrm>
                <a:off x="708" y="2646"/>
                <a:ext cx="390" cy="40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826" name="Line 8"/>
              <p:cNvSpPr>
                <a:spLocks noChangeShapeType="1"/>
              </p:cNvSpPr>
              <p:nvPr/>
            </p:nvSpPr>
            <p:spPr bwMode="auto">
              <a:xfrm>
                <a:off x="1098" y="3050"/>
                <a:ext cx="969" cy="6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827" name="Line 9"/>
              <p:cNvSpPr>
                <a:spLocks noChangeShapeType="1"/>
              </p:cNvSpPr>
              <p:nvPr/>
            </p:nvSpPr>
            <p:spPr bwMode="auto">
              <a:xfrm>
                <a:off x="1098" y="3141"/>
                <a:ext cx="969" cy="6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828" name="Line 10"/>
              <p:cNvSpPr>
                <a:spLocks noChangeShapeType="1"/>
              </p:cNvSpPr>
              <p:nvPr/>
            </p:nvSpPr>
            <p:spPr bwMode="auto">
              <a:xfrm flipV="1">
                <a:off x="784" y="3141"/>
                <a:ext cx="314" cy="56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4829" name="Text Box 11"/>
              <p:cNvSpPr txBox="1">
                <a:spLocks noChangeArrowheads="1"/>
              </p:cNvSpPr>
              <p:nvPr/>
            </p:nvSpPr>
            <p:spPr bwMode="auto">
              <a:xfrm>
                <a:off x="1568" y="3243"/>
                <a:ext cx="567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/>
                  <a:t>WFQ </a:t>
                </a:r>
                <a:endParaRPr lang="en-US" sz="2000">
                  <a:latin typeface="Times New Roman" pitchFamily="18" charset="0"/>
                </a:endParaRPr>
              </a:p>
            </p:txBody>
          </p:sp>
          <p:sp>
            <p:nvSpPr>
              <p:cNvPr id="34830" name="Line 12"/>
              <p:cNvSpPr>
                <a:spLocks noChangeShapeType="1"/>
              </p:cNvSpPr>
              <p:nvPr/>
            </p:nvSpPr>
            <p:spPr bwMode="auto">
              <a:xfrm>
                <a:off x="1840" y="3090"/>
                <a:ext cx="70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grpSp>
            <p:nvGrpSpPr>
              <p:cNvPr id="34831" name="Group 13"/>
              <p:cNvGrpSpPr>
                <a:grpSpLocks/>
              </p:cNvGrpSpPr>
              <p:nvPr/>
            </p:nvGrpSpPr>
            <p:grpSpPr bwMode="auto">
              <a:xfrm>
                <a:off x="1708" y="2985"/>
                <a:ext cx="184" cy="224"/>
                <a:chOff x="4438" y="2265"/>
                <a:chExt cx="204" cy="236"/>
              </a:xfrm>
            </p:grpSpPr>
            <p:sp>
              <p:nvSpPr>
                <p:cNvPr id="34864" name="Rectangle 14"/>
                <p:cNvSpPr>
                  <a:spLocks noChangeArrowheads="1"/>
                </p:cNvSpPr>
                <p:nvPr/>
              </p:nvSpPr>
              <p:spPr bwMode="auto">
                <a:xfrm rot="-5401360">
                  <a:off x="4424" y="2283"/>
                  <a:ext cx="232" cy="204"/>
                </a:xfrm>
                <a:prstGeom prst="rect">
                  <a:avLst/>
                </a:prstGeom>
                <a:solidFill>
                  <a:srgbClr val="FF0000"/>
                </a:solidFill>
                <a:ln w="19050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65" name="Line 15"/>
                <p:cNvSpPr>
                  <a:spLocks noChangeShapeType="1"/>
                </p:cNvSpPr>
                <p:nvPr/>
              </p:nvSpPr>
              <p:spPr bwMode="auto">
                <a:xfrm rot="-5401360">
                  <a:off x="4370" y="2386"/>
                  <a:ext cx="227" cy="0"/>
                </a:xfrm>
                <a:prstGeom prst="line">
                  <a:avLst/>
                </a:prstGeom>
                <a:noFill/>
                <a:ln w="1905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4866" name="Line 16"/>
                <p:cNvSpPr>
                  <a:spLocks noChangeShapeType="1"/>
                </p:cNvSpPr>
                <p:nvPr/>
              </p:nvSpPr>
              <p:spPr bwMode="auto">
                <a:xfrm rot="-5401360">
                  <a:off x="4405" y="2381"/>
                  <a:ext cx="227" cy="0"/>
                </a:xfrm>
                <a:prstGeom prst="line">
                  <a:avLst/>
                </a:prstGeom>
                <a:noFill/>
                <a:ln w="1905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4867" name="Line 17"/>
                <p:cNvSpPr>
                  <a:spLocks noChangeShapeType="1"/>
                </p:cNvSpPr>
                <p:nvPr/>
              </p:nvSpPr>
              <p:spPr bwMode="auto">
                <a:xfrm rot="-5401360">
                  <a:off x="4445" y="2379"/>
                  <a:ext cx="227" cy="0"/>
                </a:xfrm>
                <a:prstGeom prst="line">
                  <a:avLst/>
                </a:prstGeom>
                <a:noFill/>
                <a:ln w="1905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4868" name="Line 18"/>
                <p:cNvSpPr>
                  <a:spLocks noChangeShapeType="1"/>
                </p:cNvSpPr>
                <p:nvPr/>
              </p:nvSpPr>
              <p:spPr bwMode="auto">
                <a:xfrm rot="-5401360">
                  <a:off x="4484" y="2379"/>
                  <a:ext cx="227" cy="0"/>
                </a:xfrm>
                <a:prstGeom prst="line">
                  <a:avLst/>
                </a:prstGeom>
                <a:noFill/>
                <a:ln w="1905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  <p:grpSp>
            <p:nvGrpSpPr>
              <p:cNvPr id="34832" name="Group 19"/>
              <p:cNvGrpSpPr>
                <a:grpSpLocks/>
              </p:cNvGrpSpPr>
              <p:nvPr/>
            </p:nvGrpSpPr>
            <p:grpSpPr bwMode="auto">
              <a:xfrm>
                <a:off x="1295" y="2960"/>
                <a:ext cx="423" cy="266"/>
                <a:chOff x="1070" y="3199"/>
                <a:chExt cx="403" cy="178"/>
              </a:xfrm>
            </p:grpSpPr>
            <p:sp>
              <p:nvSpPr>
                <p:cNvPr id="34851" name="Oval 20"/>
                <p:cNvSpPr>
                  <a:spLocks noChangeArrowheads="1"/>
                </p:cNvSpPr>
                <p:nvPr/>
              </p:nvSpPr>
              <p:spPr bwMode="auto">
                <a:xfrm>
                  <a:off x="1073" y="3278"/>
                  <a:ext cx="400" cy="99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52" name="Line 21"/>
                <p:cNvSpPr>
                  <a:spLocks noChangeShapeType="1"/>
                </p:cNvSpPr>
                <p:nvPr/>
              </p:nvSpPr>
              <p:spPr bwMode="auto">
                <a:xfrm>
                  <a:off x="1073" y="3270"/>
                  <a:ext cx="0" cy="6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4853" name="Line 22"/>
                <p:cNvSpPr>
                  <a:spLocks noChangeShapeType="1"/>
                </p:cNvSpPr>
                <p:nvPr/>
              </p:nvSpPr>
              <p:spPr bwMode="auto">
                <a:xfrm>
                  <a:off x="1473" y="3270"/>
                  <a:ext cx="0" cy="6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4854" name="Rectangle 23"/>
                <p:cNvSpPr>
                  <a:spLocks noChangeArrowheads="1"/>
                </p:cNvSpPr>
                <p:nvPr/>
              </p:nvSpPr>
              <p:spPr bwMode="auto">
                <a:xfrm>
                  <a:off x="1073" y="3270"/>
                  <a:ext cx="397" cy="60"/>
                </a:xfrm>
                <a:prstGeom prst="rect">
                  <a:avLst/>
                </a:prstGeom>
                <a:solidFill>
                  <a:srgbClr val="FF0000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34855" name="Oval 24"/>
                <p:cNvSpPr>
                  <a:spLocks noChangeArrowheads="1"/>
                </p:cNvSpPr>
                <p:nvPr/>
              </p:nvSpPr>
              <p:spPr bwMode="auto">
                <a:xfrm>
                  <a:off x="1070" y="3199"/>
                  <a:ext cx="400" cy="115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34856" name="Group 25"/>
                <p:cNvGrpSpPr>
                  <a:grpSpLocks/>
                </p:cNvGrpSpPr>
                <p:nvPr/>
              </p:nvGrpSpPr>
              <p:grpSpPr bwMode="auto">
                <a:xfrm>
                  <a:off x="1166" y="3224"/>
                  <a:ext cx="198" cy="68"/>
                  <a:chOff x="2848" y="848"/>
                  <a:chExt cx="140" cy="98"/>
                </a:xfrm>
              </p:grpSpPr>
              <p:sp>
                <p:nvSpPr>
                  <p:cNvPr id="34861" name="Line 2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4862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4863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  <p:grpSp>
              <p:nvGrpSpPr>
                <p:cNvPr id="34857" name="Group 29"/>
                <p:cNvGrpSpPr>
                  <a:grpSpLocks/>
                </p:cNvGrpSpPr>
                <p:nvPr/>
              </p:nvGrpSpPr>
              <p:grpSpPr bwMode="auto">
                <a:xfrm flipV="1">
                  <a:off x="1166" y="3223"/>
                  <a:ext cx="198" cy="68"/>
                  <a:chOff x="2848" y="848"/>
                  <a:chExt cx="140" cy="98"/>
                </a:xfrm>
              </p:grpSpPr>
              <p:sp>
                <p:nvSpPr>
                  <p:cNvPr id="34858" name="Line 3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4859" name="Line 31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4860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</p:grpSp>
          <p:sp>
            <p:nvSpPr>
              <p:cNvPr id="34833" name="Text Box 33"/>
              <p:cNvSpPr txBox="1">
                <a:spLocks noChangeArrowheads="1"/>
              </p:cNvSpPr>
              <p:nvPr/>
            </p:nvSpPr>
            <p:spPr bwMode="auto">
              <a:xfrm>
                <a:off x="937" y="2192"/>
                <a:ext cx="977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/>
                  <a:t>token rate, r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4834" name="Rectangle 34"/>
              <p:cNvSpPr>
                <a:spLocks noChangeArrowheads="1"/>
              </p:cNvSpPr>
              <p:nvPr/>
            </p:nvSpPr>
            <p:spPr bwMode="auto">
              <a:xfrm>
                <a:off x="1704" y="2982"/>
                <a:ext cx="201" cy="22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35" name="Line 35"/>
              <p:cNvSpPr>
                <a:spLocks noChangeShapeType="1"/>
              </p:cNvSpPr>
              <p:nvPr/>
            </p:nvSpPr>
            <p:spPr bwMode="auto">
              <a:xfrm>
                <a:off x="1726" y="3084"/>
                <a:ext cx="19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grpSp>
            <p:nvGrpSpPr>
              <p:cNvPr id="34836" name="Group 36"/>
              <p:cNvGrpSpPr>
                <a:grpSpLocks/>
              </p:cNvGrpSpPr>
              <p:nvPr/>
            </p:nvGrpSpPr>
            <p:grpSpPr bwMode="auto">
              <a:xfrm>
                <a:off x="838" y="2315"/>
                <a:ext cx="163" cy="210"/>
                <a:chOff x="3438" y="1764"/>
                <a:chExt cx="180" cy="221"/>
              </a:xfrm>
            </p:grpSpPr>
            <p:sp>
              <p:nvSpPr>
                <p:cNvPr id="34848" name="Oval 37"/>
                <p:cNvSpPr>
                  <a:spLocks noChangeArrowheads="1"/>
                </p:cNvSpPr>
                <p:nvPr/>
              </p:nvSpPr>
              <p:spPr bwMode="auto">
                <a:xfrm>
                  <a:off x="3438" y="1938"/>
                  <a:ext cx="60" cy="47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49" name="Oval 38"/>
                <p:cNvSpPr>
                  <a:spLocks noChangeArrowheads="1"/>
                </p:cNvSpPr>
                <p:nvPr/>
              </p:nvSpPr>
              <p:spPr bwMode="auto">
                <a:xfrm>
                  <a:off x="3492" y="1764"/>
                  <a:ext cx="60" cy="47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50" name="Freeform 39"/>
                <p:cNvSpPr>
                  <a:spLocks/>
                </p:cNvSpPr>
                <p:nvPr/>
              </p:nvSpPr>
              <p:spPr bwMode="auto">
                <a:xfrm>
                  <a:off x="3504" y="1776"/>
                  <a:ext cx="114" cy="180"/>
                </a:xfrm>
                <a:custGeom>
                  <a:avLst/>
                  <a:gdLst>
                    <a:gd name="T0" fmla="*/ 114 w 114"/>
                    <a:gd name="T1" fmla="*/ 0 h 180"/>
                    <a:gd name="T2" fmla="*/ 24 w 114"/>
                    <a:gd name="T3" fmla="*/ 96 h 180"/>
                    <a:gd name="T4" fmla="*/ 0 w 114"/>
                    <a:gd name="T5" fmla="*/ 180 h 180"/>
                    <a:gd name="T6" fmla="*/ 0 60000 65536"/>
                    <a:gd name="T7" fmla="*/ 0 60000 65536"/>
                    <a:gd name="T8" fmla="*/ 0 60000 65536"/>
                    <a:gd name="T9" fmla="*/ 0 w 114"/>
                    <a:gd name="T10" fmla="*/ 0 h 180"/>
                    <a:gd name="T11" fmla="*/ 114 w 114"/>
                    <a:gd name="T12" fmla="*/ 180 h 18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4" h="180">
                      <a:moveTo>
                        <a:pt x="114" y="0"/>
                      </a:moveTo>
                      <a:lnTo>
                        <a:pt x="24" y="96"/>
                      </a:lnTo>
                      <a:lnTo>
                        <a:pt x="0" y="180"/>
                      </a:ln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4837" name="Text Box 40"/>
              <p:cNvSpPr txBox="1">
                <a:spLocks noChangeArrowheads="1"/>
              </p:cNvSpPr>
              <p:nvPr/>
            </p:nvSpPr>
            <p:spPr bwMode="auto">
              <a:xfrm>
                <a:off x="912" y="2665"/>
                <a:ext cx="105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/>
                  <a:t>bucket size, b</a:t>
                </a:r>
                <a:endParaRPr lang="en-US" sz="2000">
                  <a:latin typeface="Times New Roman" pitchFamily="18" charset="0"/>
                </a:endParaRPr>
              </a:p>
            </p:txBody>
          </p:sp>
          <p:sp>
            <p:nvSpPr>
              <p:cNvPr id="34838" name="Text Box 41"/>
              <p:cNvSpPr txBox="1">
                <a:spLocks noChangeArrowheads="1"/>
              </p:cNvSpPr>
              <p:nvPr/>
            </p:nvSpPr>
            <p:spPr bwMode="auto">
              <a:xfrm>
                <a:off x="2023" y="2867"/>
                <a:ext cx="752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per-flow</a:t>
                </a:r>
              </a:p>
              <a:p>
                <a:r>
                  <a:rPr lang="en-US" sz="2000"/>
                  <a:t>rate, R</a:t>
                </a:r>
                <a:endParaRPr lang="en-US" sz="2400">
                  <a:latin typeface="Times New Roman" pitchFamily="18" charset="0"/>
                </a:endParaRPr>
              </a:p>
            </p:txBody>
          </p:sp>
          <p:grpSp>
            <p:nvGrpSpPr>
              <p:cNvPr id="34839" name="Group 42"/>
              <p:cNvGrpSpPr>
                <a:grpSpLocks/>
              </p:cNvGrpSpPr>
              <p:nvPr/>
            </p:nvGrpSpPr>
            <p:grpSpPr bwMode="auto">
              <a:xfrm>
                <a:off x="1360" y="3670"/>
                <a:ext cx="879" cy="340"/>
                <a:chOff x="3374" y="3569"/>
                <a:chExt cx="975" cy="358"/>
              </a:xfrm>
            </p:grpSpPr>
            <p:sp>
              <p:nvSpPr>
                <p:cNvPr id="34846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3374" y="3569"/>
                  <a:ext cx="975" cy="2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/>
                    <a:t>D     = b/R</a:t>
                  </a:r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34847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3463" y="3664"/>
                  <a:ext cx="461" cy="2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/>
                    <a:t>max</a:t>
                  </a:r>
                  <a:endParaRPr lang="en-US" sz="2400"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34840" name="Group 45"/>
              <p:cNvGrpSpPr>
                <a:grpSpLocks/>
              </p:cNvGrpSpPr>
              <p:nvPr/>
            </p:nvGrpSpPr>
            <p:grpSpPr bwMode="auto">
              <a:xfrm>
                <a:off x="852" y="3200"/>
                <a:ext cx="76" cy="325"/>
                <a:chOff x="3390" y="2502"/>
                <a:chExt cx="84" cy="342"/>
              </a:xfrm>
            </p:grpSpPr>
            <p:sp>
              <p:nvSpPr>
                <p:cNvPr id="34844" name="Rectangle 46"/>
                <p:cNvSpPr>
                  <a:spLocks noChangeArrowheads="1"/>
                </p:cNvSpPr>
                <p:nvPr/>
              </p:nvSpPr>
              <p:spPr bwMode="auto">
                <a:xfrm rot="2575046">
                  <a:off x="3396" y="2766"/>
                  <a:ext cx="78" cy="78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45" name="Rectangle 47"/>
                <p:cNvSpPr>
                  <a:spLocks noChangeArrowheads="1"/>
                </p:cNvSpPr>
                <p:nvPr/>
              </p:nvSpPr>
              <p:spPr bwMode="auto">
                <a:xfrm>
                  <a:off x="3390" y="2502"/>
                  <a:ext cx="78" cy="240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4841" name="Group 48"/>
              <p:cNvGrpSpPr>
                <a:grpSpLocks/>
              </p:cNvGrpSpPr>
              <p:nvPr/>
            </p:nvGrpSpPr>
            <p:grpSpPr bwMode="auto">
              <a:xfrm>
                <a:off x="833" y="2543"/>
                <a:ext cx="76" cy="325"/>
                <a:chOff x="3390" y="2502"/>
                <a:chExt cx="84" cy="342"/>
              </a:xfrm>
            </p:grpSpPr>
            <p:sp>
              <p:nvSpPr>
                <p:cNvPr id="34842" name="Rectangle 49"/>
                <p:cNvSpPr>
                  <a:spLocks noChangeArrowheads="1"/>
                </p:cNvSpPr>
                <p:nvPr/>
              </p:nvSpPr>
              <p:spPr bwMode="auto">
                <a:xfrm rot="2575046">
                  <a:off x="3396" y="2766"/>
                  <a:ext cx="78" cy="78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43" name="Rectangle 50"/>
                <p:cNvSpPr>
                  <a:spLocks noChangeArrowheads="1"/>
                </p:cNvSpPr>
                <p:nvPr/>
              </p:nvSpPr>
              <p:spPr bwMode="auto">
                <a:xfrm>
                  <a:off x="3390" y="2502"/>
                  <a:ext cx="78" cy="240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4823" name="Line 51"/>
            <p:cNvSpPr>
              <a:spLocks noChangeShapeType="1"/>
            </p:cNvSpPr>
            <p:nvPr/>
          </p:nvSpPr>
          <p:spPr bwMode="auto">
            <a:xfrm>
              <a:off x="1061" y="2612"/>
              <a:ext cx="257" cy="2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4824" name="Text Box 52"/>
            <p:cNvSpPr txBox="1">
              <a:spLocks noChangeArrowheads="1"/>
            </p:cNvSpPr>
            <p:nvPr/>
          </p:nvSpPr>
          <p:spPr bwMode="auto">
            <a:xfrm>
              <a:off x="582" y="2241"/>
              <a:ext cx="629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arriving</a:t>
              </a:r>
            </a:p>
            <a:p>
              <a:r>
                <a:rPr lang="en-US"/>
                <a:t>traffic</a:t>
              </a:r>
              <a:endParaRPr lang="en-US" sz="240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>
    <p:cover dir="r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305800" y="6400800"/>
            <a:ext cx="625475" cy="457200"/>
          </a:xfrm>
          <a:noFill/>
        </p:spPr>
        <p:txBody>
          <a:bodyPr/>
          <a:lstStyle/>
          <a:p>
            <a:fld id="{57DA2EB2-DCD9-46E3-8FED-AD954894C837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Textbooks and References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28156"/>
            <a:ext cx="8045450" cy="5183744"/>
          </a:xfrm>
        </p:spPr>
        <p:txBody>
          <a:bodyPr/>
          <a:lstStyle/>
          <a:p>
            <a:r>
              <a:rPr lang="en-US" sz="2000" dirty="0" smtClean="0"/>
              <a:t>Textbooks</a:t>
            </a:r>
          </a:p>
          <a:p>
            <a:pPr lvl="1"/>
            <a:r>
              <a:rPr lang="en-US" sz="1800" b="1" dirty="0">
                <a:solidFill>
                  <a:srgbClr val="FF0000"/>
                </a:solidFill>
              </a:rPr>
              <a:t>[KR08] </a:t>
            </a:r>
            <a:r>
              <a:rPr lang="en-US" sz="1800" dirty="0"/>
              <a:t> Kurose and Rose, </a:t>
            </a:r>
            <a:r>
              <a:rPr lang="en-US" sz="1800" b="1" dirty="0"/>
              <a:t>Computer Networking:  A top-down Approach Featuring the Internet</a:t>
            </a:r>
            <a:r>
              <a:rPr lang="en-US" sz="1800" dirty="0"/>
              <a:t>, 4th edition, Addison Wesley, 2008 </a:t>
            </a:r>
            <a:r>
              <a:rPr lang="en-US" sz="1800" b="1" dirty="0" smtClean="0">
                <a:solidFill>
                  <a:srgbClr val="FF0000"/>
                </a:solidFill>
                <a:sym typeface="Wingdings"/>
              </a:rPr>
              <a:t> more recent versions also work</a:t>
            </a:r>
            <a:endParaRPr lang="en-CA" sz="1800" b="1" dirty="0" smtClean="0">
              <a:solidFill>
                <a:srgbClr val="FF0000"/>
              </a:solidFill>
            </a:endParaRPr>
          </a:p>
          <a:p>
            <a:pPr lvl="1"/>
            <a:r>
              <a:rPr lang="en-US" sz="1800" b="1" dirty="0" smtClean="0">
                <a:solidFill>
                  <a:srgbClr val="FF0000"/>
                </a:solidFill>
              </a:rPr>
              <a:t>[Burg09]</a:t>
            </a:r>
            <a:r>
              <a:rPr lang="en-US" sz="1800" b="1" dirty="0" smtClean="0"/>
              <a:t> </a:t>
            </a:r>
            <a:r>
              <a:rPr lang="en-US" sz="1800" dirty="0" smtClean="0"/>
              <a:t>Burg</a:t>
            </a:r>
            <a:r>
              <a:rPr lang="en-US" sz="1800" b="1" dirty="0" smtClean="0"/>
              <a:t>, The Science of Digital Media, </a:t>
            </a:r>
            <a:r>
              <a:rPr lang="en-US" sz="1800" dirty="0" smtClean="0"/>
              <a:t>Prentice Hall, 2009 </a:t>
            </a:r>
          </a:p>
          <a:p>
            <a:pPr lvl="1"/>
            <a:r>
              <a:rPr lang="en-CA" sz="1800" b="1" dirty="0">
                <a:solidFill>
                  <a:srgbClr val="FF0000"/>
                </a:solidFill>
              </a:rPr>
              <a:t>[SC07]</a:t>
            </a:r>
            <a:r>
              <a:rPr lang="en-CA" sz="1800" b="1" dirty="0"/>
              <a:t> </a:t>
            </a:r>
            <a:r>
              <a:rPr lang="en-CA" sz="1800" dirty="0" err="1"/>
              <a:t>Schaar</a:t>
            </a:r>
            <a:r>
              <a:rPr lang="en-CA" sz="1800" dirty="0"/>
              <a:t> and Chou (editors), </a:t>
            </a:r>
            <a:r>
              <a:rPr lang="en-CA" sz="1800" b="1" dirty="0"/>
              <a:t>Multimedia over IP and Wireless Networks: Compression, Networking, and Systems</a:t>
            </a:r>
            <a:r>
              <a:rPr lang="en-CA" sz="1800" dirty="0"/>
              <a:t>, Elsevier, </a:t>
            </a:r>
            <a:r>
              <a:rPr lang="en-CA" sz="1800" dirty="0" smtClean="0"/>
              <a:t>2007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sym typeface="Wingdings"/>
              </a:rPr>
              <a:t> </a:t>
            </a:r>
            <a:r>
              <a:rPr lang="en-US" sz="1800" b="1" dirty="0" err="1" smtClean="0">
                <a:solidFill>
                  <a:srgbClr val="FF0000"/>
                </a:solidFill>
                <a:sym typeface="Wingdings"/>
              </a:rPr>
              <a:t>ecopy</a:t>
            </a:r>
            <a:r>
              <a:rPr lang="en-US" sz="1800" b="1" dirty="0" smtClean="0">
                <a:solidFill>
                  <a:srgbClr val="FF0000"/>
                </a:solidFill>
                <a:sym typeface="Wingdings"/>
              </a:rPr>
              <a:t> available at the library</a:t>
            </a:r>
            <a:endParaRPr lang="en-US" sz="1800" b="1" dirty="0" smtClean="0">
              <a:solidFill>
                <a:srgbClr val="FF0000"/>
              </a:solidFill>
            </a:endParaRPr>
          </a:p>
          <a:p>
            <a:pPr lvl="1"/>
            <a:r>
              <a:rPr lang="en-US" sz="1800" dirty="0" smtClean="0"/>
              <a:t>Complemented by research papers</a:t>
            </a:r>
          </a:p>
          <a:p>
            <a:r>
              <a:rPr lang="en-US" sz="2000" dirty="0" smtClean="0"/>
              <a:t>References</a:t>
            </a:r>
          </a:p>
          <a:p>
            <a:pPr lvl="1"/>
            <a:r>
              <a:rPr lang="en-US" sz="1800" b="1" dirty="0"/>
              <a:t>[WOZ02] </a:t>
            </a:r>
            <a:r>
              <a:rPr lang="en-US" sz="1800" dirty="0"/>
              <a:t>Wang, </a:t>
            </a:r>
            <a:r>
              <a:rPr lang="en-US" sz="1800" dirty="0" err="1"/>
              <a:t>Ostermann</a:t>
            </a:r>
            <a:r>
              <a:rPr lang="en-US" sz="1800" dirty="0"/>
              <a:t>, </a:t>
            </a:r>
            <a:r>
              <a:rPr lang="en-US" sz="1800" dirty="0" smtClean="0"/>
              <a:t>and Zhang</a:t>
            </a:r>
            <a:r>
              <a:rPr lang="en-US" sz="1800" dirty="0"/>
              <a:t>, </a:t>
            </a:r>
            <a:r>
              <a:rPr lang="en-US" sz="1800" b="1" dirty="0"/>
              <a:t>Video Processing and Communications</a:t>
            </a:r>
            <a:r>
              <a:rPr lang="en-US" sz="1800" dirty="0"/>
              <a:t>, Prentice Hall, 2002.</a:t>
            </a:r>
          </a:p>
          <a:p>
            <a:pPr lvl="1"/>
            <a:r>
              <a:rPr lang="en-US" sz="1800" b="1" dirty="0"/>
              <a:t>[LD04] </a:t>
            </a:r>
            <a:r>
              <a:rPr lang="en-US" sz="1800" dirty="0"/>
              <a:t>Li and Drew, </a:t>
            </a:r>
            <a:r>
              <a:rPr lang="en-US" sz="1800" b="1" dirty="0"/>
              <a:t>Fundamentals of Multimedia</a:t>
            </a:r>
            <a:r>
              <a:rPr lang="en-US" sz="1800" dirty="0"/>
              <a:t>, Pearson Education, 2004.</a:t>
            </a:r>
          </a:p>
          <a:p>
            <a:pPr lvl="1"/>
            <a:r>
              <a:rPr lang="en-US" sz="1800" b="1" dirty="0"/>
              <a:t>[SN04] </a:t>
            </a:r>
            <a:r>
              <a:rPr lang="en-US" sz="1800" dirty="0"/>
              <a:t>Steinmetz and </a:t>
            </a:r>
            <a:r>
              <a:rPr lang="en-US" sz="1800" dirty="0" err="1"/>
              <a:t>Nahrstedt</a:t>
            </a:r>
            <a:r>
              <a:rPr lang="en-US" sz="1800" dirty="0"/>
              <a:t>, </a:t>
            </a:r>
            <a:r>
              <a:rPr lang="en-US" sz="1800" b="1" dirty="0"/>
              <a:t>Multimedia Systems,</a:t>
            </a:r>
            <a:r>
              <a:rPr lang="en-US" sz="1800" dirty="0"/>
              <a:t> Springer, 2004</a:t>
            </a:r>
            <a:r>
              <a:rPr lang="en-US" sz="1800" dirty="0" smtClean="0"/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F71BBC0-21F2-4516-B3F4-FB2AA173E0CE}" type="slidenum">
              <a:rPr lang="en-US" smtClean="0"/>
              <a:pPr/>
              <a:t>40</a:t>
            </a:fld>
            <a:endParaRPr lang="en-US" smtClean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IETF Differentiated Services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9588" y="1244600"/>
            <a:ext cx="8197850" cy="5222875"/>
          </a:xfrm>
        </p:spPr>
        <p:txBody>
          <a:bodyPr/>
          <a:lstStyle/>
          <a:p>
            <a:pPr>
              <a:buFont typeface="ZapfDingbats" pitchFamily="82" charset="2"/>
              <a:buNone/>
            </a:pPr>
            <a:r>
              <a:rPr lang="en-US" dirty="0" smtClean="0">
                <a:solidFill>
                  <a:schemeClr val="accent2"/>
                </a:solidFill>
              </a:rPr>
              <a:t>Concerns with </a:t>
            </a:r>
            <a:r>
              <a:rPr lang="en-US" dirty="0" err="1" smtClean="0">
                <a:solidFill>
                  <a:schemeClr val="accent2"/>
                </a:solidFill>
              </a:rPr>
              <a:t>IntServ</a:t>
            </a:r>
            <a:r>
              <a:rPr lang="en-US" dirty="0" smtClean="0">
                <a:solidFill>
                  <a:schemeClr val="accent2"/>
                </a:solidFill>
              </a:rPr>
              <a:t>: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Scalability: </a:t>
            </a:r>
            <a:r>
              <a:rPr lang="en-US" dirty="0" smtClean="0"/>
              <a:t>signaling, maintaining per-flow router state  difficult with large number of flows 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Example: OC-48 (2.5 </a:t>
            </a:r>
            <a:r>
              <a:rPr lang="en-US" dirty="0" err="1" smtClean="0">
                <a:solidFill>
                  <a:schemeClr val="accent2"/>
                </a:solidFill>
              </a:rPr>
              <a:t>Gbps</a:t>
            </a:r>
            <a:r>
              <a:rPr lang="en-US" dirty="0" smtClean="0">
                <a:solidFill>
                  <a:schemeClr val="accent2"/>
                </a:solidFill>
              </a:rPr>
              <a:t>) link serving 64 Kbps audio streams </a:t>
            </a:r>
            <a:r>
              <a:rPr lang="en-US" dirty="0" smtClean="0">
                <a:solidFill>
                  <a:schemeClr val="accent2"/>
                </a:solidFill>
                <a:sym typeface="Wingdings" pitchFamily="2" charset="2"/>
              </a:rPr>
              <a:t> 39,000 flows! Each require state maintenance. </a:t>
            </a:r>
            <a:endParaRPr lang="en-US" dirty="0" smtClean="0">
              <a:solidFill>
                <a:schemeClr val="accent2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Flexible Service Models:</a:t>
            </a:r>
            <a:r>
              <a:rPr lang="en-US" dirty="0" smtClean="0"/>
              <a:t> </a:t>
            </a:r>
            <a:r>
              <a:rPr lang="en-US" dirty="0" err="1" smtClean="0"/>
              <a:t>Intserv</a:t>
            </a:r>
            <a:r>
              <a:rPr lang="en-US" dirty="0" smtClean="0"/>
              <a:t> has only two classes. Also want “qualitative” service classes</a:t>
            </a:r>
          </a:p>
          <a:p>
            <a:pPr lvl="1"/>
            <a:r>
              <a:rPr lang="en-US" dirty="0" smtClean="0"/>
              <a:t>relative service distinction: Platinum, Gold, Silver</a:t>
            </a:r>
          </a:p>
          <a:p>
            <a:pPr>
              <a:buFont typeface="ZapfDingbats" pitchFamily="82" charset="2"/>
              <a:buNone/>
            </a:pPr>
            <a:r>
              <a:rPr lang="en-US" dirty="0" err="1" smtClean="0">
                <a:solidFill>
                  <a:schemeClr val="accent2"/>
                </a:solidFill>
              </a:rPr>
              <a:t>DiffServ</a:t>
            </a:r>
            <a:r>
              <a:rPr lang="en-US" dirty="0" smtClean="0">
                <a:solidFill>
                  <a:schemeClr val="accent2"/>
                </a:solidFill>
              </a:rPr>
              <a:t> approach:</a:t>
            </a:r>
            <a:r>
              <a:rPr lang="en-US" dirty="0" smtClean="0"/>
              <a:t> </a:t>
            </a:r>
          </a:p>
          <a:p>
            <a:r>
              <a:rPr lang="en-US" dirty="0" smtClean="0"/>
              <a:t>simple functions in network core, relatively complex functions at edge routers (or hosts)</a:t>
            </a:r>
          </a:p>
          <a:p>
            <a:r>
              <a:rPr lang="en-US" dirty="0" smtClean="0"/>
              <a:t>Don’t define service classes, provide functional components to build service classes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A517D14-5635-4E4C-A950-6E1B8D483B27}" type="slidenum">
              <a:rPr lang="en-US" smtClean="0"/>
              <a:pPr/>
              <a:t>41</a:t>
            </a:fld>
            <a:endParaRPr lang="en-US" smtClean="0"/>
          </a:p>
        </p:txBody>
      </p:sp>
      <p:sp>
        <p:nvSpPr>
          <p:cNvPr id="251133" name="Text Box 253"/>
          <p:cNvSpPr txBox="1">
            <a:spLocks noChangeArrowheads="1"/>
          </p:cNvSpPr>
          <p:nvPr/>
        </p:nvSpPr>
        <p:spPr bwMode="auto">
          <a:xfrm>
            <a:off x="246063" y="1319213"/>
            <a:ext cx="4070350" cy="2432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280988" indent="-280988">
              <a:lnSpc>
                <a:spcPct val="90000"/>
              </a:lnSpc>
              <a:spcBef>
                <a:spcPct val="50000"/>
              </a:spcBef>
            </a:pPr>
            <a:r>
              <a:rPr lang="en-US" sz="2400" u="sng">
                <a:solidFill>
                  <a:schemeClr val="accent2"/>
                </a:solidFill>
              </a:rPr>
              <a:t>Edge router:</a:t>
            </a:r>
          </a:p>
          <a:p>
            <a:pPr marL="280988" indent="-280988">
              <a:lnSpc>
                <a:spcPct val="60000"/>
              </a:lnSpc>
              <a:spcBef>
                <a:spcPct val="5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sz="2000">
                <a:solidFill>
                  <a:schemeClr val="accent2"/>
                </a:solidFill>
              </a:rPr>
              <a:t>per-flow</a:t>
            </a:r>
            <a:r>
              <a:rPr lang="en-US" sz="2000">
                <a:solidFill>
                  <a:schemeClr val="tx2"/>
                </a:solidFill>
              </a:rPr>
              <a:t> traffic management</a:t>
            </a:r>
          </a:p>
          <a:p>
            <a:pPr marL="280988" indent="-280988">
              <a:spcBef>
                <a:spcPct val="5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sz="2000">
                <a:solidFill>
                  <a:schemeClr val="tx2"/>
                </a:solidFill>
              </a:rPr>
              <a:t>Classifies (marks) pkts</a:t>
            </a:r>
          </a:p>
          <a:p>
            <a:pPr lvl="1">
              <a:spcBef>
                <a:spcPct val="5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sz="2000">
                <a:solidFill>
                  <a:schemeClr val="tx2"/>
                </a:solidFill>
              </a:rPr>
              <a:t> different classes</a:t>
            </a:r>
          </a:p>
          <a:p>
            <a:pPr lvl="1">
              <a:spcBef>
                <a:spcPct val="5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sz="2000">
                <a:solidFill>
                  <a:schemeClr val="tx2"/>
                </a:solidFill>
              </a:rPr>
              <a:t> within a class:  </a:t>
            </a:r>
            <a:r>
              <a:rPr lang="en-US" sz="2000">
                <a:solidFill>
                  <a:srgbClr val="00CC00"/>
                </a:solidFill>
              </a:rPr>
              <a:t>in-profile</a:t>
            </a:r>
            <a:r>
              <a:rPr lang="en-US" sz="2000">
                <a:solidFill>
                  <a:schemeClr val="tx2"/>
                </a:solidFill>
              </a:rPr>
              <a:t> and </a:t>
            </a:r>
            <a:r>
              <a:rPr lang="en-US" sz="2000">
                <a:solidFill>
                  <a:srgbClr val="FF0000"/>
                </a:solidFill>
              </a:rPr>
              <a:t>out-profile</a:t>
            </a:r>
            <a:r>
              <a:rPr lang="en-US" sz="20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51134" name="Text Box 254"/>
          <p:cNvSpPr txBox="1">
            <a:spLocks noChangeArrowheads="1"/>
          </p:cNvSpPr>
          <p:nvPr/>
        </p:nvSpPr>
        <p:spPr bwMode="auto">
          <a:xfrm>
            <a:off x="379413" y="3883025"/>
            <a:ext cx="4341812" cy="2165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280988" indent="-280988">
              <a:spcBef>
                <a:spcPct val="50000"/>
              </a:spcBef>
            </a:pPr>
            <a:r>
              <a:rPr lang="en-US" sz="2400" u="sng">
                <a:solidFill>
                  <a:srgbClr val="FF0000"/>
                </a:solidFill>
              </a:rPr>
              <a:t>Core router:</a:t>
            </a:r>
          </a:p>
          <a:p>
            <a:pPr marL="280988" indent="-280988">
              <a:spcBef>
                <a:spcPct val="5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sz="2000">
                <a:solidFill>
                  <a:srgbClr val="FF0000"/>
                </a:solidFill>
              </a:rPr>
              <a:t>per class</a:t>
            </a:r>
            <a:r>
              <a:rPr lang="en-US" sz="2000">
                <a:solidFill>
                  <a:schemeClr val="tx2"/>
                </a:solidFill>
              </a:rPr>
              <a:t> traffic management</a:t>
            </a:r>
          </a:p>
          <a:p>
            <a:pPr marL="280988" indent="-280988">
              <a:lnSpc>
                <a:spcPct val="80000"/>
              </a:lnSpc>
              <a:spcBef>
                <a:spcPct val="5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sz="2000">
                <a:solidFill>
                  <a:schemeClr val="tx2"/>
                </a:solidFill>
              </a:rPr>
              <a:t>buffering and scheduling based on </a:t>
            </a:r>
            <a:r>
              <a:rPr lang="en-US" sz="2000">
                <a:solidFill>
                  <a:srgbClr val="FF0000"/>
                </a:solidFill>
              </a:rPr>
              <a:t>marking </a:t>
            </a:r>
            <a:r>
              <a:rPr lang="en-US" sz="2000"/>
              <a:t>at edge</a:t>
            </a:r>
          </a:p>
          <a:p>
            <a:pPr marL="280988" indent="-280988">
              <a:lnSpc>
                <a:spcPct val="70000"/>
              </a:lnSpc>
              <a:spcBef>
                <a:spcPct val="5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sz="2000"/>
              <a:t>preference given to </a:t>
            </a:r>
            <a:r>
              <a:rPr lang="en-US" sz="2000">
                <a:solidFill>
                  <a:srgbClr val="00CC00"/>
                </a:solidFill>
              </a:rPr>
              <a:t>in-profile </a:t>
            </a:r>
            <a:r>
              <a:rPr lang="en-US" sz="2000"/>
              <a:t>packets</a:t>
            </a:r>
          </a:p>
        </p:txBody>
      </p:sp>
      <p:grpSp>
        <p:nvGrpSpPr>
          <p:cNvPr id="36869" name="Group 2"/>
          <p:cNvGrpSpPr>
            <a:grpSpLocks/>
          </p:cNvGrpSpPr>
          <p:nvPr/>
        </p:nvGrpSpPr>
        <p:grpSpPr bwMode="auto">
          <a:xfrm>
            <a:off x="4313238" y="2647950"/>
            <a:ext cx="4691062" cy="3203575"/>
            <a:chOff x="2603" y="1673"/>
            <a:chExt cx="2955" cy="2018"/>
          </a:xfrm>
        </p:grpSpPr>
        <p:sp>
          <p:nvSpPr>
            <p:cNvPr id="36951" name="Line 3"/>
            <p:cNvSpPr>
              <a:spLocks noChangeShapeType="1"/>
            </p:cNvSpPr>
            <p:nvPr/>
          </p:nvSpPr>
          <p:spPr bwMode="auto">
            <a:xfrm flipV="1">
              <a:off x="5040" y="3552"/>
              <a:ext cx="298" cy="35"/>
            </a:xfrm>
            <a:prstGeom prst="line">
              <a:avLst/>
            </a:prstGeom>
            <a:noFill/>
            <a:ln w="38100">
              <a:solidFill>
                <a:srgbClr val="8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grpSp>
          <p:nvGrpSpPr>
            <p:cNvPr id="36952" name="Group 4"/>
            <p:cNvGrpSpPr>
              <a:grpSpLocks/>
            </p:cNvGrpSpPr>
            <p:nvPr/>
          </p:nvGrpSpPr>
          <p:grpSpPr bwMode="auto">
            <a:xfrm>
              <a:off x="2603" y="1673"/>
              <a:ext cx="2607" cy="1975"/>
              <a:chOff x="2603" y="1673"/>
              <a:chExt cx="2607" cy="1975"/>
            </a:xfrm>
          </p:grpSpPr>
          <p:sp>
            <p:nvSpPr>
              <p:cNvPr id="36954" name="Freeform 5"/>
              <p:cNvSpPr>
                <a:spLocks/>
              </p:cNvSpPr>
              <p:nvPr/>
            </p:nvSpPr>
            <p:spPr bwMode="auto">
              <a:xfrm>
                <a:off x="4223" y="2803"/>
                <a:ext cx="948" cy="845"/>
              </a:xfrm>
              <a:custGeom>
                <a:avLst/>
                <a:gdLst>
                  <a:gd name="T0" fmla="*/ 2 w 2135"/>
                  <a:gd name="T1" fmla="*/ 85 h 1662"/>
                  <a:gd name="T2" fmla="*/ 9 w 2135"/>
                  <a:gd name="T3" fmla="*/ 10 h 1662"/>
                  <a:gd name="T4" fmla="*/ 58 w 2135"/>
                  <a:gd name="T5" fmla="*/ 26 h 1662"/>
                  <a:gd name="T6" fmla="*/ 106 w 2135"/>
                  <a:gd name="T7" fmla="*/ 13 h 1662"/>
                  <a:gd name="T8" fmla="*/ 175 w 2135"/>
                  <a:gd name="T9" fmla="*/ 53 h 1662"/>
                  <a:gd name="T10" fmla="*/ 176 w 2135"/>
                  <a:gd name="T11" fmla="*/ 150 h 1662"/>
                  <a:gd name="T12" fmla="*/ 139 w 2135"/>
                  <a:gd name="T13" fmla="*/ 210 h 1662"/>
                  <a:gd name="T14" fmla="*/ 71 w 2135"/>
                  <a:gd name="T15" fmla="*/ 199 h 1662"/>
                  <a:gd name="T16" fmla="*/ 44 w 2135"/>
                  <a:gd name="T17" fmla="*/ 167 h 1662"/>
                  <a:gd name="T18" fmla="*/ 16 w 2135"/>
                  <a:gd name="T19" fmla="*/ 140 h 1662"/>
                  <a:gd name="T20" fmla="*/ 2 w 2135"/>
                  <a:gd name="T21" fmla="*/ 85 h 166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135"/>
                  <a:gd name="T34" fmla="*/ 0 h 1662"/>
                  <a:gd name="T35" fmla="*/ 2135 w 2135"/>
                  <a:gd name="T36" fmla="*/ 1662 h 166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135" h="1662">
                    <a:moveTo>
                      <a:pt x="27" y="652"/>
                    </a:moveTo>
                    <a:cubicBezTo>
                      <a:pt x="14" y="487"/>
                      <a:pt x="0" y="152"/>
                      <a:pt x="105" y="76"/>
                    </a:cubicBezTo>
                    <a:cubicBezTo>
                      <a:pt x="210" y="0"/>
                      <a:pt x="473" y="192"/>
                      <a:pt x="657" y="196"/>
                    </a:cubicBezTo>
                    <a:cubicBezTo>
                      <a:pt x="841" y="200"/>
                      <a:pt x="985" y="65"/>
                      <a:pt x="1209" y="100"/>
                    </a:cubicBezTo>
                    <a:cubicBezTo>
                      <a:pt x="1433" y="135"/>
                      <a:pt x="1867" y="232"/>
                      <a:pt x="2001" y="406"/>
                    </a:cubicBezTo>
                    <a:cubicBezTo>
                      <a:pt x="2135" y="580"/>
                      <a:pt x="2083" y="945"/>
                      <a:pt x="2013" y="1144"/>
                    </a:cubicBezTo>
                    <a:cubicBezTo>
                      <a:pt x="1943" y="1343"/>
                      <a:pt x="1781" y="1538"/>
                      <a:pt x="1581" y="1600"/>
                    </a:cubicBezTo>
                    <a:cubicBezTo>
                      <a:pt x="1381" y="1662"/>
                      <a:pt x="993" y="1571"/>
                      <a:pt x="813" y="1516"/>
                    </a:cubicBezTo>
                    <a:cubicBezTo>
                      <a:pt x="633" y="1461"/>
                      <a:pt x="606" y="1345"/>
                      <a:pt x="501" y="1270"/>
                    </a:cubicBezTo>
                    <a:cubicBezTo>
                      <a:pt x="396" y="1195"/>
                      <a:pt x="262" y="1169"/>
                      <a:pt x="183" y="1066"/>
                    </a:cubicBezTo>
                    <a:cubicBezTo>
                      <a:pt x="104" y="963"/>
                      <a:pt x="25" y="819"/>
                      <a:pt x="27" y="652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55" name="Freeform 6"/>
              <p:cNvSpPr>
                <a:spLocks/>
              </p:cNvSpPr>
              <p:nvPr/>
            </p:nvSpPr>
            <p:spPr bwMode="auto">
              <a:xfrm>
                <a:off x="4254" y="1781"/>
                <a:ext cx="734" cy="986"/>
              </a:xfrm>
              <a:custGeom>
                <a:avLst/>
                <a:gdLst>
                  <a:gd name="T0" fmla="*/ 44 w 1292"/>
                  <a:gd name="T1" fmla="*/ 3 h 1255"/>
                  <a:gd name="T2" fmla="*/ 6 w 1292"/>
                  <a:gd name="T3" fmla="*/ 76 h 1255"/>
                  <a:gd name="T4" fmla="*/ 5 w 1292"/>
                  <a:gd name="T5" fmla="*/ 254 h 1255"/>
                  <a:gd name="T6" fmla="*/ 10 w 1292"/>
                  <a:gd name="T7" fmla="*/ 401 h 1255"/>
                  <a:gd name="T8" fmla="*/ 45 w 1292"/>
                  <a:gd name="T9" fmla="*/ 422 h 1255"/>
                  <a:gd name="T10" fmla="*/ 119 w 1292"/>
                  <a:gd name="T11" fmla="*/ 548 h 1255"/>
                  <a:gd name="T12" fmla="*/ 182 w 1292"/>
                  <a:gd name="T13" fmla="*/ 600 h 1255"/>
                  <a:gd name="T14" fmla="*/ 220 w 1292"/>
                  <a:gd name="T15" fmla="*/ 495 h 1255"/>
                  <a:gd name="T16" fmla="*/ 233 w 1292"/>
                  <a:gd name="T17" fmla="*/ 216 h 1255"/>
                  <a:gd name="T18" fmla="*/ 221 w 1292"/>
                  <a:gd name="T19" fmla="*/ 102 h 1255"/>
                  <a:gd name="T20" fmla="*/ 137 w 1292"/>
                  <a:gd name="T21" fmla="*/ 56 h 1255"/>
                  <a:gd name="T22" fmla="*/ 44 w 1292"/>
                  <a:gd name="T23" fmla="*/ 3 h 125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292"/>
                  <a:gd name="T37" fmla="*/ 0 h 1255"/>
                  <a:gd name="T38" fmla="*/ 1292 w 1292"/>
                  <a:gd name="T39" fmla="*/ 1255 h 1255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292" h="1255">
                    <a:moveTo>
                      <a:pt x="239" y="7"/>
                    </a:moveTo>
                    <a:cubicBezTo>
                      <a:pt x="120" y="14"/>
                      <a:pt x="70" y="71"/>
                      <a:pt x="35" y="157"/>
                    </a:cubicBezTo>
                    <a:cubicBezTo>
                      <a:pt x="0" y="243"/>
                      <a:pt x="26" y="411"/>
                      <a:pt x="29" y="523"/>
                    </a:cubicBezTo>
                    <a:cubicBezTo>
                      <a:pt x="32" y="635"/>
                      <a:pt x="17" y="771"/>
                      <a:pt x="53" y="829"/>
                    </a:cubicBezTo>
                    <a:cubicBezTo>
                      <a:pt x="89" y="887"/>
                      <a:pt x="146" y="821"/>
                      <a:pt x="245" y="871"/>
                    </a:cubicBezTo>
                    <a:cubicBezTo>
                      <a:pt x="344" y="921"/>
                      <a:pt x="522" y="1068"/>
                      <a:pt x="647" y="1129"/>
                    </a:cubicBezTo>
                    <a:cubicBezTo>
                      <a:pt x="772" y="1190"/>
                      <a:pt x="903" y="1255"/>
                      <a:pt x="995" y="1237"/>
                    </a:cubicBezTo>
                    <a:cubicBezTo>
                      <a:pt x="1087" y="1219"/>
                      <a:pt x="1153" y="1153"/>
                      <a:pt x="1199" y="1021"/>
                    </a:cubicBezTo>
                    <a:cubicBezTo>
                      <a:pt x="1245" y="889"/>
                      <a:pt x="1270" y="580"/>
                      <a:pt x="1271" y="445"/>
                    </a:cubicBezTo>
                    <a:cubicBezTo>
                      <a:pt x="1272" y="310"/>
                      <a:pt x="1292" y="266"/>
                      <a:pt x="1205" y="211"/>
                    </a:cubicBezTo>
                    <a:cubicBezTo>
                      <a:pt x="1118" y="156"/>
                      <a:pt x="908" y="150"/>
                      <a:pt x="749" y="115"/>
                    </a:cubicBezTo>
                    <a:cubicBezTo>
                      <a:pt x="590" y="80"/>
                      <a:pt x="358" y="0"/>
                      <a:pt x="239" y="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56" name="Freeform 7"/>
              <p:cNvSpPr>
                <a:spLocks/>
              </p:cNvSpPr>
              <p:nvPr/>
            </p:nvSpPr>
            <p:spPr bwMode="auto">
              <a:xfrm>
                <a:off x="3106" y="1819"/>
                <a:ext cx="979" cy="1128"/>
              </a:xfrm>
              <a:custGeom>
                <a:avLst/>
                <a:gdLst>
                  <a:gd name="T0" fmla="*/ 215 w 1340"/>
                  <a:gd name="T1" fmla="*/ 36 h 1191"/>
                  <a:gd name="T2" fmla="*/ 32 w 1340"/>
                  <a:gd name="T3" fmla="*/ 51 h 1191"/>
                  <a:gd name="T4" fmla="*/ 23 w 1340"/>
                  <a:gd name="T5" fmla="*/ 342 h 1191"/>
                  <a:gd name="T6" fmla="*/ 11 w 1340"/>
                  <a:gd name="T7" fmla="*/ 612 h 1191"/>
                  <a:gd name="T8" fmla="*/ 44 w 1340"/>
                  <a:gd name="T9" fmla="*/ 739 h 1191"/>
                  <a:gd name="T10" fmla="*/ 210 w 1340"/>
                  <a:gd name="T11" fmla="*/ 744 h 1191"/>
                  <a:gd name="T12" fmla="*/ 250 w 1340"/>
                  <a:gd name="T13" fmla="*/ 958 h 1191"/>
                  <a:gd name="T14" fmla="*/ 481 w 1340"/>
                  <a:gd name="T15" fmla="*/ 933 h 1191"/>
                  <a:gd name="T16" fmla="*/ 498 w 1340"/>
                  <a:gd name="T17" fmla="*/ 484 h 1191"/>
                  <a:gd name="T18" fmla="*/ 470 w 1340"/>
                  <a:gd name="T19" fmla="*/ 291 h 1191"/>
                  <a:gd name="T20" fmla="*/ 296 w 1340"/>
                  <a:gd name="T21" fmla="*/ 245 h 1191"/>
                  <a:gd name="T22" fmla="*/ 215 w 1340"/>
                  <a:gd name="T23" fmla="*/ 36 h 119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340"/>
                  <a:gd name="T37" fmla="*/ 0 h 1191"/>
                  <a:gd name="T38" fmla="*/ 1340 w 1340"/>
                  <a:gd name="T39" fmla="*/ 1191 h 1191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340" h="1191">
                    <a:moveTo>
                      <a:pt x="550" y="42"/>
                    </a:moveTo>
                    <a:cubicBezTo>
                      <a:pt x="437" y="4"/>
                      <a:pt x="164" y="0"/>
                      <a:pt x="82" y="60"/>
                    </a:cubicBezTo>
                    <a:cubicBezTo>
                      <a:pt x="0" y="120"/>
                      <a:pt x="67" y="292"/>
                      <a:pt x="58" y="402"/>
                    </a:cubicBezTo>
                    <a:cubicBezTo>
                      <a:pt x="49" y="512"/>
                      <a:pt x="19" y="642"/>
                      <a:pt x="28" y="720"/>
                    </a:cubicBezTo>
                    <a:cubicBezTo>
                      <a:pt x="37" y="798"/>
                      <a:pt x="27" y="844"/>
                      <a:pt x="112" y="870"/>
                    </a:cubicBezTo>
                    <a:cubicBezTo>
                      <a:pt x="197" y="896"/>
                      <a:pt x="450" y="833"/>
                      <a:pt x="538" y="876"/>
                    </a:cubicBezTo>
                    <a:cubicBezTo>
                      <a:pt x="626" y="919"/>
                      <a:pt x="524" y="1091"/>
                      <a:pt x="640" y="1128"/>
                    </a:cubicBezTo>
                    <a:cubicBezTo>
                      <a:pt x="756" y="1165"/>
                      <a:pt x="1128" y="1191"/>
                      <a:pt x="1234" y="1098"/>
                    </a:cubicBezTo>
                    <a:cubicBezTo>
                      <a:pt x="1340" y="1005"/>
                      <a:pt x="1281" y="696"/>
                      <a:pt x="1276" y="570"/>
                    </a:cubicBezTo>
                    <a:cubicBezTo>
                      <a:pt x="1271" y="444"/>
                      <a:pt x="1290" y="389"/>
                      <a:pt x="1204" y="342"/>
                    </a:cubicBezTo>
                    <a:cubicBezTo>
                      <a:pt x="1118" y="295"/>
                      <a:pt x="868" y="338"/>
                      <a:pt x="760" y="288"/>
                    </a:cubicBezTo>
                    <a:cubicBezTo>
                      <a:pt x="652" y="238"/>
                      <a:pt x="663" y="80"/>
                      <a:pt x="550" y="42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36957" name="Picture 8" descr="ws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603" y="2551"/>
                <a:ext cx="231" cy="23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6958" name="Line 9"/>
              <p:cNvSpPr>
                <a:spLocks noChangeShapeType="1"/>
              </p:cNvSpPr>
              <p:nvPr/>
            </p:nvSpPr>
            <p:spPr bwMode="auto">
              <a:xfrm>
                <a:off x="4712" y="2697"/>
                <a:ext cx="0" cy="169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grpSp>
            <p:nvGrpSpPr>
              <p:cNvPr id="36959" name="Group 10"/>
              <p:cNvGrpSpPr>
                <a:grpSpLocks/>
              </p:cNvGrpSpPr>
              <p:nvPr/>
            </p:nvGrpSpPr>
            <p:grpSpPr bwMode="auto">
              <a:xfrm>
                <a:off x="3068" y="2587"/>
                <a:ext cx="217" cy="101"/>
                <a:chOff x="3600" y="219"/>
                <a:chExt cx="360" cy="175"/>
              </a:xfrm>
            </p:grpSpPr>
            <p:sp>
              <p:nvSpPr>
                <p:cNvPr id="37187" name="Oval 11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rgbClr val="0000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188" name="Line 12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189" name="Line 13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190" name="Rectangle 14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rgbClr val="0000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fr-FR" sz="2400">
                    <a:latin typeface="Times New Roman" pitchFamily="18" charset="0"/>
                  </a:endParaRPr>
                </a:p>
              </p:txBody>
            </p:sp>
            <p:sp>
              <p:nvSpPr>
                <p:cNvPr id="37191" name="Oval 15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rgbClr val="0000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37192" name="Group 16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37197" name="Line 1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98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99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  <p:grpSp>
              <p:nvGrpSpPr>
                <p:cNvPr id="37193" name="Group 20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37194" name="Line 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95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96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</p:grpSp>
          <p:sp>
            <p:nvSpPr>
              <p:cNvPr id="36960" name="Line 24"/>
              <p:cNvSpPr>
                <a:spLocks noChangeShapeType="1"/>
              </p:cNvSpPr>
              <p:nvPr/>
            </p:nvSpPr>
            <p:spPr bwMode="auto">
              <a:xfrm flipV="1">
                <a:off x="3232" y="2386"/>
                <a:ext cx="132" cy="201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61" name="Line 25"/>
              <p:cNvSpPr>
                <a:spLocks noChangeShapeType="1"/>
              </p:cNvSpPr>
              <p:nvPr/>
            </p:nvSpPr>
            <p:spPr bwMode="auto">
              <a:xfrm flipV="1">
                <a:off x="3860" y="2184"/>
                <a:ext cx="66" cy="167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62" name="Line 26"/>
              <p:cNvSpPr>
                <a:spLocks noChangeShapeType="1"/>
              </p:cNvSpPr>
              <p:nvPr/>
            </p:nvSpPr>
            <p:spPr bwMode="auto">
              <a:xfrm>
                <a:off x="3860" y="2419"/>
                <a:ext cx="66" cy="202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63" name="Line 27"/>
              <p:cNvSpPr>
                <a:spLocks noChangeShapeType="1"/>
              </p:cNvSpPr>
              <p:nvPr/>
            </p:nvSpPr>
            <p:spPr bwMode="auto">
              <a:xfrm>
                <a:off x="3265" y="2116"/>
                <a:ext cx="99" cy="235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pic>
            <p:nvPicPr>
              <p:cNvPr id="36964" name="Picture 28" descr="ws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603" y="2185"/>
                <a:ext cx="231" cy="23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36965" name="Group 29"/>
              <p:cNvGrpSpPr>
                <a:grpSpLocks/>
              </p:cNvGrpSpPr>
              <p:nvPr/>
            </p:nvGrpSpPr>
            <p:grpSpPr bwMode="auto">
              <a:xfrm>
                <a:off x="4591" y="2627"/>
                <a:ext cx="216" cy="103"/>
                <a:chOff x="3600" y="219"/>
                <a:chExt cx="360" cy="175"/>
              </a:xfrm>
            </p:grpSpPr>
            <p:sp>
              <p:nvSpPr>
                <p:cNvPr id="37174" name="Oval 30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175" name="Line 31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176" name="Line 32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177" name="Rectangle 33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rgbClr val="FF0000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fr-FR" sz="2400">
                    <a:latin typeface="Times New Roman" pitchFamily="18" charset="0"/>
                  </a:endParaRPr>
                </a:p>
              </p:txBody>
            </p:sp>
            <p:sp>
              <p:nvSpPr>
                <p:cNvPr id="37178" name="Oval 34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37179" name="Group 35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37184" name="Line 3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85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86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  <p:grpSp>
              <p:nvGrpSpPr>
                <p:cNvPr id="37180" name="Group 39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37181" name="Line 4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82" name="Line 41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83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</p:grpSp>
          <p:grpSp>
            <p:nvGrpSpPr>
              <p:cNvPr id="36966" name="Group 43"/>
              <p:cNvGrpSpPr>
                <a:grpSpLocks/>
              </p:cNvGrpSpPr>
              <p:nvPr/>
            </p:nvGrpSpPr>
            <p:grpSpPr bwMode="auto">
              <a:xfrm>
                <a:off x="4621" y="2838"/>
                <a:ext cx="218" cy="104"/>
                <a:chOff x="3600" y="219"/>
                <a:chExt cx="360" cy="175"/>
              </a:xfrm>
            </p:grpSpPr>
            <p:sp>
              <p:nvSpPr>
                <p:cNvPr id="37161" name="Oval 44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162" name="Line 45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163" name="Line 46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164" name="Rectangle 47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rgbClr val="FF0000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fr-FR" sz="2400">
                    <a:latin typeface="Times New Roman" pitchFamily="18" charset="0"/>
                  </a:endParaRPr>
                </a:p>
              </p:txBody>
            </p:sp>
            <p:sp>
              <p:nvSpPr>
                <p:cNvPr id="37165" name="Oval 48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37166" name="Group 49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37171" name="Line 5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72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73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  <p:grpSp>
              <p:nvGrpSpPr>
                <p:cNvPr id="37167" name="Group 53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37168" name="Line 5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69" name="Line 55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70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</p:grpSp>
          <p:grpSp>
            <p:nvGrpSpPr>
              <p:cNvPr id="36967" name="Group 57"/>
              <p:cNvGrpSpPr>
                <a:grpSpLocks/>
              </p:cNvGrpSpPr>
              <p:nvPr/>
            </p:nvGrpSpPr>
            <p:grpSpPr bwMode="auto">
              <a:xfrm>
                <a:off x="4865" y="3507"/>
                <a:ext cx="218" cy="101"/>
                <a:chOff x="3600" y="219"/>
                <a:chExt cx="360" cy="175"/>
              </a:xfrm>
            </p:grpSpPr>
            <p:sp>
              <p:nvSpPr>
                <p:cNvPr id="37148" name="Oval 58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rgbClr val="0000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149" name="Line 59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150" name="Line 60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151" name="Rectangle 61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rgbClr val="0000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fr-FR" sz="2400">
                    <a:latin typeface="Times New Roman" pitchFamily="18" charset="0"/>
                  </a:endParaRPr>
                </a:p>
              </p:txBody>
            </p:sp>
            <p:sp>
              <p:nvSpPr>
                <p:cNvPr id="37152" name="Oval 62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rgbClr val="0000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37153" name="Group 63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37158" name="Line 6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59" name="Line 65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60" name="Line 66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  <p:grpSp>
              <p:nvGrpSpPr>
                <p:cNvPr id="37154" name="Group 67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37155" name="Line 6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56" name="Line 69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57" name="Line 70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</p:grpSp>
          <p:sp>
            <p:nvSpPr>
              <p:cNvPr id="36968" name="Line 71"/>
              <p:cNvSpPr>
                <a:spLocks noChangeShapeType="1"/>
              </p:cNvSpPr>
              <p:nvPr/>
            </p:nvSpPr>
            <p:spPr bwMode="auto">
              <a:xfrm>
                <a:off x="4040" y="2133"/>
                <a:ext cx="264" cy="0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grpSp>
            <p:nvGrpSpPr>
              <p:cNvPr id="36969" name="Group 72"/>
              <p:cNvGrpSpPr>
                <a:grpSpLocks/>
              </p:cNvGrpSpPr>
              <p:nvPr/>
            </p:nvGrpSpPr>
            <p:grpSpPr bwMode="auto">
              <a:xfrm>
                <a:off x="4193" y="2098"/>
                <a:ext cx="217" cy="105"/>
                <a:chOff x="3600" y="219"/>
                <a:chExt cx="360" cy="175"/>
              </a:xfrm>
            </p:grpSpPr>
            <p:sp>
              <p:nvSpPr>
                <p:cNvPr id="37135" name="Oval 73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136" name="Line 74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137" name="Line 75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138" name="Rectangle 76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rgbClr val="FF0000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fr-FR" sz="2400">
                    <a:latin typeface="Times New Roman" pitchFamily="18" charset="0"/>
                  </a:endParaRPr>
                </a:p>
              </p:txBody>
            </p:sp>
            <p:sp>
              <p:nvSpPr>
                <p:cNvPr id="37139" name="Oval 77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37140" name="Group 78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37145" name="Line 7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46" name="Line 80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47" name="Line 81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  <p:grpSp>
              <p:nvGrpSpPr>
                <p:cNvPr id="37141" name="Group 82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37142" name="Line 8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43" name="Line 84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44" name="Line 85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</p:grpSp>
          <p:grpSp>
            <p:nvGrpSpPr>
              <p:cNvPr id="36970" name="Group 86"/>
              <p:cNvGrpSpPr>
                <a:grpSpLocks/>
              </p:cNvGrpSpPr>
              <p:nvPr/>
            </p:nvGrpSpPr>
            <p:grpSpPr bwMode="auto">
              <a:xfrm>
                <a:off x="3101" y="2050"/>
                <a:ext cx="217" cy="100"/>
                <a:chOff x="3600" y="219"/>
                <a:chExt cx="360" cy="175"/>
              </a:xfrm>
            </p:grpSpPr>
            <p:sp>
              <p:nvSpPr>
                <p:cNvPr id="37122" name="Oval 87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rgbClr val="0000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123" name="Line 88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124" name="Line 89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125" name="Rectangle 90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rgbClr val="0000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fr-FR" sz="2400">
                    <a:latin typeface="Times New Roman" pitchFamily="18" charset="0"/>
                  </a:endParaRPr>
                </a:p>
              </p:txBody>
            </p:sp>
            <p:sp>
              <p:nvSpPr>
                <p:cNvPr id="37126" name="Oval 91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rgbClr val="0000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37127" name="Group 92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37132" name="Line 9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33" name="Line 94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34" name="Line 95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  <p:grpSp>
              <p:nvGrpSpPr>
                <p:cNvPr id="37128" name="Group 96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37129" name="Line 9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30" name="Line 98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31" name="Line 99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</p:grpSp>
          <p:grpSp>
            <p:nvGrpSpPr>
              <p:cNvPr id="36971" name="Group 100"/>
              <p:cNvGrpSpPr>
                <a:grpSpLocks/>
              </p:cNvGrpSpPr>
              <p:nvPr/>
            </p:nvGrpSpPr>
            <p:grpSpPr bwMode="auto">
              <a:xfrm>
                <a:off x="3893" y="2587"/>
                <a:ext cx="217" cy="103"/>
                <a:chOff x="3600" y="219"/>
                <a:chExt cx="360" cy="175"/>
              </a:xfrm>
            </p:grpSpPr>
            <p:sp>
              <p:nvSpPr>
                <p:cNvPr id="37109" name="Oval 101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110" name="Line 102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111" name="Line 103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112" name="Rectangle 104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rgbClr val="FF0000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fr-FR" sz="2400">
                    <a:latin typeface="Times New Roman" pitchFamily="18" charset="0"/>
                  </a:endParaRPr>
                </a:p>
              </p:txBody>
            </p:sp>
            <p:sp>
              <p:nvSpPr>
                <p:cNvPr id="37113" name="Oval 105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37114" name="Group 106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37119" name="Line 10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20" name="Line 108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21" name="Line 109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  <p:grpSp>
              <p:nvGrpSpPr>
                <p:cNvPr id="37115" name="Group 110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37116" name="Line 11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17" name="Line 112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18" name="Line 113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</p:grpSp>
          <p:grpSp>
            <p:nvGrpSpPr>
              <p:cNvPr id="36972" name="Group 114"/>
              <p:cNvGrpSpPr>
                <a:grpSpLocks/>
              </p:cNvGrpSpPr>
              <p:nvPr/>
            </p:nvGrpSpPr>
            <p:grpSpPr bwMode="auto">
              <a:xfrm>
                <a:off x="3893" y="2082"/>
                <a:ext cx="217" cy="105"/>
                <a:chOff x="3600" y="219"/>
                <a:chExt cx="360" cy="175"/>
              </a:xfrm>
            </p:grpSpPr>
            <p:sp>
              <p:nvSpPr>
                <p:cNvPr id="37096" name="Oval 115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097" name="Line 116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098" name="Line 117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099" name="Rectangle 118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rgbClr val="FF0000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fr-FR" sz="2400">
                    <a:latin typeface="Times New Roman" pitchFamily="18" charset="0"/>
                  </a:endParaRPr>
                </a:p>
              </p:txBody>
            </p:sp>
            <p:sp>
              <p:nvSpPr>
                <p:cNvPr id="37100" name="Oval 119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37101" name="Group 120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37106" name="Line 1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07" name="Line 122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08" name="Line 123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  <p:grpSp>
              <p:nvGrpSpPr>
                <p:cNvPr id="37102" name="Group 124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37103" name="Line 12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04" name="Line 126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105" name="Line 127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</p:grpSp>
          <p:grpSp>
            <p:nvGrpSpPr>
              <p:cNvPr id="36973" name="Group 128"/>
              <p:cNvGrpSpPr>
                <a:grpSpLocks/>
              </p:cNvGrpSpPr>
              <p:nvPr/>
            </p:nvGrpSpPr>
            <p:grpSpPr bwMode="auto">
              <a:xfrm>
                <a:off x="4896" y="2133"/>
                <a:ext cx="217" cy="104"/>
                <a:chOff x="3600" y="219"/>
                <a:chExt cx="360" cy="175"/>
              </a:xfrm>
            </p:grpSpPr>
            <p:sp>
              <p:nvSpPr>
                <p:cNvPr id="37083" name="Oval 129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084" name="Line 130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085" name="Line 131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086" name="Rectangle 132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rgbClr val="FF0000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fr-FR" sz="2400">
                    <a:latin typeface="Times New Roman" pitchFamily="18" charset="0"/>
                  </a:endParaRPr>
                </a:p>
              </p:txBody>
            </p:sp>
            <p:sp>
              <p:nvSpPr>
                <p:cNvPr id="37087" name="Oval 133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37088" name="Group 134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37093" name="Line 13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94" name="Line 136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95" name="Line 137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  <p:grpSp>
              <p:nvGrpSpPr>
                <p:cNvPr id="37089" name="Group 138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37090" name="Line 13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91" name="Line 140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92" name="Line 141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</p:grpSp>
          <p:sp>
            <p:nvSpPr>
              <p:cNvPr id="36974" name="Line 142"/>
              <p:cNvSpPr>
                <a:spLocks noChangeShapeType="1"/>
              </p:cNvSpPr>
              <p:nvPr/>
            </p:nvSpPr>
            <p:spPr bwMode="auto">
              <a:xfrm>
                <a:off x="3530" y="2386"/>
                <a:ext cx="165" cy="0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grpSp>
            <p:nvGrpSpPr>
              <p:cNvPr id="36975" name="Group 143"/>
              <p:cNvGrpSpPr>
                <a:grpSpLocks/>
              </p:cNvGrpSpPr>
              <p:nvPr/>
            </p:nvGrpSpPr>
            <p:grpSpPr bwMode="auto">
              <a:xfrm>
                <a:off x="3332" y="2318"/>
                <a:ext cx="217" cy="104"/>
                <a:chOff x="3600" y="219"/>
                <a:chExt cx="360" cy="175"/>
              </a:xfrm>
            </p:grpSpPr>
            <p:sp>
              <p:nvSpPr>
                <p:cNvPr id="37070" name="Oval 144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071" name="Line 145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072" name="Line 146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073" name="Rectangle 147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rgbClr val="FF0000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fr-FR" sz="2400">
                    <a:latin typeface="Times New Roman" pitchFamily="18" charset="0"/>
                  </a:endParaRPr>
                </a:p>
              </p:txBody>
            </p:sp>
            <p:sp>
              <p:nvSpPr>
                <p:cNvPr id="37074" name="Oval 148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37075" name="Group 149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37080" name="Line 15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81" name="Line 151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82" name="Line 152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  <p:grpSp>
              <p:nvGrpSpPr>
                <p:cNvPr id="37076" name="Group 153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37077" name="Line 15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78" name="Line 155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79" name="Line 156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</p:grpSp>
          <p:grpSp>
            <p:nvGrpSpPr>
              <p:cNvPr id="36976" name="Group 157"/>
              <p:cNvGrpSpPr>
                <a:grpSpLocks/>
              </p:cNvGrpSpPr>
              <p:nvPr/>
            </p:nvGrpSpPr>
            <p:grpSpPr bwMode="auto">
              <a:xfrm>
                <a:off x="3662" y="2318"/>
                <a:ext cx="217" cy="104"/>
                <a:chOff x="3600" y="219"/>
                <a:chExt cx="360" cy="175"/>
              </a:xfrm>
            </p:grpSpPr>
            <p:sp>
              <p:nvSpPr>
                <p:cNvPr id="37057" name="Oval 158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058" name="Line 159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059" name="Line 160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060" name="Rectangle 161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rgbClr val="FF0000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fr-FR" sz="2400">
                    <a:latin typeface="Times New Roman" pitchFamily="18" charset="0"/>
                  </a:endParaRPr>
                </a:p>
              </p:txBody>
            </p:sp>
            <p:sp>
              <p:nvSpPr>
                <p:cNvPr id="37061" name="Oval 162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37062" name="Group 163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37067" name="Line 16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68" name="Line 165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69" name="Line 166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  <p:grpSp>
              <p:nvGrpSpPr>
                <p:cNvPr id="37063" name="Group 167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37064" name="Line 16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65" name="Line 169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66" name="Line 170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</p:grpSp>
          <p:pic>
            <p:nvPicPr>
              <p:cNvPr id="36977" name="Picture 171" descr="ws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603" y="1673"/>
                <a:ext cx="231" cy="23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6978" name="Line 172"/>
              <p:cNvSpPr>
                <a:spLocks noChangeShapeType="1"/>
              </p:cNvSpPr>
              <p:nvPr/>
            </p:nvSpPr>
            <p:spPr bwMode="auto">
              <a:xfrm flipH="1">
                <a:off x="2949" y="2112"/>
                <a:ext cx="157" cy="0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79" name="Line 173"/>
              <p:cNvSpPr>
                <a:spLocks noChangeShapeType="1"/>
              </p:cNvSpPr>
              <p:nvPr/>
            </p:nvSpPr>
            <p:spPr bwMode="auto">
              <a:xfrm>
                <a:off x="2949" y="1819"/>
                <a:ext cx="0" cy="512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80" name="Line 174"/>
              <p:cNvSpPr>
                <a:spLocks noChangeShapeType="1"/>
              </p:cNvSpPr>
              <p:nvPr/>
            </p:nvSpPr>
            <p:spPr bwMode="auto">
              <a:xfrm flipH="1">
                <a:off x="2792" y="1819"/>
                <a:ext cx="157" cy="0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81" name="Line 175"/>
              <p:cNvSpPr>
                <a:spLocks noChangeShapeType="1"/>
              </p:cNvSpPr>
              <p:nvPr/>
            </p:nvSpPr>
            <p:spPr bwMode="auto">
              <a:xfrm>
                <a:off x="2949" y="2331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82" name="Line 176"/>
              <p:cNvSpPr>
                <a:spLocks noChangeShapeType="1"/>
              </p:cNvSpPr>
              <p:nvPr/>
            </p:nvSpPr>
            <p:spPr bwMode="auto">
              <a:xfrm flipH="1">
                <a:off x="2792" y="2331"/>
                <a:ext cx="157" cy="0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83" name="Line 177"/>
              <p:cNvSpPr>
                <a:spLocks noChangeShapeType="1"/>
              </p:cNvSpPr>
              <p:nvPr/>
            </p:nvSpPr>
            <p:spPr bwMode="auto">
              <a:xfrm flipH="1">
                <a:off x="2949" y="2624"/>
                <a:ext cx="125" cy="0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84" name="Line 178"/>
              <p:cNvSpPr>
                <a:spLocks noChangeShapeType="1"/>
              </p:cNvSpPr>
              <p:nvPr/>
            </p:nvSpPr>
            <p:spPr bwMode="auto">
              <a:xfrm>
                <a:off x="2949" y="2624"/>
                <a:ext cx="0" cy="110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85" name="Line 179"/>
              <p:cNvSpPr>
                <a:spLocks noChangeShapeType="1"/>
              </p:cNvSpPr>
              <p:nvPr/>
            </p:nvSpPr>
            <p:spPr bwMode="auto">
              <a:xfrm flipH="1">
                <a:off x="2792" y="2734"/>
                <a:ext cx="157" cy="0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grpSp>
            <p:nvGrpSpPr>
              <p:cNvPr id="36986" name="Group 180"/>
              <p:cNvGrpSpPr>
                <a:grpSpLocks/>
              </p:cNvGrpSpPr>
              <p:nvPr/>
            </p:nvGrpSpPr>
            <p:grpSpPr bwMode="auto">
              <a:xfrm>
                <a:off x="4237" y="3282"/>
                <a:ext cx="217" cy="105"/>
                <a:chOff x="3600" y="219"/>
                <a:chExt cx="360" cy="175"/>
              </a:xfrm>
            </p:grpSpPr>
            <p:sp>
              <p:nvSpPr>
                <p:cNvPr id="37044" name="Oval 181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045" name="Line 182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046" name="Line 183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047" name="Rectangle 184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rgbClr val="FF0000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fr-FR" sz="2400">
                    <a:latin typeface="Times New Roman" pitchFamily="18" charset="0"/>
                  </a:endParaRPr>
                </a:p>
              </p:txBody>
            </p:sp>
            <p:sp>
              <p:nvSpPr>
                <p:cNvPr id="37048" name="Oval 185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37049" name="Group 186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37054" name="Line 18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55" name="Line 188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56" name="Line 189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  <p:grpSp>
              <p:nvGrpSpPr>
                <p:cNvPr id="37050" name="Group 190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37051" name="Line 19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52" name="Line 192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53" name="Line 193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</p:grpSp>
          <p:grpSp>
            <p:nvGrpSpPr>
              <p:cNvPr id="36987" name="Group 194"/>
              <p:cNvGrpSpPr>
                <a:grpSpLocks/>
              </p:cNvGrpSpPr>
              <p:nvPr/>
            </p:nvGrpSpPr>
            <p:grpSpPr bwMode="auto">
              <a:xfrm>
                <a:off x="4519" y="2112"/>
                <a:ext cx="217" cy="104"/>
                <a:chOff x="3600" y="219"/>
                <a:chExt cx="360" cy="175"/>
              </a:xfrm>
            </p:grpSpPr>
            <p:sp>
              <p:nvSpPr>
                <p:cNvPr id="37031" name="Oval 195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032" name="Line 196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033" name="Line 197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034" name="Rectangle 198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rgbClr val="FF0000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fr-FR" sz="2400">
                    <a:latin typeface="Times New Roman" pitchFamily="18" charset="0"/>
                  </a:endParaRPr>
                </a:p>
              </p:txBody>
            </p:sp>
            <p:sp>
              <p:nvSpPr>
                <p:cNvPr id="37035" name="Oval 199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37036" name="Group 200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37041" name="Line 20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42" name="Line 202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43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  <p:grpSp>
              <p:nvGrpSpPr>
                <p:cNvPr id="37037" name="Group 204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37038" name="Line 20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39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40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</p:grpSp>
          <p:grpSp>
            <p:nvGrpSpPr>
              <p:cNvPr id="36988" name="Group 208"/>
              <p:cNvGrpSpPr>
                <a:grpSpLocks/>
              </p:cNvGrpSpPr>
              <p:nvPr/>
            </p:nvGrpSpPr>
            <p:grpSpPr bwMode="auto">
              <a:xfrm>
                <a:off x="4551" y="1819"/>
                <a:ext cx="217" cy="105"/>
                <a:chOff x="3600" y="219"/>
                <a:chExt cx="360" cy="175"/>
              </a:xfrm>
            </p:grpSpPr>
            <p:sp>
              <p:nvSpPr>
                <p:cNvPr id="37018" name="Oval 209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019" name="Line 210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020" name="Line 211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021" name="Rectangle 212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rgbClr val="FF0000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fr-FR" sz="2400">
                    <a:latin typeface="Times New Roman" pitchFamily="18" charset="0"/>
                  </a:endParaRPr>
                </a:p>
              </p:txBody>
            </p:sp>
            <p:sp>
              <p:nvSpPr>
                <p:cNvPr id="37022" name="Oval 213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37023" name="Group 214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37028" name="Line 21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29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30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  <p:grpSp>
              <p:nvGrpSpPr>
                <p:cNvPr id="37024" name="Group 218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37025" name="Line 21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26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27" name="Line 221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</p:grpSp>
          <p:grpSp>
            <p:nvGrpSpPr>
              <p:cNvPr id="36989" name="Group 222"/>
              <p:cNvGrpSpPr>
                <a:grpSpLocks/>
              </p:cNvGrpSpPr>
              <p:nvPr/>
            </p:nvGrpSpPr>
            <p:grpSpPr bwMode="auto">
              <a:xfrm>
                <a:off x="4645" y="3209"/>
                <a:ext cx="217" cy="105"/>
                <a:chOff x="3600" y="219"/>
                <a:chExt cx="360" cy="175"/>
              </a:xfrm>
            </p:grpSpPr>
            <p:sp>
              <p:nvSpPr>
                <p:cNvPr id="37005" name="Oval 223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006" name="Line 224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007" name="Line 225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7008" name="Rectangle 226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rgbClr val="FF0000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fr-FR" sz="2400">
                    <a:latin typeface="Times New Roman" pitchFamily="18" charset="0"/>
                  </a:endParaRPr>
                </a:p>
              </p:txBody>
            </p:sp>
            <p:sp>
              <p:nvSpPr>
                <p:cNvPr id="37009" name="Oval 227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37010" name="Group 228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37015" name="Line 22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16" name="Line 230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17" name="Line 231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  <p:grpSp>
              <p:nvGrpSpPr>
                <p:cNvPr id="37011" name="Group 232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37012" name="Line 23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13" name="Line 234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37014" name="Line 235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</p:grpSp>
          <p:sp>
            <p:nvSpPr>
              <p:cNvPr id="36990" name="Line 236"/>
              <p:cNvSpPr>
                <a:spLocks noChangeShapeType="1"/>
              </p:cNvSpPr>
              <p:nvPr/>
            </p:nvSpPr>
            <p:spPr bwMode="auto">
              <a:xfrm flipV="1">
                <a:off x="4394" y="1893"/>
                <a:ext cx="188" cy="219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91" name="Line 237"/>
              <p:cNvSpPr>
                <a:spLocks noChangeShapeType="1"/>
              </p:cNvSpPr>
              <p:nvPr/>
            </p:nvSpPr>
            <p:spPr bwMode="auto">
              <a:xfrm>
                <a:off x="4645" y="1893"/>
                <a:ext cx="0" cy="256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92" name="Line 238"/>
              <p:cNvSpPr>
                <a:spLocks noChangeShapeType="1"/>
              </p:cNvSpPr>
              <p:nvPr/>
            </p:nvSpPr>
            <p:spPr bwMode="auto">
              <a:xfrm>
                <a:off x="4394" y="2149"/>
                <a:ext cx="125" cy="0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93" name="Line 239"/>
              <p:cNvSpPr>
                <a:spLocks noChangeShapeType="1"/>
              </p:cNvSpPr>
              <p:nvPr/>
            </p:nvSpPr>
            <p:spPr bwMode="auto">
              <a:xfrm>
                <a:off x="4739" y="2149"/>
                <a:ext cx="189" cy="36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94" name="Line 240"/>
              <p:cNvSpPr>
                <a:spLocks noChangeShapeType="1"/>
              </p:cNvSpPr>
              <p:nvPr/>
            </p:nvSpPr>
            <p:spPr bwMode="auto">
              <a:xfrm>
                <a:off x="4645" y="2222"/>
                <a:ext cx="63" cy="402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95" name="Line 241"/>
              <p:cNvSpPr>
                <a:spLocks noChangeShapeType="1"/>
              </p:cNvSpPr>
              <p:nvPr/>
            </p:nvSpPr>
            <p:spPr bwMode="auto">
              <a:xfrm>
                <a:off x="4739" y="2917"/>
                <a:ext cx="0" cy="329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96" name="Line 242"/>
              <p:cNvSpPr>
                <a:spLocks noChangeShapeType="1"/>
              </p:cNvSpPr>
              <p:nvPr/>
            </p:nvSpPr>
            <p:spPr bwMode="auto">
              <a:xfrm flipH="1">
                <a:off x="4456" y="3282"/>
                <a:ext cx="189" cy="37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97" name="Line 243"/>
              <p:cNvSpPr>
                <a:spLocks noChangeShapeType="1"/>
              </p:cNvSpPr>
              <p:nvPr/>
            </p:nvSpPr>
            <p:spPr bwMode="auto">
              <a:xfrm>
                <a:off x="4739" y="3282"/>
                <a:ext cx="157" cy="256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98" name="Line 244"/>
              <p:cNvSpPr>
                <a:spLocks noChangeShapeType="1"/>
              </p:cNvSpPr>
              <p:nvPr/>
            </p:nvSpPr>
            <p:spPr bwMode="auto">
              <a:xfrm>
                <a:off x="4394" y="2149"/>
                <a:ext cx="282" cy="512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99" name="Line 245"/>
              <p:cNvSpPr>
                <a:spLocks noChangeShapeType="1"/>
              </p:cNvSpPr>
              <p:nvPr/>
            </p:nvSpPr>
            <p:spPr bwMode="auto">
              <a:xfrm flipH="1">
                <a:off x="3795" y="2688"/>
                <a:ext cx="189" cy="329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7000" name="Line 246"/>
              <p:cNvSpPr>
                <a:spLocks noChangeShapeType="1"/>
              </p:cNvSpPr>
              <p:nvPr/>
            </p:nvSpPr>
            <p:spPr bwMode="auto">
              <a:xfrm>
                <a:off x="3999" y="2686"/>
                <a:ext cx="94" cy="329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7001" name="Line 247"/>
              <p:cNvSpPr>
                <a:spLocks noChangeShapeType="1"/>
              </p:cNvSpPr>
              <p:nvPr/>
            </p:nvSpPr>
            <p:spPr bwMode="auto">
              <a:xfrm flipV="1">
                <a:off x="5116" y="1893"/>
                <a:ext cx="94" cy="292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7002" name="Line 248"/>
              <p:cNvSpPr>
                <a:spLocks noChangeShapeType="1"/>
              </p:cNvSpPr>
              <p:nvPr/>
            </p:nvSpPr>
            <p:spPr bwMode="auto">
              <a:xfrm>
                <a:off x="5116" y="2185"/>
                <a:ext cx="94" cy="293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7003" name="Line 249"/>
              <p:cNvSpPr>
                <a:spLocks noChangeShapeType="1"/>
              </p:cNvSpPr>
              <p:nvPr/>
            </p:nvSpPr>
            <p:spPr bwMode="auto">
              <a:xfrm flipH="1" flipV="1">
                <a:off x="4425" y="1673"/>
                <a:ext cx="220" cy="146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7004" name="Line 250"/>
              <p:cNvSpPr>
                <a:spLocks noChangeShapeType="1"/>
              </p:cNvSpPr>
              <p:nvPr/>
            </p:nvSpPr>
            <p:spPr bwMode="auto">
              <a:xfrm flipV="1">
                <a:off x="4645" y="1673"/>
                <a:ext cx="220" cy="146"/>
              </a:xfrm>
              <a:prstGeom prst="line">
                <a:avLst/>
              </a:prstGeom>
              <a:noFill/>
              <a:ln w="38100">
                <a:solidFill>
                  <a:srgbClr val="8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pic>
          <p:nvPicPr>
            <p:cNvPr id="36953" name="Picture 251" descr="ws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328" y="3456"/>
              <a:ext cx="230" cy="235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36870" name="Rectangle 25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pPr algn="l"/>
            <a:r>
              <a:rPr lang="en-US" smtClean="0"/>
              <a:t>DiffServ Architecture</a:t>
            </a:r>
            <a:endParaRPr lang="en-US" sz="2400" smtClean="0">
              <a:solidFill>
                <a:srgbClr val="3333FF"/>
              </a:solidFill>
            </a:endParaRPr>
          </a:p>
        </p:txBody>
      </p:sp>
      <p:grpSp>
        <p:nvGrpSpPr>
          <p:cNvPr id="36871" name="Group 255"/>
          <p:cNvGrpSpPr>
            <a:grpSpLocks/>
          </p:cNvGrpSpPr>
          <p:nvPr/>
        </p:nvGrpSpPr>
        <p:grpSpPr bwMode="auto">
          <a:xfrm>
            <a:off x="2289175" y="1452563"/>
            <a:ext cx="501650" cy="233362"/>
            <a:chOff x="3600" y="219"/>
            <a:chExt cx="360" cy="175"/>
          </a:xfrm>
        </p:grpSpPr>
        <p:sp>
          <p:nvSpPr>
            <p:cNvPr id="36938" name="Oval 25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0000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39" name="Line 25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6940" name="Line 25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6941" name="Rectangle 259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0000FF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fr-FR" sz="2400">
                <a:latin typeface="Times New Roman" pitchFamily="18" charset="0"/>
              </a:endParaRPr>
            </a:p>
          </p:txBody>
        </p:sp>
        <p:sp>
          <p:nvSpPr>
            <p:cNvPr id="36942" name="Oval 26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0000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6943" name="Group 26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36948" name="Line 26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49" name="Line 26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50" name="Line 26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grpSp>
          <p:nvGrpSpPr>
            <p:cNvPr id="36944" name="Group 26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36945" name="Line 26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46" name="Line 26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47" name="Line 26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</p:grpSp>
      <p:grpSp>
        <p:nvGrpSpPr>
          <p:cNvPr id="36872" name="Group 269"/>
          <p:cNvGrpSpPr>
            <a:grpSpLocks/>
          </p:cNvGrpSpPr>
          <p:nvPr/>
        </p:nvGrpSpPr>
        <p:grpSpPr bwMode="auto">
          <a:xfrm>
            <a:off x="2401888" y="4005263"/>
            <a:ext cx="501650" cy="233362"/>
            <a:chOff x="3600" y="219"/>
            <a:chExt cx="360" cy="175"/>
          </a:xfrm>
        </p:grpSpPr>
        <p:sp>
          <p:nvSpPr>
            <p:cNvPr id="36925" name="Oval 270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26" name="Line 271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6927" name="Line 272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6928" name="Rectangle 273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FF0000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fr-FR" sz="2400">
                <a:latin typeface="Times New Roman" pitchFamily="18" charset="0"/>
              </a:endParaRPr>
            </a:p>
          </p:txBody>
        </p:sp>
        <p:sp>
          <p:nvSpPr>
            <p:cNvPr id="36929" name="Oval 274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6930" name="Group 275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36935" name="Line 27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36" name="Line 27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37" name="Line 27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grpSp>
          <p:nvGrpSpPr>
            <p:cNvPr id="36931" name="Group 279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36932" name="Line 28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33" name="Line 28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34" name="Line 28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</p:grpSp>
      <p:grpSp>
        <p:nvGrpSpPr>
          <p:cNvPr id="251109" name="Group 283"/>
          <p:cNvGrpSpPr>
            <a:grpSpLocks/>
          </p:cNvGrpSpPr>
          <p:nvPr/>
        </p:nvGrpSpPr>
        <p:grpSpPr bwMode="auto">
          <a:xfrm>
            <a:off x="5819775" y="1516063"/>
            <a:ext cx="3124200" cy="2362200"/>
            <a:chOff x="3552" y="1104"/>
            <a:chExt cx="1968" cy="1488"/>
          </a:xfrm>
        </p:grpSpPr>
        <p:sp>
          <p:nvSpPr>
            <p:cNvPr id="36905" name="AutoShape 284"/>
            <p:cNvSpPr>
              <a:spLocks noChangeArrowheads="1"/>
            </p:cNvSpPr>
            <p:nvPr/>
          </p:nvSpPr>
          <p:spPr bwMode="auto">
            <a:xfrm>
              <a:off x="3552" y="1104"/>
              <a:ext cx="1968" cy="1488"/>
            </a:xfrm>
            <a:prstGeom prst="wedgeEllipseCallout">
              <a:avLst>
                <a:gd name="adj1" fmla="val -27745"/>
                <a:gd name="adj2" fmla="val 61292"/>
              </a:avLst>
            </a:prstGeom>
            <a:solidFill>
              <a:srgbClr val="FFCC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fr-FR" sz="2400">
                <a:solidFill>
                  <a:schemeClr val="accent2"/>
                </a:solidFill>
              </a:endParaRPr>
            </a:p>
          </p:txBody>
        </p:sp>
        <p:sp>
          <p:nvSpPr>
            <p:cNvPr id="36906" name="Oval 285"/>
            <p:cNvSpPr>
              <a:spLocks noChangeArrowheads="1"/>
            </p:cNvSpPr>
            <p:nvPr/>
          </p:nvSpPr>
          <p:spPr bwMode="auto">
            <a:xfrm>
              <a:off x="4933" y="1834"/>
              <a:ext cx="203" cy="182"/>
            </a:xfrm>
            <a:prstGeom prst="ellipse">
              <a:avLst/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6907" name="Group 286"/>
            <p:cNvGrpSpPr>
              <a:grpSpLocks/>
            </p:cNvGrpSpPr>
            <p:nvPr/>
          </p:nvGrpSpPr>
          <p:grpSpPr bwMode="auto">
            <a:xfrm>
              <a:off x="3804" y="1536"/>
              <a:ext cx="948" cy="288"/>
              <a:chOff x="4080" y="1536"/>
              <a:chExt cx="948" cy="288"/>
            </a:xfrm>
          </p:grpSpPr>
          <p:sp>
            <p:nvSpPr>
              <p:cNvPr id="36918" name="Line 287"/>
              <p:cNvSpPr>
                <a:spLocks noChangeShapeType="1"/>
              </p:cNvSpPr>
              <p:nvPr/>
            </p:nvSpPr>
            <p:spPr bwMode="auto">
              <a:xfrm>
                <a:off x="4489" y="1568"/>
                <a:ext cx="539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19" name="Line 288"/>
              <p:cNvSpPr>
                <a:spLocks noChangeShapeType="1"/>
              </p:cNvSpPr>
              <p:nvPr/>
            </p:nvSpPr>
            <p:spPr bwMode="auto">
              <a:xfrm>
                <a:off x="5028" y="1568"/>
                <a:ext cx="0" cy="20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20" name="Line 289"/>
              <p:cNvSpPr>
                <a:spLocks noChangeShapeType="1"/>
              </p:cNvSpPr>
              <p:nvPr/>
            </p:nvSpPr>
            <p:spPr bwMode="auto">
              <a:xfrm flipH="1">
                <a:off x="4489" y="1776"/>
                <a:ext cx="539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21" name="Line 290"/>
              <p:cNvSpPr>
                <a:spLocks noChangeShapeType="1"/>
              </p:cNvSpPr>
              <p:nvPr/>
            </p:nvSpPr>
            <p:spPr bwMode="auto">
              <a:xfrm flipH="1">
                <a:off x="4608" y="1584"/>
                <a:ext cx="0" cy="192"/>
              </a:xfrm>
              <a:prstGeom prst="line">
                <a:avLst/>
              </a:prstGeom>
              <a:noFill/>
              <a:ln w="38100">
                <a:solidFill>
                  <a:srgbClr val="33CC3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22" name="Line 291"/>
              <p:cNvSpPr>
                <a:spLocks noChangeShapeType="1"/>
              </p:cNvSpPr>
              <p:nvPr/>
            </p:nvSpPr>
            <p:spPr bwMode="auto">
              <a:xfrm flipH="1">
                <a:off x="4896" y="1584"/>
                <a:ext cx="0" cy="192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23" name="Line 292"/>
              <p:cNvSpPr>
                <a:spLocks noChangeShapeType="1"/>
              </p:cNvSpPr>
              <p:nvPr/>
            </p:nvSpPr>
            <p:spPr bwMode="auto">
              <a:xfrm>
                <a:off x="4128" y="1536"/>
                <a:ext cx="336" cy="110"/>
              </a:xfrm>
              <a:prstGeom prst="line">
                <a:avLst/>
              </a:prstGeom>
              <a:noFill/>
              <a:ln w="38100">
                <a:solidFill>
                  <a:srgbClr val="33CC33"/>
                </a:solidFill>
                <a:round/>
                <a:headEnd/>
                <a:tailEnd type="triangle" w="sm" len="med"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24" name="Line 293"/>
              <p:cNvSpPr>
                <a:spLocks noChangeShapeType="1"/>
              </p:cNvSpPr>
              <p:nvPr/>
            </p:nvSpPr>
            <p:spPr bwMode="auto">
              <a:xfrm flipV="1">
                <a:off x="4080" y="1724"/>
                <a:ext cx="359" cy="10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sm" len="med"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sp>
          <p:nvSpPr>
            <p:cNvPr id="36908" name="Text Box 294"/>
            <p:cNvSpPr txBox="1">
              <a:spLocks noChangeArrowheads="1"/>
            </p:cNvSpPr>
            <p:nvPr/>
          </p:nvSpPr>
          <p:spPr bwMode="auto">
            <a:xfrm>
              <a:off x="4128" y="1160"/>
              <a:ext cx="104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</a:rPr>
                <a:t>scheduling</a:t>
              </a:r>
              <a:endParaRPr lang="en-US" sz="1600">
                <a:solidFill>
                  <a:schemeClr val="accent2"/>
                </a:solidFill>
              </a:endParaRPr>
            </a:p>
          </p:txBody>
        </p:sp>
        <p:grpSp>
          <p:nvGrpSpPr>
            <p:cNvPr id="36909" name="Group 295"/>
            <p:cNvGrpSpPr>
              <a:grpSpLocks/>
            </p:cNvGrpSpPr>
            <p:nvPr/>
          </p:nvGrpSpPr>
          <p:grpSpPr bwMode="auto">
            <a:xfrm>
              <a:off x="4224" y="2096"/>
              <a:ext cx="539" cy="208"/>
              <a:chOff x="4464" y="2000"/>
              <a:chExt cx="539" cy="208"/>
            </a:xfrm>
          </p:grpSpPr>
          <p:sp>
            <p:nvSpPr>
              <p:cNvPr id="36915" name="Line 296"/>
              <p:cNvSpPr>
                <a:spLocks noChangeShapeType="1"/>
              </p:cNvSpPr>
              <p:nvPr/>
            </p:nvSpPr>
            <p:spPr bwMode="auto">
              <a:xfrm>
                <a:off x="4464" y="2000"/>
                <a:ext cx="539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16" name="Line 297"/>
              <p:cNvSpPr>
                <a:spLocks noChangeShapeType="1"/>
              </p:cNvSpPr>
              <p:nvPr/>
            </p:nvSpPr>
            <p:spPr bwMode="auto">
              <a:xfrm>
                <a:off x="5003" y="2000"/>
                <a:ext cx="0" cy="20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917" name="Line 298"/>
              <p:cNvSpPr>
                <a:spLocks noChangeShapeType="1"/>
              </p:cNvSpPr>
              <p:nvPr/>
            </p:nvSpPr>
            <p:spPr bwMode="auto">
              <a:xfrm flipH="1">
                <a:off x="4464" y="2208"/>
                <a:ext cx="539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sp>
          <p:nvSpPr>
            <p:cNvPr id="36910" name="Text Box 299"/>
            <p:cNvSpPr txBox="1">
              <a:spLocks noChangeArrowheads="1"/>
            </p:cNvSpPr>
            <p:nvPr/>
          </p:nvSpPr>
          <p:spPr bwMode="auto">
            <a:xfrm>
              <a:off x="4416" y="1536"/>
              <a:ext cx="188" cy="40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3600" b="1">
                  <a:latin typeface="Times New Roman" pitchFamily="18" charset="0"/>
                </a:rPr>
                <a:t>.</a:t>
              </a:r>
              <a:endParaRPr lang="en-US" sz="2400">
                <a:solidFill>
                  <a:schemeClr val="accent2"/>
                </a:solidFill>
                <a:latin typeface="Times New Roman" pitchFamily="18" charset="0"/>
              </a:endParaRPr>
            </a:p>
          </p:txBody>
        </p:sp>
        <p:sp>
          <p:nvSpPr>
            <p:cNvPr id="36911" name="Text Box 300"/>
            <p:cNvSpPr txBox="1">
              <a:spLocks noChangeArrowheads="1"/>
            </p:cNvSpPr>
            <p:nvPr/>
          </p:nvSpPr>
          <p:spPr bwMode="auto">
            <a:xfrm>
              <a:off x="4416" y="1632"/>
              <a:ext cx="188" cy="40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3600" b="1">
                  <a:latin typeface="Times New Roman" pitchFamily="18" charset="0"/>
                </a:rPr>
                <a:t>.</a:t>
              </a:r>
              <a:endParaRPr lang="en-US" sz="2400">
                <a:solidFill>
                  <a:schemeClr val="accent2"/>
                </a:solidFill>
                <a:latin typeface="Times New Roman" pitchFamily="18" charset="0"/>
              </a:endParaRPr>
            </a:p>
          </p:txBody>
        </p:sp>
        <p:sp>
          <p:nvSpPr>
            <p:cNvPr id="36912" name="Text Box 301"/>
            <p:cNvSpPr txBox="1">
              <a:spLocks noChangeArrowheads="1"/>
            </p:cNvSpPr>
            <p:nvPr/>
          </p:nvSpPr>
          <p:spPr bwMode="auto">
            <a:xfrm>
              <a:off x="4416" y="1728"/>
              <a:ext cx="188" cy="40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3600" b="1">
                  <a:latin typeface="Times New Roman" pitchFamily="18" charset="0"/>
                </a:rPr>
                <a:t>.</a:t>
              </a:r>
              <a:endParaRPr lang="en-US" sz="2400">
                <a:solidFill>
                  <a:schemeClr val="accent2"/>
                </a:solidFill>
                <a:latin typeface="Times New Roman" pitchFamily="18" charset="0"/>
              </a:endParaRPr>
            </a:p>
          </p:txBody>
        </p:sp>
        <p:sp>
          <p:nvSpPr>
            <p:cNvPr id="36913" name="Line 302"/>
            <p:cNvSpPr>
              <a:spLocks noChangeShapeType="1"/>
            </p:cNvSpPr>
            <p:nvPr/>
          </p:nvSpPr>
          <p:spPr bwMode="auto">
            <a:xfrm>
              <a:off x="5184" y="1920"/>
              <a:ext cx="24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 type="none" w="sm" len="sm"/>
              <a:tailEnd type="triangle" w="sm" len="sm"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6914" name="Line 303"/>
            <p:cNvSpPr>
              <a:spLocks noChangeShapeType="1"/>
            </p:cNvSpPr>
            <p:nvPr/>
          </p:nvSpPr>
          <p:spPr bwMode="auto">
            <a:xfrm>
              <a:off x="4752" y="1728"/>
              <a:ext cx="192" cy="144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CA"/>
            </a:p>
          </p:txBody>
        </p:sp>
      </p:grpSp>
      <p:grpSp>
        <p:nvGrpSpPr>
          <p:cNvPr id="251112" name="Group 304"/>
          <p:cNvGrpSpPr>
            <a:grpSpLocks/>
          </p:cNvGrpSpPr>
          <p:nvPr/>
        </p:nvGrpSpPr>
        <p:grpSpPr bwMode="auto">
          <a:xfrm>
            <a:off x="5210175" y="1439863"/>
            <a:ext cx="2590800" cy="2286000"/>
            <a:chOff x="3120" y="480"/>
            <a:chExt cx="1632" cy="1440"/>
          </a:xfrm>
        </p:grpSpPr>
        <p:sp>
          <p:nvSpPr>
            <p:cNvPr id="36875" name="AutoShape 305"/>
            <p:cNvSpPr>
              <a:spLocks noChangeArrowheads="1"/>
            </p:cNvSpPr>
            <p:nvPr/>
          </p:nvSpPr>
          <p:spPr bwMode="auto">
            <a:xfrm>
              <a:off x="3120" y="528"/>
              <a:ext cx="1632" cy="1392"/>
            </a:xfrm>
            <a:prstGeom prst="wedgeRoundRectCallout">
              <a:avLst>
                <a:gd name="adj1" fmla="val -44912"/>
                <a:gd name="adj2" fmla="val 69972"/>
                <a:gd name="adj3" fmla="val 16667"/>
              </a:avLst>
            </a:prstGeom>
            <a:solidFill>
              <a:srgbClr val="DDDD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fr-FR" sz="2400">
                <a:solidFill>
                  <a:schemeClr val="accent2"/>
                </a:solidFill>
              </a:endParaRPr>
            </a:p>
          </p:txBody>
        </p:sp>
        <p:sp>
          <p:nvSpPr>
            <p:cNvPr id="36876" name="Oval 306"/>
            <p:cNvSpPr>
              <a:spLocks noChangeArrowheads="1"/>
            </p:cNvSpPr>
            <p:nvPr/>
          </p:nvSpPr>
          <p:spPr bwMode="auto">
            <a:xfrm>
              <a:off x="3796" y="1466"/>
              <a:ext cx="137" cy="105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6877" name="Group 307"/>
            <p:cNvGrpSpPr>
              <a:grpSpLocks/>
            </p:cNvGrpSpPr>
            <p:nvPr/>
          </p:nvGrpSpPr>
          <p:grpSpPr bwMode="auto">
            <a:xfrm>
              <a:off x="3248" y="1519"/>
              <a:ext cx="515" cy="113"/>
              <a:chOff x="3248" y="1519"/>
              <a:chExt cx="515" cy="113"/>
            </a:xfrm>
          </p:grpSpPr>
          <p:sp>
            <p:nvSpPr>
              <p:cNvPr id="36901" name="Line 308"/>
              <p:cNvSpPr>
                <a:spLocks noChangeShapeType="1"/>
              </p:cNvSpPr>
              <p:nvPr/>
            </p:nvSpPr>
            <p:spPr bwMode="auto">
              <a:xfrm>
                <a:off x="3248" y="1519"/>
                <a:ext cx="515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 type="none" w="sm" len="sm"/>
                <a:tailEnd type="triangle" w="sm" len="sm"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grpSp>
            <p:nvGrpSpPr>
              <p:cNvPr id="36902" name="Group 309"/>
              <p:cNvGrpSpPr>
                <a:grpSpLocks/>
              </p:cNvGrpSpPr>
              <p:nvPr/>
            </p:nvGrpSpPr>
            <p:grpSpPr bwMode="auto">
              <a:xfrm>
                <a:off x="3259" y="1558"/>
                <a:ext cx="389" cy="74"/>
                <a:chOff x="3282" y="1414"/>
                <a:chExt cx="275" cy="52"/>
              </a:xfrm>
            </p:grpSpPr>
            <p:sp>
              <p:nvSpPr>
                <p:cNvPr id="36903" name="Rectangle 310"/>
                <p:cNvSpPr>
                  <a:spLocks noChangeArrowheads="1"/>
                </p:cNvSpPr>
                <p:nvPr/>
              </p:nvSpPr>
              <p:spPr bwMode="auto">
                <a:xfrm>
                  <a:off x="3282" y="1414"/>
                  <a:ext cx="103" cy="52"/>
                </a:xfrm>
                <a:prstGeom prst="rect">
                  <a:avLst/>
                </a:prstGeom>
                <a:solidFill>
                  <a:schemeClr val="bg2"/>
                </a:solidFill>
                <a:ln w="12700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04" name="Rectangle 311"/>
                <p:cNvSpPr>
                  <a:spLocks noChangeArrowheads="1"/>
                </p:cNvSpPr>
                <p:nvPr/>
              </p:nvSpPr>
              <p:spPr bwMode="auto">
                <a:xfrm>
                  <a:off x="3454" y="1414"/>
                  <a:ext cx="103" cy="52"/>
                </a:xfrm>
                <a:prstGeom prst="rect">
                  <a:avLst/>
                </a:prstGeom>
                <a:solidFill>
                  <a:schemeClr val="bg2"/>
                </a:solidFill>
                <a:ln w="12700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6878" name="Group 312"/>
            <p:cNvGrpSpPr>
              <a:grpSpLocks/>
            </p:cNvGrpSpPr>
            <p:nvPr/>
          </p:nvGrpSpPr>
          <p:grpSpPr bwMode="auto">
            <a:xfrm>
              <a:off x="3936" y="1571"/>
              <a:ext cx="624" cy="205"/>
              <a:chOff x="3936" y="1571"/>
              <a:chExt cx="624" cy="205"/>
            </a:xfrm>
          </p:grpSpPr>
          <p:grpSp>
            <p:nvGrpSpPr>
              <p:cNvPr id="36896" name="Group 313"/>
              <p:cNvGrpSpPr>
                <a:grpSpLocks/>
              </p:cNvGrpSpPr>
              <p:nvPr/>
            </p:nvGrpSpPr>
            <p:grpSpPr bwMode="auto">
              <a:xfrm>
                <a:off x="3936" y="1676"/>
                <a:ext cx="576" cy="100"/>
                <a:chOff x="4002" y="1676"/>
                <a:chExt cx="446" cy="52"/>
              </a:xfrm>
            </p:grpSpPr>
            <p:sp>
              <p:nvSpPr>
                <p:cNvPr id="36898" name="Rectangle 314"/>
                <p:cNvSpPr>
                  <a:spLocks noChangeArrowheads="1"/>
                </p:cNvSpPr>
                <p:nvPr/>
              </p:nvSpPr>
              <p:spPr bwMode="auto">
                <a:xfrm>
                  <a:off x="4345" y="1676"/>
                  <a:ext cx="103" cy="52"/>
                </a:xfrm>
                <a:prstGeom prst="rect">
                  <a:avLst/>
                </a:prstGeom>
                <a:solidFill>
                  <a:srgbClr val="FF0000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899" name="Rectangle 315"/>
                <p:cNvSpPr>
                  <a:spLocks noChangeArrowheads="1"/>
                </p:cNvSpPr>
                <p:nvPr/>
              </p:nvSpPr>
              <p:spPr bwMode="auto">
                <a:xfrm>
                  <a:off x="4174" y="1676"/>
                  <a:ext cx="102" cy="52"/>
                </a:xfrm>
                <a:prstGeom prst="rect">
                  <a:avLst/>
                </a:prstGeom>
                <a:solidFill>
                  <a:srgbClr val="FF0000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00" name="Rectangle 316"/>
                <p:cNvSpPr>
                  <a:spLocks noChangeArrowheads="1"/>
                </p:cNvSpPr>
                <p:nvPr/>
              </p:nvSpPr>
              <p:spPr bwMode="auto">
                <a:xfrm>
                  <a:off x="4002" y="1676"/>
                  <a:ext cx="103" cy="52"/>
                </a:xfrm>
                <a:prstGeom prst="rect">
                  <a:avLst/>
                </a:prstGeom>
                <a:solidFill>
                  <a:srgbClr val="FF0000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6897" name="Line 317"/>
              <p:cNvSpPr>
                <a:spLocks noChangeShapeType="1"/>
              </p:cNvSpPr>
              <p:nvPr/>
            </p:nvSpPr>
            <p:spPr bwMode="auto">
              <a:xfrm>
                <a:off x="4002" y="1571"/>
                <a:ext cx="558" cy="6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triangle" w="sm" len="sm"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grpSp>
          <p:nvGrpSpPr>
            <p:cNvPr id="36879" name="Group 318"/>
            <p:cNvGrpSpPr>
              <a:grpSpLocks/>
            </p:cNvGrpSpPr>
            <p:nvPr/>
          </p:nvGrpSpPr>
          <p:grpSpPr bwMode="auto">
            <a:xfrm>
              <a:off x="4002" y="1296"/>
              <a:ext cx="558" cy="223"/>
              <a:chOff x="4002" y="1296"/>
              <a:chExt cx="558" cy="223"/>
            </a:xfrm>
          </p:grpSpPr>
          <p:grpSp>
            <p:nvGrpSpPr>
              <p:cNvPr id="36892" name="Group 319"/>
              <p:cNvGrpSpPr>
                <a:grpSpLocks/>
              </p:cNvGrpSpPr>
              <p:nvPr/>
            </p:nvGrpSpPr>
            <p:grpSpPr bwMode="auto">
              <a:xfrm>
                <a:off x="4139" y="1296"/>
                <a:ext cx="421" cy="96"/>
                <a:chOff x="4139" y="1388"/>
                <a:chExt cx="275" cy="52"/>
              </a:xfrm>
            </p:grpSpPr>
            <p:sp>
              <p:nvSpPr>
                <p:cNvPr id="36894" name="Rectangle 320"/>
                <p:cNvSpPr>
                  <a:spLocks noChangeArrowheads="1"/>
                </p:cNvSpPr>
                <p:nvPr/>
              </p:nvSpPr>
              <p:spPr bwMode="auto">
                <a:xfrm>
                  <a:off x="4139" y="1388"/>
                  <a:ext cx="103" cy="52"/>
                </a:xfrm>
                <a:prstGeom prst="rect">
                  <a:avLst/>
                </a:prstGeom>
                <a:solidFill>
                  <a:srgbClr val="33CC33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895" name="Rectangle 321"/>
                <p:cNvSpPr>
                  <a:spLocks noChangeArrowheads="1"/>
                </p:cNvSpPr>
                <p:nvPr/>
              </p:nvSpPr>
              <p:spPr bwMode="auto">
                <a:xfrm>
                  <a:off x="4311" y="1388"/>
                  <a:ext cx="103" cy="52"/>
                </a:xfrm>
                <a:prstGeom prst="rect">
                  <a:avLst/>
                </a:prstGeom>
                <a:solidFill>
                  <a:srgbClr val="33CC33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6893" name="Line 322"/>
              <p:cNvSpPr>
                <a:spLocks noChangeShapeType="1"/>
              </p:cNvSpPr>
              <p:nvPr/>
            </p:nvSpPr>
            <p:spPr bwMode="auto">
              <a:xfrm flipV="1">
                <a:off x="4002" y="1440"/>
                <a:ext cx="558" cy="79"/>
              </a:xfrm>
              <a:prstGeom prst="line">
                <a:avLst/>
              </a:prstGeom>
              <a:noFill/>
              <a:ln w="38100">
                <a:solidFill>
                  <a:srgbClr val="33CC33"/>
                </a:solidFill>
                <a:round/>
                <a:headEnd type="none" w="sm" len="sm"/>
                <a:tailEnd type="triangle" w="sm" len="sm"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grpSp>
          <p:nvGrpSpPr>
            <p:cNvPr id="36880" name="Group 323"/>
            <p:cNvGrpSpPr>
              <a:grpSpLocks/>
            </p:cNvGrpSpPr>
            <p:nvPr/>
          </p:nvGrpSpPr>
          <p:grpSpPr bwMode="auto">
            <a:xfrm>
              <a:off x="3504" y="576"/>
              <a:ext cx="464" cy="820"/>
              <a:chOff x="3504" y="576"/>
              <a:chExt cx="464" cy="820"/>
            </a:xfrm>
          </p:grpSpPr>
          <p:sp>
            <p:nvSpPr>
              <p:cNvPr id="36882" name="Line 324"/>
              <p:cNvSpPr>
                <a:spLocks noChangeShapeType="1"/>
              </p:cNvSpPr>
              <p:nvPr/>
            </p:nvSpPr>
            <p:spPr bwMode="auto">
              <a:xfrm>
                <a:off x="3763" y="1160"/>
                <a:ext cx="0" cy="2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883" name="Line 325"/>
              <p:cNvSpPr>
                <a:spLocks noChangeShapeType="1"/>
              </p:cNvSpPr>
              <p:nvPr/>
            </p:nvSpPr>
            <p:spPr bwMode="auto">
              <a:xfrm>
                <a:off x="3763" y="1396"/>
                <a:ext cx="20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884" name="Line 326"/>
              <p:cNvSpPr>
                <a:spLocks noChangeShapeType="1"/>
              </p:cNvSpPr>
              <p:nvPr/>
            </p:nvSpPr>
            <p:spPr bwMode="auto">
              <a:xfrm flipV="1">
                <a:off x="3968" y="1034"/>
                <a:ext cx="0" cy="36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885" name="Oval 327"/>
              <p:cNvSpPr>
                <a:spLocks noChangeArrowheads="1"/>
              </p:cNvSpPr>
              <p:nvPr/>
            </p:nvSpPr>
            <p:spPr bwMode="auto">
              <a:xfrm>
                <a:off x="3831" y="1134"/>
                <a:ext cx="69" cy="52"/>
              </a:xfrm>
              <a:prstGeom prst="ellipse">
                <a:avLst/>
              </a:prstGeom>
              <a:solidFill>
                <a:srgbClr val="33CC33"/>
              </a:solidFill>
              <a:ln w="12700">
                <a:noFill/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algn="ctr"/>
                <a:endParaRPr lang="fr-FR" sz="2400">
                  <a:solidFill>
                    <a:srgbClr val="008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886" name="Oval 328"/>
              <p:cNvSpPr>
                <a:spLocks noChangeArrowheads="1"/>
              </p:cNvSpPr>
              <p:nvPr/>
            </p:nvSpPr>
            <p:spPr bwMode="auto">
              <a:xfrm>
                <a:off x="3831" y="1213"/>
                <a:ext cx="69" cy="52"/>
              </a:xfrm>
              <a:prstGeom prst="ellipse">
                <a:avLst/>
              </a:prstGeom>
              <a:solidFill>
                <a:srgbClr val="33CC33"/>
              </a:solidFill>
              <a:ln w="12700">
                <a:noFill/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algn="ctr"/>
                <a:endParaRPr lang="fr-FR" sz="2400">
                  <a:solidFill>
                    <a:srgbClr val="008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887" name="Oval 329"/>
              <p:cNvSpPr>
                <a:spLocks noChangeArrowheads="1"/>
              </p:cNvSpPr>
              <p:nvPr/>
            </p:nvSpPr>
            <p:spPr bwMode="auto">
              <a:xfrm>
                <a:off x="3831" y="1317"/>
                <a:ext cx="69" cy="53"/>
              </a:xfrm>
              <a:prstGeom prst="ellipse">
                <a:avLst/>
              </a:prstGeom>
              <a:solidFill>
                <a:srgbClr val="33CC33"/>
              </a:solidFill>
              <a:ln w="12700">
                <a:noFill/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algn="ctr"/>
                <a:endParaRPr lang="fr-FR" sz="2400">
                  <a:solidFill>
                    <a:srgbClr val="008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888" name="Line 330"/>
              <p:cNvSpPr>
                <a:spLocks noChangeShapeType="1"/>
              </p:cNvSpPr>
              <p:nvPr/>
            </p:nvSpPr>
            <p:spPr bwMode="auto">
              <a:xfrm flipV="1">
                <a:off x="3763" y="1029"/>
                <a:ext cx="0" cy="131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36889" name="AutoShape 331"/>
              <p:cNvSpPr>
                <a:spLocks noChangeArrowheads="1"/>
              </p:cNvSpPr>
              <p:nvPr/>
            </p:nvSpPr>
            <p:spPr bwMode="auto">
              <a:xfrm>
                <a:off x="3796" y="846"/>
                <a:ext cx="137" cy="209"/>
              </a:xfrm>
              <a:prstGeom prst="downArrow">
                <a:avLst>
                  <a:gd name="adj1" fmla="val 50000"/>
                  <a:gd name="adj2" fmla="val 38139"/>
                </a:avLst>
              </a:prstGeom>
              <a:solidFill>
                <a:srgbClr val="33CC3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90" name="Text Box 332"/>
              <p:cNvSpPr txBox="1">
                <a:spLocks noChangeArrowheads="1"/>
              </p:cNvSpPr>
              <p:nvPr/>
            </p:nvSpPr>
            <p:spPr bwMode="auto">
              <a:xfrm>
                <a:off x="3744" y="576"/>
                <a:ext cx="208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 i="1">
                    <a:solidFill>
                      <a:srgbClr val="33CC33"/>
                    </a:solidFill>
                  </a:rPr>
                  <a:t>r</a:t>
                </a:r>
                <a:endParaRPr lang="en-US" sz="2400">
                  <a:solidFill>
                    <a:schemeClr val="accent2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891" name="Text Box 333"/>
              <p:cNvSpPr txBox="1">
                <a:spLocks noChangeArrowheads="1"/>
              </p:cNvSpPr>
              <p:nvPr/>
            </p:nvSpPr>
            <p:spPr bwMode="auto">
              <a:xfrm>
                <a:off x="3504" y="1056"/>
                <a:ext cx="230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 i="1">
                    <a:solidFill>
                      <a:srgbClr val="33CC33"/>
                    </a:solidFill>
                  </a:rPr>
                  <a:t>b</a:t>
                </a:r>
                <a:endParaRPr lang="en-US" sz="2400">
                  <a:solidFill>
                    <a:schemeClr val="accent2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36881" name="Text Box 334"/>
            <p:cNvSpPr txBox="1">
              <a:spLocks noChangeArrowheads="1"/>
            </p:cNvSpPr>
            <p:nvPr/>
          </p:nvSpPr>
          <p:spPr bwMode="auto">
            <a:xfrm>
              <a:off x="3936" y="480"/>
              <a:ext cx="816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accent2"/>
                  </a:solidFill>
                </a:rPr>
                <a:t>marking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11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1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51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51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51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51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51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1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51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51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88355A0-8B3C-4F3D-919D-70AC0699B176}" type="slidenum">
              <a:rPr lang="en-US" smtClean="0"/>
              <a:pPr/>
              <a:t>42</a:t>
            </a:fld>
            <a:endParaRPr lang="en-US" smtClean="0"/>
          </a:p>
        </p:txBody>
      </p:sp>
      <p:sp>
        <p:nvSpPr>
          <p:cNvPr id="37891" name="Rectangle 2"/>
          <p:cNvSpPr>
            <a:spLocks noChangeArrowheads="1"/>
          </p:cNvSpPr>
          <p:nvPr/>
        </p:nvSpPr>
        <p:spPr bwMode="auto">
          <a:xfrm>
            <a:off x="447675" y="236538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u="sng">
                <a:solidFill>
                  <a:schemeClr val="accent2"/>
                </a:solidFill>
              </a:rPr>
              <a:t>Edge-router Packet Marking</a:t>
            </a:r>
            <a:r>
              <a:rPr lang="en-US" sz="2400" u="sng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37892" name="Rectangle 3"/>
          <p:cNvSpPr>
            <a:spLocks noChangeArrowheads="1"/>
          </p:cNvSpPr>
          <p:nvPr/>
        </p:nvSpPr>
        <p:spPr bwMode="auto">
          <a:xfrm>
            <a:off x="719138" y="4606925"/>
            <a:ext cx="8229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Char char="r"/>
            </a:pPr>
            <a:r>
              <a:rPr lang="en-US" sz="2000">
                <a:solidFill>
                  <a:schemeClr val="tx2"/>
                </a:solidFill>
              </a:rPr>
              <a:t>class-based marking: packets of different classes marked differently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Char char="r"/>
            </a:pPr>
            <a:r>
              <a:rPr lang="en-US" sz="2000">
                <a:solidFill>
                  <a:schemeClr val="tx2"/>
                </a:solidFill>
              </a:rPr>
              <a:t>intra-class marking: conforming portion of flow marked differently than non-conforming one</a:t>
            </a:r>
            <a:endParaRPr lang="en-US" sz="2000">
              <a:solidFill>
                <a:schemeClr val="accent2"/>
              </a:solidFill>
              <a:latin typeface="Garamond" pitchFamily="18" charset="0"/>
            </a:endParaRPr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557213" y="1095375"/>
            <a:ext cx="8001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Char char="r"/>
            </a:pPr>
            <a:r>
              <a:rPr lang="en-US" sz="2000">
                <a:solidFill>
                  <a:schemeClr val="accent2"/>
                </a:solidFill>
              </a:rPr>
              <a:t>profile: </a:t>
            </a:r>
            <a:r>
              <a:rPr lang="en-US" sz="2000">
                <a:solidFill>
                  <a:schemeClr val="tx2"/>
                </a:solidFill>
              </a:rPr>
              <a:t>pre-negotiated</a:t>
            </a:r>
            <a:r>
              <a:rPr lang="en-US" sz="2000">
                <a:solidFill>
                  <a:schemeClr val="accent2"/>
                </a:solidFill>
              </a:rPr>
              <a:t> </a:t>
            </a:r>
            <a:r>
              <a:rPr lang="en-US" sz="2000">
                <a:solidFill>
                  <a:schemeClr val="tx2"/>
                </a:solidFill>
              </a:rPr>
              <a:t>rate A, bucket size B</a:t>
            </a:r>
            <a:endParaRPr lang="en-US" sz="2000">
              <a:solidFill>
                <a:schemeClr val="accent2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Char char="r"/>
            </a:pPr>
            <a:r>
              <a:rPr lang="en-US" sz="2000">
                <a:solidFill>
                  <a:schemeClr val="tx2"/>
                </a:solidFill>
              </a:rPr>
              <a:t>packet marking at edge based on </a:t>
            </a:r>
            <a:r>
              <a:rPr lang="en-US" sz="2000">
                <a:solidFill>
                  <a:srgbClr val="3333FF"/>
                </a:solidFill>
              </a:rPr>
              <a:t>per-flow</a:t>
            </a:r>
            <a:r>
              <a:rPr lang="en-US" sz="2000">
                <a:solidFill>
                  <a:schemeClr val="tx2"/>
                </a:solidFill>
              </a:rPr>
              <a:t> profile</a:t>
            </a:r>
            <a:endParaRPr lang="en-US" sz="2000">
              <a:solidFill>
                <a:schemeClr val="accent2"/>
              </a:solidFill>
            </a:endParaRPr>
          </a:p>
        </p:txBody>
      </p:sp>
      <p:sp>
        <p:nvSpPr>
          <p:cNvPr id="37894" name="Text Box 5"/>
          <p:cNvSpPr txBox="1">
            <a:spLocks noChangeArrowheads="1"/>
          </p:cNvSpPr>
          <p:nvPr/>
        </p:nvSpPr>
        <p:spPr bwMode="auto">
          <a:xfrm>
            <a:off x="603250" y="413385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Possible usage of marking:</a:t>
            </a:r>
          </a:p>
        </p:txBody>
      </p:sp>
      <p:sp>
        <p:nvSpPr>
          <p:cNvPr id="37895" name="Text Box 6"/>
          <p:cNvSpPr txBox="1">
            <a:spLocks noChangeArrowheads="1"/>
          </p:cNvSpPr>
          <p:nvPr/>
        </p:nvSpPr>
        <p:spPr bwMode="auto">
          <a:xfrm>
            <a:off x="2782888" y="3573463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User packets</a:t>
            </a:r>
            <a:endParaRPr lang="en-US" sz="2000">
              <a:solidFill>
                <a:schemeClr val="accent2"/>
              </a:solidFill>
            </a:endParaRPr>
          </a:p>
        </p:txBody>
      </p:sp>
      <p:grpSp>
        <p:nvGrpSpPr>
          <p:cNvPr id="37896" name="Group 7"/>
          <p:cNvGrpSpPr>
            <a:grpSpLocks/>
          </p:cNvGrpSpPr>
          <p:nvPr/>
        </p:nvGrpSpPr>
        <p:grpSpPr bwMode="auto">
          <a:xfrm>
            <a:off x="4527550" y="1889125"/>
            <a:ext cx="2667000" cy="2514600"/>
            <a:chOff x="2352" y="1680"/>
            <a:chExt cx="1680" cy="1584"/>
          </a:xfrm>
        </p:grpSpPr>
        <p:sp>
          <p:nvSpPr>
            <p:cNvPr id="37897" name="Rectangle 8"/>
            <p:cNvSpPr>
              <a:spLocks noChangeArrowheads="1"/>
            </p:cNvSpPr>
            <p:nvPr/>
          </p:nvSpPr>
          <p:spPr bwMode="auto">
            <a:xfrm>
              <a:off x="3600" y="2640"/>
              <a:ext cx="144" cy="96"/>
            </a:xfrm>
            <a:prstGeom prst="rect">
              <a:avLst/>
            </a:prstGeom>
            <a:solidFill>
              <a:srgbClr val="00CC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8" name="Rectangle 9"/>
            <p:cNvSpPr>
              <a:spLocks noChangeArrowheads="1"/>
            </p:cNvSpPr>
            <p:nvPr/>
          </p:nvSpPr>
          <p:spPr bwMode="auto">
            <a:xfrm>
              <a:off x="3840" y="2640"/>
              <a:ext cx="144" cy="96"/>
            </a:xfrm>
            <a:prstGeom prst="rect">
              <a:avLst/>
            </a:prstGeom>
            <a:solidFill>
              <a:srgbClr val="00CC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9" name="Rectangle 10"/>
            <p:cNvSpPr>
              <a:spLocks noChangeArrowheads="1"/>
            </p:cNvSpPr>
            <p:nvPr/>
          </p:nvSpPr>
          <p:spPr bwMode="auto">
            <a:xfrm>
              <a:off x="3888" y="3168"/>
              <a:ext cx="144" cy="96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0" name="Rectangle 11"/>
            <p:cNvSpPr>
              <a:spLocks noChangeArrowheads="1"/>
            </p:cNvSpPr>
            <p:nvPr/>
          </p:nvSpPr>
          <p:spPr bwMode="auto">
            <a:xfrm>
              <a:off x="3648" y="3168"/>
              <a:ext cx="144" cy="96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1" name="Rectangle 12"/>
            <p:cNvSpPr>
              <a:spLocks noChangeArrowheads="1"/>
            </p:cNvSpPr>
            <p:nvPr/>
          </p:nvSpPr>
          <p:spPr bwMode="auto">
            <a:xfrm>
              <a:off x="3408" y="3168"/>
              <a:ext cx="144" cy="96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2" name="Line 13"/>
            <p:cNvSpPr>
              <a:spLocks noChangeShapeType="1"/>
            </p:cNvSpPr>
            <p:nvPr/>
          </p:nvSpPr>
          <p:spPr bwMode="auto">
            <a:xfrm>
              <a:off x="3072" y="225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7903" name="Line 14"/>
            <p:cNvSpPr>
              <a:spLocks noChangeShapeType="1"/>
            </p:cNvSpPr>
            <p:nvPr/>
          </p:nvSpPr>
          <p:spPr bwMode="auto">
            <a:xfrm>
              <a:off x="3072" y="268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7904" name="Line 15"/>
            <p:cNvSpPr>
              <a:spLocks noChangeShapeType="1"/>
            </p:cNvSpPr>
            <p:nvPr/>
          </p:nvSpPr>
          <p:spPr bwMode="auto">
            <a:xfrm flipV="1">
              <a:off x="3360" y="225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7905" name="Oval 16"/>
            <p:cNvSpPr>
              <a:spLocks noChangeArrowheads="1"/>
            </p:cNvSpPr>
            <p:nvPr/>
          </p:nvSpPr>
          <p:spPr bwMode="auto">
            <a:xfrm>
              <a:off x="3120" y="2784"/>
              <a:ext cx="192" cy="192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6" name="Line 17"/>
            <p:cNvSpPr>
              <a:spLocks noChangeShapeType="1"/>
            </p:cNvSpPr>
            <p:nvPr/>
          </p:nvSpPr>
          <p:spPr bwMode="auto">
            <a:xfrm>
              <a:off x="2352" y="2880"/>
              <a:ext cx="7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7907" name="Rectangle 18"/>
            <p:cNvSpPr>
              <a:spLocks noChangeArrowheads="1"/>
            </p:cNvSpPr>
            <p:nvPr/>
          </p:nvSpPr>
          <p:spPr bwMode="auto">
            <a:xfrm>
              <a:off x="2400" y="2688"/>
              <a:ext cx="144" cy="9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8" name="Rectangle 19"/>
            <p:cNvSpPr>
              <a:spLocks noChangeArrowheads="1"/>
            </p:cNvSpPr>
            <p:nvPr/>
          </p:nvSpPr>
          <p:spPr bwMode="auto">
            <a:xfrm>
              <a:off x="2640" y="2688"/>
              <a:ext cx="144" cy="9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9" name="Oval 20"/>
            <p:cNvSpPr>
              <a:spLocks noChangeArrowheads="1"/>
            </p:cNvSpPr>
            <p:nvPr/>
          </p:nvSpPr>
          <p:spPr bwMode="auto">
            <a:xfrm>
              <a:off x="3168" y="2208"/>
              <a:ext cx="96" cy="96"/>
            </a:xfrm>
            <a:prstGeom prst="ellipse">
              <a:avLst/>
            </a:prstGeom>
            <a:solidFill>
              <a:srgbClr val="00CC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fr-FR" sz="2400">
                <a:solidFill>
                  <a:srgbClr val="008000"/>
                </a:solidFill>
                <a:latin typeface="Times New Roman" pitchFamily="18" charset="0"/>
              </a:endParaRPr>
            </a:p>
          </p:txBody>
        </p:sp>
        <p:sp>
          <p:nvSpPr>
            <p:cNvPr id="37910" name="Oval 21"/>
            <p:cNvSpPr>
              <a:spLocks noChangeArrowheads="1"/>
            </p:cNvSpPr>
            <p:nvPr/>
          </p:nvSpPr>
          <p:spPr bwMode="auto">
            <a:xfrm>
              <a:off x="3168" y="2352"/>
              <a:ext cx="96" cy="96"/>
            </a:xfrm>
            <a:prstGeom prst="ellipse">
              <a:avLst/>
            </a:prstGeom>
            <a:solidFill>
              <a:srgbClr val="00CC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fr-FR" sz="2400">
                <a:solidFill>
                  <a:srgbClr val="008000"/>
                </a:solidFill>
                <a:latin typeface="Times New Roman" pitchFamily="18" charset="0"/>
              </a:endParaRPr>
            </a:p>
          </p:txBody>
        </p:sp>
        <p:sp>
          <p:nvSpPr>
            <p:cNvPr id="37911" name="Oval 22"/>
            <p:cNvSpPr>
              <a:spLocks noChangeArrowheads="1"/>
            </p:cNvSpPr>
            <p:nvPr/>
          </p:nvSpPr>
          <p:spPr bwMode="auto">
            <a:xfrm>
              <a:off x="3168" y="2544"/>
              <a:ext cx="96" cy="96"/>
            </a:xfrm>
            <a:prstGeom prst="ellipse">
              <a:avLst/>
            </a:prstGeom>
            <a:solidFill>
              <a:srgbClr val="00CC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fr-FR" sz="2400">
                <a:solidFill>
                  <a:srgbClr val="008000"/>
                </a:solidFill>
                <a:latin typeface="Times New Roman" pitchFamily="18" charset="0"/>
              </a:endParaRPr>
            </a:p>
          </p:txBody>
        </p:sp>
        <p:sp>
          <p:nvSpPr>
            <p:cNvPr id="37912" name="Line 23"/>
            <p:cNvSpPr>
              <a:spLocks noChangeShapeType="1"/>
            </p:cNvSpPr>
            <p:nvPr/>
          </p:nvSpPr>
          <p:spPr bwMode="auto">
            <a:xfrm flipV="1">
              <a:off x="3072" y="2016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7913" name="Line 24"/>
            <p:cNvSpPr>
              <a:spLocks noChangeShapeType="1"/>
            </p:cNvSpPr>
            <p:nvPr/>
          </p:nvSpPr>
          <p:spPr bwMode="auto">
            <a:xfrm flipV="1">
              <a:off x="3360" y="2016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7914" name="Text Box 25"/>
            <p:cNvSpPr txBox="1">
              <a:spLocks noChangeArrowheads="1"/>
            </p:cNvSpPr>
            <p:nvPr/>
          </p:nvSpPr>
          <p:spPr bwMode="auto">
            <a:xfrm>
              <a:off x="2352" y="1776"/>
              <a:ext cx="720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Rate A</a:t>
              </a:r>
              <a:endParaRPr lang="en-US" sz="2400">
                <a:solidFill>
                  <a:schemeClr val="accent2"/>
                </a:solidFill>
                <a:latin typeface="Times New Roman" pitchFamily="18" charset="0"/>
              </a:endParaRPr>
            </a:p>
          </p:txBody>
        </p:sp>
        <p:sp>
          <p:nvSpPr>
            <p:cNvPr id="37915" name="Line 26"/>
            <p:cNvSpPr>
              <a:spLocks noChangeShapeType="1"/>
            </p:cNvSpPr>
            <p:nvPr/>
          </p:nvSpPr>
          <p:spPr bwMode="auto">
            <a:xfrm>
              <a:off x="3408" y="2976"/>
              <a:ext cx="624" cy="1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none" w="sm" len="sm"/>
              <a:tailEnd type="triangle" w="sm" len="sm"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7916" name="Line 27"/>
            <p:cNvSpPr>
              <a:spLocks noChangeShapeType="1"/>
            </p:cNvSpPr>
            <p:nvPr/>
          </p:nvSpPr>
          <p:spPr bwMode="auto">
            <a:xfrm flipV="1">
              <a:off x="3408" y="2784"/>
              <a:ext cx="624" cy="96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 type="none" w="sm" len="sm"/>
              <a:tailEnd type="triangle" w="sm" len="sm"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7917" name="AutoShape 28"/>
            <p:cNvSpPr>
              <a:spLocks noChangeArrowheads="1"/>
            </p:cNvSpPr>
            <p:nvPr/>
          </p:nvSpPr>
          <p:spPr bwMode="auto">
            <a:xfrm>
              <a:off x="3120" y="1680"/>
              <a:ext cx="192" cy="384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8" name="Line 29"/>
            <p:cNvSpPr>
              <a:spLocks noChangeShapeType="1"/>
            </p:cNvSpPr>
            <p:nvPr/>
          </p:nvSpPr>
          <p:spPr bwMode="auto">
            <a:xfrm>
              <a:off x="2976" y="2120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7919" name="Text Box 30"/>
            <p:cNvSpPr txBox="1">
              <a:spLocks noChangeArrowheads="1"/>
            </p:cNvSpPr>
            <p:nvPr/>
          </p:nvSpPr>
          <p:spPr bwMode="auto">
            <a:xfrm>
              <a:off x="2640" y="2256"/>
              <a:ext cx="21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>
                  <a:solidFill>
                    <a:schemeClr val="tx2"/>
                  </a:solidFill>
                </a:rPr>
                <a:t>B</a:t>
              </a:r>
            </a:p>
          </p:txBody>
        </p:sp>
        <p:sp>
          <p:nvSpPr>
            <p:cNvPr id="37920" name="Line 31"/>
            <p:cNvSpPr>
              <a:spLocks noChangeShapeType="1"/>
            </p:cNvSpPr>
            <p:nvPr/>
          </p:nvSpPr>
          <p:spPr bwMode="auto">
            <a:xfrm>
              <a:off x="2976" y="2160"/>
              <a:ext cx="0" cy="5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CA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8AE4FAB-AD3D-4223-ACF2-60934AA7A960}" type="slidenum">
              <a:rPr lang="en-US" smtClean="0"/>
              <a:pPr/>
              <a:t>43</a:t>
            </a:fld>
            <a:endParaRPr lang="en-US" smtClean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smtClean="0"/>
              <a:t>Edge-router: Classification and Conditioning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39850"/>
            <a:ext cx="7772400" cy="2717800"/>
          </a:xfrm>
        </p:spPr>
        <p:txBody>
          <a:bodyPr/>
          <a:lstStyle/>
          <a:p>
            <a:r>
              <a:rPr lang="en-US" smtClean="0"/>
              <a:t>Packet is marked in the Type of Service (TOS) in IPv4, and Traffic Class in IPv6</a:t>
            </a:r>
          </a:p>
          <a:p>
            <a:r>
              <a:rPr lang="en-US" smtClean="0"/>
              <a:t>6 bits used for Differentiated Service Code Point (DSCP) and determine Per-Hop Behavior (PHB) that the packet will receive</a:t>
            </a:r>
          </a:p>
          <a:p>
            <a:r>
              <a:rPr lang="en-US" smtClean="0"/>
              <a:t>2 bits are currently unused</a:t>
            </a:r>
          </a:p>
          <a:p>
            <a:endParaRPr lang="en-US" smtClean="0"/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1879600" y="4395788"/>
          <a:ext cx="5014913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5" name="Photo Editor Photo" r:id="rId3" imgW="16866667" imgH="3409524" progId="">
                  <p:embed/>
                </p:oleObj>
              </mc:Choice>
              <mc:Fallback>
                <p:oleObj name="Photo Editor Photo" r:id="rId3" imgW="16866667" imgH="3409524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4395788"/>
                        <a:ext cx="5014913" cy="101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4D44193-A46E-4A87-A62C-1A81D19E3D66}" type="slidenum">
              <a:rPr lang="en-US" smtClean="0"/>
              <a:pPr/>
              <a:t>44</a:t>
            </a:fld>
            <a:endParaRPr lang="en-US" smtClean="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smtClean="0"/>
              <a:t>Edge-router: Classification and Conditioning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ZapfDingbats" pitchFamily="82" charset="2"/>
              <a:buNone/>
            </a:pPr>
            <a:r>
              <a:rPr lang="en-US" smtClean="0"/>
              <a:t>may be desirable to limit traffic injection rate of some class:</a:t>
            </a:r>
          </a:p>
          <a:p>
            <a:r>
              <a:rPr lang="en-US" smtClean="0"/>
              <a:t>user declares traffic profile (e.g., rate, burst size)</a:t>
            </a:r>
          </a:p>
          <a:p>
            <a:r>
              <a:rPr lang="en-US" smtClean="0"/>
              <a:t>traffic metered, shaped if non-conforming </a:t>
            </a:r>
          </a:p>
          <a:p>
            <a:endParaRPr lang="en-US" smtClean="0"/>
          </a:p>
        </p:txBody>
      </p:sp>
      <p:pic>
        <p:nvPicPr>
          <p:cNvPr id="38917" name="Picture 4" descr="694 diffserv metering classify mark shap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8150" y="3486150"/>
            <a:ext cx="5410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BF96287-70F1-478D-83D7-E885E85E6648}" type="slidenum">
              <a:rPr lang="en-US" smtClean="0"/>
              <a:pPr/>
              <a:t>45</a:t>
            </a:fld>
            <a:endParaRPr lang="en-US" smtClean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Core-router: Forwarding (PHB)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PHB result in a different observable (measurable) forwarding performance </a:t>
            </a:r>
            <a:r>
              <a:rPr lang="en-US" i="1" smtClean="0"/>
              <a:t>behavior</a:t>
            </a:r>
          </a:p>
          <a:p>
            <a:r>
              <a:rPr lang="en-US" smtClean="0"/>
              <a:t>PHB does not specify what mechanisms to use to ensure required PHB performance behavior</a:t>
            </a:r>
          </a:p>
          <a:p>
            <a:r>
              <a:rPr lang="en-US" smtClean="0"/>
              <a:t>Examples: </a:t>
            </a:r>
          </a:p>
          <a:p>
            <a:pPr lvl="1"/>
            <a:r>
              <a:rPr lang="en-US" smtClean="0"/>
              <a:t>Class A gets x% of outgoing link bandwidth over time intervals of a specified length</a:t>
            </a:r>
          </a:p>
          <a:p>
            <a:pPr lvl="1"/>
            <a:r>
              <a:rPr lang="en-US" smtClean="0"/>
              <a:t>Class A packets leave first before packets from class B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50856F5-8B88-4538-B039-F63D9A66E75A}" type="slidenum">
              <a:rPr lang="en-US" smtClean="0"/>
              <a:pPr/>
              <a:t>46</a:t>
            </a:fld>
            <a:endParaRPr lang="en-US" smtClean="0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Core-router: Forwarding (PHB)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26039"/>
            <a:ext cx="7996238" cy="5010150"/>
          </a:xfrm>
        </p:spPr>
        <p:txBody>
          <a:bodyPr/>
          <a:lstStyle/>
          <a:p>
            <a:pPr>
              <a:buFont typeface="ZapfDingbats" pitchFamily="82" charset="2"/>
              <a:buNone/>
            </a:pPr>
            <a:r>
              <a:rPr lang="en-US" sz="2800" dirty="0" smtClean="0"/>
              <a:t>PHBs being developed: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Expedited Forwarding (EF):</a:t>
            </a:r>
            <a:r>
              <a:rPr lang="en-US" dirty="0" smtClean="0"/>
              <a:t> </a:t>
            </a:r>
            <a:r>
              <a:rPr lang="en-US" dirty="0" err="1" smtClean="0"/>
              <a:t>pkt</a:t>
            </a:r>
            <a:r>
              <a:rPr lang="en-US" dirty="0" smtClean="0"/>
              <a:t> departure rate of a class equals or exceeds specified rate </a:t>
            </a:r>
          </a:p>
          <a:p>
            <a:pPr lvl="1"/>
            <a:r>
              <a:rPr lang="en-US" dirty="0"/>
              <a:t>L</a:t>
            </a:r>
            <a:r>
              <a:rPr lang="en-US" dirty="0" smtClean="0"/>
              <a:t>ogical link with a minimum guaranteed rate</a:t>
            </a:r>
          </a:p>
          <a:p>
            <a:pPr lvl="1"/>
            <a:r>
              <a:rPr lang="en-US" dirty="0" smtClean="0"/>
              <a:t>May require edge routers to limit EF traffic rate</a:t>
            </a:r>
          </a:p>
          <a:p>
            <a:pPr lvl="1"/>
            <a:r>
              <a:rPr lang="en-US" dirty="0" smtClean="0"/>
              <a:t>Could be implemented using strict priority scheduling or WFQ with higher weight for EF traffic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Assured Forwarding (AF):</a:t>
            </a:r>
            <a:r>
              <a:rPr lang="en-US" dirty="0" smtClean="0"/>
              <a:t> multiple traffic classes, treated  differently 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mount of bandwidth allocated, or drop priorities</a:t>
            </a:r>
          </a:p>
          <a:p>
            <a:pPr lvl="1"/>
            <a:r>
              <a:rPr lang="en-US" dirty="0" smtClean="0"/>
              <a:t>Can be implemented using WFQ + leaky bucket or RED (Random Early Detection) with different threshold values.</a:t>
            </a:r>
          </a:p>
          <a:p>
            <a:pPr lvl="2"/>
            <a:r>
              <a:rPr lang="en-US" dirty="0" smtClean="0"/>
              <a:t>See Sections 6.4.2 and 6.5.3 in [Peterson and Davie 07]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305800" y="6400800"/>
            <a:ext cx="625475" cy="457200"/>
          </a:xfrm>
          <a:noFill/>
        </p:spPr>
        <p:txBody>
          <a:bodyPr/>
          <a:lstStyle/>
          <a:p>
            <a:fld id="{EB55DF7E-0C8B-4A92-8A04-E782FB855CC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dirty="0" smtClean="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2"/>
                </a:solidFill>
              </a:rPr>
              <a:t>Assignments: 10%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V</a:t>
            </a:r>
            <a:r>
              <a:rPr lang="en-US" dirty="0" smtClean="0"/>
              <a:t>ery few (probably four) written assignments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2"/>
                </a:solidFill>
              </a:rPr>
              <a:t>Programming Projects: 10%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000000"/>
                </a:solidFill>
              </a:rPr>
              <a:t>A few (two or three) programming projects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2"/>
                </a:solidFill>
              </a:rPr>
              <a:t>Quizzes and Class Participation: 20%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000000"/>
                </a:solidFill>
              </a:rPr>
              <a:t>Four random quizzes will be given before the lectures; email me if you have to skip a lecture (before that lecture), and like to take a makeup quiz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000000"/>
                </a:solidFill>
              </a:rPr>
              <a:t>Read the textbook before lectures and participate in discussion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</a:rPr>
              <a:t>No Final Exam, actually no exam at all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305800" y="6400800"/>
            <a:ext cx="625475" cy="457200"/>
          </a:xfrm>
          <a:noFill/>
        </p:spPr>
        <p:txBody>
          <a:bodyPr/>
          <a:lstStyle/>
          <a:p>
            <a:fld id="{EB55DF7E-0C8B-4A92-8A04-E782FB855CC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 (cont.)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2"/>
                </a:solidFill>
              </a:rPr>
              <a:t>Term Project: 60%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Three types: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New research </a:t>
            </a:r>
            <a:r>
              <a:rPr lang="en-US" dirty="0"/>
              <a:t>i</a:t>
            </a:r>
            <a:r>
              <a:rPr lang="en-US" dirty="0" smtClean="0"/>
              <a:t>dea (publishable </a:t>
            </a:r>
            <a:r>
              <a:rPr lang="en-US" dirty="0" smtClean="0">
                <a:sym typeface="Wingdings" pitchFamily="2" charset="2"/>
              </a:rPr>
              <a:t> A+)</a:t>
            </a:r>
          </a:p>
          <a:p>
            <a:pPr lvl="2"/>
            <a:r>
              <a:rPr lang="en-US" dirty="0" smtClean="0"/>
              <a:t>Quantitative and qualitative comparisons of multiple already-published algorithms/techniques/systems. </a:t>
            </a:r>
          </a:p>
          <a:p>
            <a:pPr lvl="2"/>
            <a:r>
              <a:rPr lang="en-US" dirty="0" smtClean="0"/>
              <a:t>A survey of a multimedia topic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Live demos </a:t>
            </a:r>
            <a:r>
              <a:rPr lang="en-US" dirty="0" smtClean="0"/>
              <a:t>lead to bonus points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Check web page for potential topics; please feel free to suggest new topics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000090"/>
                </a:solidFill>
              </a:rPr>
              <a:t>Deliverables of Term </a:t>
            </a:r>
            <a:r>
              <a:rPr lang="en-US" dirty="0">
                <a:solidFill>
                  <a:srgbClr val="000090"/>
                </a:solidFill>
              </a:rPr>
              <a:t>P</a:t>
            </a:r>
            <a:r>
              <a:rPr lang="en-US" dirty="0" smtClean="0">
                <a:solidFill>
                  <a:srgbClr val="000090"/>
                </a:solidFill>
              </a:rPr>
              <a:t>roject: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Written proposal, mid-term report, and final </a:t>
            </a:r>
            <a:r>
              <a:rPr lang="en-US" smtClean="0"/>
              <a:t>technical </a:t>
            </a:r>
            <a:r>
              <a:rPr lang="en-US" smtClean="0"/>
              <a:t>report </a:t>
            </a:r>
            <a:r>
              <a:rPr lang="en-US" dirty="0" smtClean="0">
                <a:sym typeface="Wingdings"/>
              </a:rPr>
              <a:t> incremental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ym typeface="Wingdings"/>
              </a:rPr>
              <a:t>Short presentation for each report, and optional demo in the final presentation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ym typeface="Wingdings"/>
              </a:rPr>
              <a:t>Paper presentation  a 60-min presentation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29269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305800" y="6400800"/>
            <a:ext cx="625475" cy="457200"/>
          </a:xfrm>
          <a:noFill/>
        </p:spPr>
        <p:txBody>
          <a:bodyPr/>
          <a:lstStyle/>
          <a:p>
            <a:fld id="{8291F50E-C0EF-4ED1-A9D6-1CABD576B090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80124"/>
            <a:ext cx="8080375" cy="5257190"/>
          </a:xfrm>
        </p:spPr>
        <p:txBody>
          <a:bodyPr/>
          <a:lstStyle/>
          <a:p>
            <a:r>
              <a:rPr lang="en-US" dirty="0" smtClean="0"/>
              <a:t>Introduction</a:t>
            </a:r>
          </a:p>
          <a:p>
            <a:pPr lvl="1"/>
            <a:r>
              <a:rPr lang="en-US" dirty="0" smtClean="0"/>
              <a:t>Overview of the big picture</a:t>
            </a:r>
          </a:p>
          <a:p>
            <a:pPr lvl="1"/>
            <a:r>
              <a:rPr lang="en-US" dirty="0" err="1" smtClean="0"/>
              <a:t>QoS</a:t>
            </a:r>
            <a:r>
              <a:rPr lang="en-US" dirty="0" smtClean="0"/>
              <a:t> Requirements for Multimedia Systems</a:t>
            </a:r>
          </a:p>
          <a:p>
            <a:r>
              <a:rPr lang="en-US" dirty="0" err="1" smtClean="0"/>
              <a:t>QoS</a:t>
            </a:r>
            <a:r>
              <a:rPr lang="en-US" dirty="0" smtClean="0"/>
              <a:t> in the Network</a:t>
            </a:r>
          </a:p>
          <a:p>
            <a:pPr lvl="1"/>
            <a:r>
              <a:rPr lang="en-US" dirty="0" smtClean="0"/>
              <a:t>Principles</a:t>
            </a:r>
          </a:p>
          <a:p>
            <a:pPr lvl="1"/>
            <a:r>
              <a:rPr lang="en-US" dirty="0" err="1" smtClean="0"/>
              <a:t>DiffServ</a:t>
            </a:r>
            <a:r>
              <a:rPr lang="en-US" dirty="0" smtClean="0"/>
              <a:t> and </a:t>
            </a:r>
            <a:r>
              <a:rPr lang="en-US" dirty="0" err="1" smtClean="0"/>
              <a:t>IntServ</a:t>
            </a:r>
            <a:endParaRPr lang="en-US" dirty="0" smtClean="0"/>
          </a:p>
          <a:p>
            <a:r>
              <a:rPr lang="en-US" dirty="0" smtClean="0"/>
              <a:t>Multimedia Protocols</a:t>
            </a:r>
          </a:p>
          <a:p>
            <a:pPr lvl="1"/>
            <a:r>
              <a:rPr lang="en-US" dirty="0" smtClean="0"/>
              <a:t>RTP, RTSP, RTCP, SIP, …</a:t>
            </a:r>
          </a:p>
          <a:p>
            <a:r>
              <a:rPr lang="en-US" dirty="0" smtClean="0"/>
              <a:t>Image Representation and Compression</a:t>
            </a:r>
          </a:p>
          <a:p>
            <a:pPr lvl="1"/>
            <a:r>
              <a:rPr lang="en-US" dirty="0" smtClean="0"/>
              <a:t>Sampling, quantization, DCT, compression</a:t>
            </a:r>
          </a:p>
          <a:p>
            <a:r>
              <a:rPr lang="en-US" dirty="0" smtClean="0"/>
              <a:t>Color Models</a:t>
            </a:r>
          </a:p>
          <a:p>
            <a:pPr lvl="1"/>
            <a:r>
              <a:rPr lang="en-US" dirty="0" smtClean="0"/>
              <a:t>RGB, CMY, YIQ</a:t>
            </a:r>
          </a:p>
          <a:p>
            <a:pPr>
              <a:lnSpc>
                <a:spcPct val="150000"/>
              </a:lnSpc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305800" y="6400800"/>
            <a:ext cx="625475" cy="457200"/>
          </a:xfrm>
          <a:noFill/>
        </p:spPr>
        <p:txBody>
          <a:bodyPr/>
          <a:lstStyle/>
          <a:p>
            <a:fld id="{8291F50E-C0EF-4ED1-A9D6-1CABD576B090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64492"/>
            <a:ext cx="8080375" cy="5272821"/>
          </a:xfrm>
        </p:spPr>
        <p:txBody>
          <a:bodyPr/>
          <a:lstStyle/>
          <a:p>
            <a:r>
              <a:rPr lang="en-US" dirty="0" smtClean="0"/>
              <a:t>Video Coding </a:t>
            </a:r>
          </a:p>
          <a:p>
            <a:pPr lvl="1"/>
            <a:r>
              <a:rPr lang="en-US" dirty="0" smtClean="0"/>
              <a:t>Compression methods</a:t>
            </a:r>
          </a:p>
          <a:p>
            <a:pPr lvl="1"/>
            <a:r>
              <a:rPr lang="en-US" dirty="0" smtClean="0"/>
              <a:t>Video Coding standards</a:t>
            </a:r>
          </a:p>
          <a:p>
            <a:pPr lvl="1"/>
            <a:r>
              <a:rPr lang="en-US" dirty="0" smtClean="0"/>
              <a:t>Scalable video coding</a:t>
            </a:r>
          </a:p>
          <a:p>
            <a:r>
              <a:rPr lang="en-US" dirty="0"/>
              <a:t>Internet Characteristics and Impact on Multimedia </a:t>
            </a:r>
          </a:p>
          <a:p>
            <a:pPr lvl="1"/>
            <a:r>
              <a:rPr lang="en-US" dirty="0"/>
              <a:t>Channel modeling </a:t>
            </a:r>
          </a:p>
          <a:p>
            <a:pPr lvl="1"/>
            <a:r>
              <a:rPr lang="en-US" dirty="0"/>
              <a:t>Internet measurement </a:t>
            </a:r>
            <a:r>
              <a:rPr lang="en-US" dirty="0" smtClean="0"/>
              <a:t>study</a:t>
            </a:r>
          </a:p>
          <a:p>
            <a:r>
              <a:rPr lang="en-US" dirty="0" smtClean="0"/>
              <a:t>Error Control for Video Coding and Transmission</a:t>
            </a:r>
          </a:p>
          <a:p>
            <a:pPr lvl="1"/>
            <a:r>
              <a:rPr lang="en-US" dirty="0" smtClean="0"/>
              <a:t>Tools for error resilient video coding</a:t>
            </a:r>
          </a:p>
          <a:p>
            <a:pPr lvl="1"/>
            <a:r>
              <a:rPr lang="en-US" dirty="0" smtClean="0"/>
              <a:t>Error concealment</a:t>
            </a:r>
          </a:p>
          <a:p>
            <a:r>
              <a:rPr lang="en-US" dirty="0" smtClean="0"/>
              <a:t>Multimedia Streaming</a:t>
            </a:r>
          </a:p>
          <a:p>
            <a:pPr lvl="1"/>
            <a:r>
              <a:rPr lang="en-US" dirty="0" smtClean="0"/>
              <a:t>Fundamentals </a:t>
            </a:r>
          </a:p>
          <a:p>
            <a:pPr lvl="1"/>
            <a:r>
              <a:rPr lang="en-US" dirty="0" smtClean="0"/>
              <a:t>On-demand streaming and live broadcast</a:t>
            </a:r>
          </a:p>
          <a:p>
            <a:pPr>
              <a:lnSpc>
                <a:spcPct val="150000"/>
              </a:lnSpc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305800" y="6400800"/>
            <a:ext cx="625475" cy="457200"/>
          </a:xfrm>
          <a:noFill/>
        </p:spPr>
        <p:txBody>
          <a:bodyPr/>
          <a:lstStyle/>
          <a:p>
            <a:fld id="{8291F50E-C0EF-4ED1-A9D6-1CABD576B090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  <a:endParaRPr lang="en-US" dirty="0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64492"/>
            <a:ext cx="8080375" cy="5272821"/>
          </a:xfrm>
        </p:spPr>
        <p:txBody>
          <a:bodyPr/>
          <a:lstStyle/>
          <a:p>
            <a:r>
              <a:rPr lang="en-US" dirty="0" smtClean="0"/>
              <a:t>Network-adaptive media transport</a:t>
            </a:r>
          </a:p>
          <a:p>
            <a:pPr lvl="1"/>
            <a:r>
              <a:rPr lang="en-US" dirty="0" smtClean="0"/>
              <a:t>Rate-distortion optimized streaming </a:t>
            </a:r>
          </a:p>
          <a:p>
            <a:r>
              <a:rPr lang="en-US" dirty="0"/>
              <a:t>Recent Developments of 3D and Stereoscope </a:t>
            </a:r>
            <a:r>
              <a:rPr lang="en-US" dirty="0" smtClean="0"/>
              <a:t>Video</a:t>
            </a:r>
          </a:p>
          <a:p>
            <a:r>
              <a:rPr lang="en-US" dirty="0" smtClean="0"/>
              <a:t>Wireless Multimedia </a:t>
            </a:r>
            <a:r>
              <a:rPr lang="en-US" dirty="0" smtClean="0">
                <a:solidFill>
                  <a:srgbClr val="0000FF"/>
                </a:solidFill>
              </a:rPr>
              <a:t>(time permits)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WLANs and </a:t>
            </a:r>
            <a:r>
              <a:rPr lang="en-US" dirty="0" err="1" smtClean="0"/>
              <a:t>QoS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dirty="0" smtClean="0"/>
              <a:t>Cross-layer design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/>
              <a:t>QoS</a:t>
            </a:r>
            <a:r>
              <a:rPr lang="en-US" dirty="0" smtClean="0"/>
              <a:t> Support in mobile operating systems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17208</TotalTime>
  <Words>2523</Words>
  <Application>Microsoft Macintosh PowerPoint</Application>
  <PresentationFormat>On-screen Show (4:3)</PresentationFormat>
  <Paragraphs>431</Paragraphs>
  <Slides>46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46</vt:i4>
      </vt:variant>
    </vt:vector>
  </HeadingPairs>
  <TitlesOfParts>
    <vt:vector size="50" baseType="lpstr">
      <vt:lpstr>Default Design</vt:lpstr>
      <vt:lpstr>Clip</vt:lpstr>
      <vt:lpstr>Equation</vt:lpstr>
      <vt:lpstr>Photo Editor Photo</vt:lpstr>
      <vt:lpstr>PowerPoint Presentation</vt:lpstr>
      <vt:lpstr>About the Course</vt:lpstr>
      <vt:lpstr>Course Objectives </vt:lpstr>
      <vt:lpstr>Textbooks and References</vt:lpstr>
      <vt:lpstr>Grading</vt:lpstr>
      <vt:lpstr>Grading (cont.)</vt:lpstr>
      <vt:lpstr>Topics</vt:lpstr>
      <vt:lpstr>Topics</vt:lpstr>
      <vt:lpstr>Topics</vt:lpstr>
      <vt:lpstr>Course Info</vt:lpstr>
      <vt:lpstr>Introduction</vt:lpstr>
      <vt:lpstr>Definitions and Motivations</vt:lpstr>
      <vt:lpstr>Definitions and Motivations</vt:lpstr>
      <vt:lpstr>Some video statistics</vt:lpstr>
      <vt:lpstr>Some video statistics</vt:lpstr>
      <vt:lpstr>Definitions and Motivations</vt:lpstr>
      <vt:lpstr>Multimedia:The Big Picture [SN04]</vt:lpstr>
      <vt:lpstr>QoS in Networked Multimedia Systems</vt:lpstr>
      <vt:lpstr>QoS in Networked Multimedia Systems</vt:lpstr>
      <vt:lpstr>QoS Layers </vt:lpstr>
      <vt:lpstr>QoS Layers</vt:lpstr>
      <vt:lpstr>QoS Layers</vt:lpstr>
      <vt:lpstr>QoS Support in IP Networks</vt:lpstr>
      <vt:lpstr>QoS in IP Networks: Two Models</vt:lpstr>
      <vt:lpstr>Principles for QoS Guarantees</vt:lpstr>
      <vt:lpstr>Principles for QoS Guarantees (more)</vt:lpstr>
      <vt:lpstr>Principles for QoS Guarantees (more)</vt:lpstr>
      <vt:lpstr>Principles for QoS Guarantees (more)</vt:lpstr>
      <vt:lpstr>Summary of QoS Principles </vt:lpstr>
      <vt:lpstr>Scheduling And Policing Mechanisms</vt:lpstr>
      <vt:lpstr>Scheduling Policies: more</vt:lpstr>
      <vt:lpstr>Scheduling Policies: still more</vt:lpstr>
      <vt:lpstr>Policing Mechanisms</vt:lpstr>
      <vt:lpstr>Policing Mechanisms</vt:lpstr>
      <vt:lpstr>Policing Mechanisms (more)</vt:lpstr>
      <vt:lpstr>IETF Integrated Services (IntServ)</vt:lpstr>
      <vt:lpstr>IntServ: QoS guarantee scenario</vt:lpstr>
      <vt:lpstr>Call Admission</vt:lpstr>
      <vt:lpstr>IntServ QoS: Service models [rfc2211, rfc 2212]</vt:lpstr>
      <vt:lpstr>IETF Differentiated Services</vt:lpstr>
      <vt:lpstr>DiffServ Architecture</vt:lpstr>
      <vt:lpstr>PowerPoint Presentation</vt:lpstr>
      <vt:lpstr>Edge-router: Classification and Conditioning</vt:lpstr>
      <vt:lpstr>Edge-router: Classification and Conditioning</vt:lpstr>
      <vt:lpstr>Core-router: Forwarding (PHB)</vt:lpstr>
      <vt:lpstr>Core-router: Forwarding (PHB)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5262</dc:title>
  <dc:subject>QoS Part 1</dc:subject>
  <dc:creator/>
  <cp:keywords/>
  <dc:description/>
  <cp:lastModifiedBy>Bear Hsu</cp:lastModifiedBy>
  <cp:revision>319</cp:revision>
  <cp:lastPrinted>2000-12-06T13:26:39Z</cp:lastPrinted>
  <dcterms:created xsi:type="dcterms:W3CDTF">1999-10-08T19:08:27Z</dcterms:created>
  <dcterms:modified xsi:type="dcterms:W3CDTF">2011-09-13T10:04:07Z</dcterms:modified>
  <cp:category/>
</cp:coreProperties>
</file>