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978" r:id="rId2"/>
    <p:sldId id="921" r:id="rId3"/>
    <p:sldId id="936" r:id="rId4"/>
    <p:sldId id="942" r:id="rId5"/>
    <p:sldId id="933" r:id="rId6"/>
    <p:sldId id="937" r:id="rId7"/>
    <p:sldId id="938" r:id="rId8"/>
    <p:sldId id="939" r:id="rId9"/>
    <p:sldId id="940" r:id="rId10"/>
    <p:sldId id="941" r:id="rId11"/>
    <p:sldId id="934" r:id="rId12"/>
    <p:sldId id="977" r:id="rId13"/>
    <p:sldId id="935" r:id="rId14"/>
    <p:sldId id="925" r:id="rId15"/>
    <p:sldId id="944" r:id="rId16"/>
    <p:sldId id="945" r:id="rId17"/>
    <p:sldId id="946" r:id="rId18"/>
    <p:sldId id="947" r:id="rId19"/>
    <p:sldId id="948" r:id="rId20"/>
    <p:sldId id="976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B"/>
    <a:srgbClr val="333300"/>
    <a:srgbClr val="00FF00"/>
    <a:srgbClr val="FF6600"/>
    <a:srgbClr val="993300"/>
    <a:srgbClr val="FF0000"/>
    <a:srgbClr val="F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8" autoAdjust="0"/>
    <p:restoredTop sz="99382" autoAdjust="0"/>
  </p:normalViewPr>
  <p:slideViewPr>
    <p:cSldViewPr snapToGrid="0">
      <p:cViewPr>
        <p:scale>
          <a:sx n="100" d="100"/>
          <a:sy n="100" d="100"/>
        </p:scale>
        <p:origin x="-172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536" y="17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B393185-4BF4-4CBD-B2E0-1F39877B7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7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90" tIns="47447" rIns="94890" bIns="47447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9C26620-775E-4E95-AFA5-8D74D1B31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77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A4DA2-BDCF-4D2F-A50F-6EEFA5080B5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7A08B5D4-C6BD-4573-B034-07B3A2140F52}" type="slidenum">
              <a:rPr lang="en-US" sz="1200">
                <a:latin typeface="Times New Roman" pitchFamily="18" charset="0"/>
              </a:rPr>
              <a:pPr algn="r" defTabSz="949325" eaLnBrk="0" hangingPunct="0"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8243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6394AAA9-42B0-4153-B4A8-5D38FE378F0E}" type="slidenum">
              <a:rPr lang="en-US" sz="1200">
                <a:latin typeface="Times New Roman" pitchFamily="18" charset="0"/>
              </a:rPr>
              <a:pPr algn="r" defTabSz="949325" eaLnBrk="0" hangingPunct="0"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926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30878746-3CF3-4617-B4D0-49DDF6D893FD}" type="slidenum">
              <a:rPr lang="en-US" sz="1200">
                <a:latin typeface="Times New Roman" pitchFamily="18" charset="0"/>
              </a:rPr>
              <a:pPr algn="r" defTabSz="949325" eaLnBrk="0" hangingPunct="0"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029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30878746-3CF3-4617-B4D0-49DDF6D893FD}" type="slidenum">
              <a:rPr lang="en-US" sz="1200">
                <a:latin typeface="Times New Roman" pitchFamily="18" charset="0"/>
              </a:rPr>
              <a:pPr algn="r" defTabSz="949325" eaLnBrk="0" hangingPunct="0"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029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F68B4F28-082C-4929-A1FA-F8A938E42BE9}" type="slidenum">
              <a:rPr lang="en-US" sz="1200">
                <a:latin typeface="Times New Roman" pitchFamily="18" charset="0"/>
              </a:rPr>
              <a:pPr algn="r" defTabSz="949325" eaLnBrk="0" hangingPunct="0"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131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F1C6F182-7BBB-4463-89F5-BB6927D121A9}" type="slidenum">
              <a:rPr lang="en-US" sz="1200">
                <a:latin typeface="Times New Roman" pitchFamily="18" charset="0"/>
              </a:rPr>
              <a:pPr algn="r" defTabSz="949325" eaLnBrk="0" hangingPunct="0"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F913E962-9629-4DA4-9081-7B0AD5F46654}" type="slidenum">
              <a:rPr lang="en-US" sz="1200">
                <a:latin typeface="Times New Roman" pitchFamily="18" charset="0"/>
              </a:rPr>
              <a:pPr algn="r" defTabSz="949325" eaLnBrk="0" hangingPunct="0"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005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0A9B018B-C357-4942-A3DF-50FAFC6AC4B8}" type="slidenum">
              <a:rPr lang="en-US" sz="1200">
                <a:latin typeface="Times New Roman" pitchFamily="18" charset="0"/>
              </a:rPr>
              <a:pPr algn="r" defTabSz="949325" eaLnBrk="0" hangingPunct="0"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107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7E373BBB-498D-4D82-AF5E-BBEBEA846B14}" type="slidenum">
              <a:rPr lang="en-US" sz="1200">
                <a:latin typeface="Times New Roman" pitchFamily="18" charset="0"/>
              </a:rPr>
              <a:pPr algn="r" defTabSz="949325" eaLnBrk="0" hangingPunct="0"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209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43269BD1-BA13-4BC7-8397-060CB1885DBB}" type="slidenum">
              <a:rPr lang="en-US" sz="1200">
                <a:latin typeface="Times New Roman" pitchFamily="18" charset="0"/>
              </a:rPr>
              <a:pPr algn="r" defTabSz="949325" eaLnBrk="0" hangingPunct="0"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3123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1127E24A-B14B-4BED-8715-055603713BBE}" type="slidenum">
              <a:rPr lang="en-US" sz="1200">
                <a:latin typeface="Times New Roman" pitchFamily="18" charset="0"/>
              </a:rPr>
              <a:pPr algn="r" defTabSz="949325" eaLnBrk="0" hangingPunct="0"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4147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DF393A6D-84A3-4890-B37D-D93A8BCAC8C7}" type="slidenum">
              <a:rPr lang="en-US" sz="1200">
                <a:latin typeface="Times New Roman" pitchFamily="18" charset="0"/>
              </a:rPr>
              <a:pPr algn="r" defTabSz="949325" eaLnBrk="0" hangingPunct="0"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5171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F9509381-8F08-41B4-8B79-5142D7604C78}" type="slidenum">
              <a:rPr lang="en-US" sz="1200">
                <a:latin typeface="Times New Roman" pitchFamily="18" charset="0"/>
              </a:rPr>
              <a:pPr algn="r" defTabSz="949325" eaLnBrk="0" hangingPunct="0"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6195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90" tIns="47447" rIns="94890" bIns="47447" anchor="b"/>
          <a:lstStyle/>
          <a:p>
            <a:pPr algn="r" defTabSz="949325" eaLnBrk="0" hangingPunct="0"/>
            <a:fld id="{111679A4-4E16-4A13-BA2D-AFCC714B359C}" type="slidenum">
              <a:rPr lang="en-US" sz="1200">
                <a:latin typeface="Times New Roman" pitchFamily="18" charset="0"/>
              </a:rPr>
              <a:pPr algn="r" defTabSz="949325" eaLnBrk="0" hangingPunct="0"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7219" name="Text Box 2"/>
          <p:cNvSpPr txBox="1">
            <a:spLocks noChangeArrowheads="1"/>
          </p:cNvSpPr>
          <p:nvPr/>
        </p:nvSpPr>
        <p:spPr bwMode="auto">
          <a:xfrm>
            <a:off x="2287588" y="730250"/>
            <a:ext cx="27432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6762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496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93BD7-F8FE-43AE-8F14-E89E38381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CD5A-1220-4FCC-8871-B58DCBF98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206375"/>
            <a:ext cx="1982787" cy="5864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6600" y="206375"/>
            <a:ext cx="5799138" cy="5864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E4BB8-919C-4E47-987E-DC23372B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6375"/>
            <a:ext cx="7756525" cy="568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9D79D-EC91-411D-A36D-F52D549E1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9580E66-1903-480C-BBD1-80B22E7F42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0868-F78F-4C54-B8CC-8FB0BBAD0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1311275"/>
            <a:ext cx="3770313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311275"/>
            <a:ext cx="3770312" cy="475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7F7E6-C88F-400B-82A3-6098BA27F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4755E-49F5-46E1-9B79-FC0CAFED4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B75B-5E79-4060-A563-F19B5DC01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F4854-D64B-4BBB-B872-38A348E65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6E78E-BB6D-4DF6-AEC3-8900FAADB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11500" y="6400800"/>
            <a:ext cx="2260600" cy="25400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/>
            </a:lvl1pPr>
          </a:lstStyle>
          <a:p>
            <a:pPr>
              <a:defRPr/>
            </a:pPr>
            <a:r>
              <a:rPr lang="en-US"/>
              <a:t>Mohamed Hefeeda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7E799-7480-46F6-BE90-2ACC38B22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6375"/>
            <a:ext cx="7756525" cy="568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6600" y="1311275"/>
            <a:ext cx="7693025" cy="4759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4484" name="Rectangle 4"/>
          <p:cNvSpPr>
            <a:spLocks noChangeArrowheads="1"/>
          </p:cNvSpPr>
          <p:nvPr/>
        </p:nvSpPr>
        <p:spPr bwMode="auto">
          <a:xfrm>
            <a:off x="0" y="908050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4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Arial" pitchFamily="34" charset="0"/>
              </a:defRPr>
            </a:lvl1pPr>
          </a:lstStyle>
          <a:p>
            <a:pPr>
              <a:defRPr/>
            </a:pPr>
            <a:fld id="{0F33D028-EB27-4BF2-93DB-AB8236DFF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04488" name="Rectangle 8"/>
          <p:cNvSpPr>
            <a:spLocks noChangeArrowheads="1"/>
          </p:cNvSpPr>
          <p:nvPr userDrawn="1"/>
        </p:nvSpPr>
        <p:spPr bwMode="auto">
          <a:xfrm>
            <a:off x="-3903663" y="28575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2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13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285750" indent="-285750" algn="l" rtl="0" eaLnBrk="0" fontAlgn="base" hangingPunct="0">
        <a:spcBef>
          <a:spcPct val="40000"/>
        </a:spcBef>
        <a:spcAft>
          <a:spcPct val="0"/>
        </a:spcAft>
        <a:buClr>
          <a:srgbClr val="114FFF"/>
        </a:buClr>
        <a:buFont typeface="Wingdings" pitchFamily="2" charset="2"/>
        <a:buChar char="§"/>
        <a:defRPr sz="2800" b="1">
          <a:solidFill>
            <a:srgbClr val="0000FF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-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541463" indent="-16986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E10D5E6-B5E3-4277-B939-3B3379B8745B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06375"/>
            <a:ext cx="7823200" cy="66992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Department of Computer Science</a:t>
            </a:r>
            <a:br>
              <a:rPr lang="en-US" sz="2400" dirty="0" smtClean="0"/>
            </a:br>
            <a:r>
              <a:rPr lang="en-US" sz="2400" dirty="0" smtClean="0"/>
              <a:t>National </a:t>
            </a:r>
            <a:r>
              <a:rPr lang="en-US" sz="2400" dirty="0" err="1" smtClean="0"/>
              <a:t>Tsing</a:t>
            </a:r>
            <a:r>
              <a:rPr lang="en-US" sz="2400" dirty="0" smtClean="0"/>
              <a:t> </a:t>
            </a:r>
            <a:r>
              <a:rPr lang="en-US" sz="2400" dirty="0" err="1" smtClean="0"/>
              <a:t>Hua</a:t>
            </a:r>
            <a:r>
              <a:rPr lang="en-US" sz="2400" dirty="0" smtClean="0"/>
              <a:t> University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4438"/>
            <a:ext cx="8255000" cy="4656137"/>
          </a:xfrm>
          <a:solidFill>
            <a:schemeClr val="bg1"/>
          </a:solidFill>
        </p:spPr>
        <p:txBody>
          <a:bodyPr lIns="91440" tIns="45720" rIns="91440" bIns="45720"/>
          <a:lstStyle/>
          <a:p>
            <a:pPr algn="ctr">
              <a:spcBef>
                <a:spcPct val="100000"/>
              </a:spcBef>
              <a:buFont typeface="Wingdings" pitchFamily="2" charset="2"/>
              <a:buNone/>
            </a:pPr>
            <a:endParaRPr lang="en-US" sz="7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sz="2400" b="0" dirty="0" smtClean="0">
                <a:solidFill>
                  <a:srgbClr val="FF0000"/>
                </a:solidFill>
                <a:latin typeface="Arial Black" pitchFamily="34" charset="0"/>
              </a:rPr>
              <a:t>CS 5262: Multimedia Networking and Systems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b="0" dirty="0" smtClean="0">
                <a:solidFill>
                  <a:srgbClr val="FF0000"/>
                </a:solidFill>
                <a:latin typeface="Arial Black" pitchFamily="34" charset="0"/>
              </a:rPr>
              <a:t>Digital Image </a:t>
            </a:r>
            <a:r>
              <a:rPr lang="en-US" b="0" dirty="0" smtClean="0">
                <a:solidFill>
                  <a:srgbClr val="FF0000"/>
                </a:solidFill>
                <a:latin typeface="Arial Black" pitchFamily="34" charset="0"/>
              </a:rPr>
              <a:t>Compression</a:t>
            </a:r>
            <a:endParaRPr lang="en-US" b="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n-US" sz="2400" dirty="0" smtClean="0"/>
          </a:p>
          <a:p>
            <a:pPr algn="ctr">
              <a:buNone/>
              <a:defRPr/>
            </a:pP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Instructor: Cheng-</a:t>
            </a:r>
            <a:r>
              <a:rPr lang="en-US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Hsin</a:t>
            </a:r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Hsu</a:t>
            </a:r>
          </a:p>
          <a:p>
            <a:pPr algn="ctr">
              <a:buNone/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Acknowledgement: The instructor thanks Prof. Mohamed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Hefeeda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at Simon Fraser University for sharing his course materials</a:t>
            </a:r>
          </a:p>
          <a:p>
            <a:pPr algn="ctr">
              <a:buNone/>
              <a:defRPr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 algn="ctr">
              <a:buFont typeface="Wingdings" pitchFamily="2" charset="2"/>
              <a:buNone/>
            </a:pPr>
            <a:endParaRPr lang="en-US" sz="1800" dirty="0" smtClean="0"/>
          </a:p>
          <a:p>
            <a:pPr>
              <a:buFont typeface="Wingdings" pitchFamily="2" charset="2"/>
              <a:buNone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08338" y="6459538"/>
            <a:ext cx="19304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lIns="90488" tIns="44450" rIns="90488" bIns="44450"/>
          <a:lstStyle/>
          <a:p>
            <a:pPr eaLnBrk="0" hangingPunct="0">
              <a:defRPr/>
            </a:pPr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46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97ED718E-8BAF-4A67-9B7A-AB850C4D052D}" type="slidenum">
              <a:rPr lang="en-US" sz="1200" b="1"/>
              <a:pPr algn="r" eaLnBrk="0" hangingPunct="0"/>
              <a:t>10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/>
              <a:t>Avoids the disadvantage of Huffman encoding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/>
              <a:t>Comes closer to the optimal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/>
              <a:t>Still uses statistical analysis (entropy coding)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/>
              <a:t>It encodes a whole string of symbols in </a:t>
            </a:r>
            <a:r>
              <a:rPr lang="en-GB" dirty="0" smtClean="0">
                <a:solidFill>
                  <a:srgbClr val="FF3300"/>
                </a:solidFill>
              </a:rPr>
              <a:t>one floating point</a:t>
            </a:r>
            <a:r>
              <a:rPr lang="en-GB" dirty="0" smtClean="0"/>
              <a:t> number</a:t>
            </a:r>
          </a:p>
          <a:p>
            <a:pPr lvl="1">
              <a:defRPr/>
            </a:pPr>
            <a:r>
              <a:rPr lang="en-US" dirty="0" smtClean="0"/>
              <a:t>Each symbol is assigned a </a:t>
            </a:r>
            <a:r>
              <a:rPr lang="en-US" i="1" dirty="0" smtClean="0">
                <a:solidFill>
                  <a:srgbClr val="FF3300"/>
                </a:solidFill>
              </a:rPr>
              <a:t>probability interval</a:t>
            </a:r>
            <a:r>
              <a:rPr lang="en-US" dirty="0" smtClean="0"/>
              <a:t> with size proportional to its frequency of occurrence</a:t>
            </a:r>
          </a:p>
          <a:p>
            <a:pPr>
              <a:defRPr/>
            </a:pPr>
            <a:r>
              <a:rPr lang="en-US" dirty="0" smtClean="0"/>
              <a:t>The code (floating point number) of a sequence of symbols is created by </a:t>
            </a:r>
            <a:r>
              <a:rPr lang="en-US" dirty="0" smtClean="0">
                <a:solidFill>
                  <a:srgbClr val="FF3300"/>
                </a:solidFill>
              </a:rPr>
              <a:t>successively narrowing</a:t>
            </a:r>
            <a:r>
              <a:rPr lang="en-US" dirty="0" smtClean="0"/>
              <a:t> the range between 0 and 1 for each symbol 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Arithmetic Encoding</a:t>
            </a:r>
          </a:p>
        </p:txBody>
      </p:sp>
      <p:sp>
        <p:nvSpPr>
          <p:cNvPr id="65541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C78EC9A-D553-4264-B809-4FBC8C65F9F2}" type="slidenum">
              <a:rPr lang="en-US" sz="1200" b="1"/>
              <a:pPr algn="r" eaLnBrk="0" hangingPunct="0"/>
              <a:t>11</a:t>
            </a:fld>
            <a:endParaRPr lang="en-US" sz="1200" b="1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52550"/>
            <a:ext cx="4667250" cy="4524375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100 pixels with frequencies </a:t>
            </a:r>
            <a:r>
              <a:rPr lang="en-GB" sz="2400" dirty="0" smtClean="0">
                <a:sym typeface="Wingdings" pitchFamily="2" charset="2"/>
              </a:rPr>
              <a:t>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Consider encoding 6 pixels: </a:t>
            </a:r>
            <a:br>
              <a:rPr lang="en-GB" sz="2400" dirty="0" smtClean="0">
                <a:sym typeface="Wingdings" pitchFamily="2" charset="2"/>
              </a:rPr>
            </a:br>
            <a:r>
              <a:rPr lang="en-GB" sz="2400" dirty="0" smtClean="0">
                <a:sym typeface="Wingdings" pitchFamily="2" charset="2"/>
              </a:rPr>
              <a:t>W K </a:t>
            </a:r>
            <a:r>
              <a:rPr lang="en-GB" sz="2400" dirty="0" err="1" smtClean="0">
                <a:sym typeface="Wingdings" pitchFamily="2" charset="2"/>
              </a:rPr>
              <a:t>K</a:t>
            </a:r>
            <a:r>
              <a:rPr lang="en-GB" sz="2400" dirty="0" smtClean="0">
                <a:sym typeface="Wingdings" pitchFamily="2" charset="2"/>
              </a:rPr>
              <a:t> Y R B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W: interval 0.4 – 0.65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K: interval 0 – 0.4 </a:t>
            </a:r>
            <a:r>
              <a:rPr lang="en-GB" dirty="0" smtClean="0">
                <a:solidFill>
                  <a:srgbClr val="FF3300"/>
                </a:solidFill>
                <a:sym typeface="Wingdings" pitchFamily="2" charset="2"/>
              </a:rPr>
              <a:t>of the W’s interval 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ym typeface="Wingdings" pitchFamily="2" charset="2"/>
              </a:rPr>
              <a:t>And so on …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Arithmetic Encoding: Example</a:t>
            </a:r>
          </a:p>
        </p:txBody>
      </p:sp>
      <p:sp>
        <p:nvSpPr>
          <p:cNvPr id="66565" name="Rectangle 10"/>
          <p:cNvSpPr>
            <a:spLocks noChangeArrowheads="1"/>
          </p:cNvSpPr>
          <p:nvPr/>
        </p:nvSpPr>
        <p:spPr bwMode="auto">
          <a:xfrm>
            <a:off x="401638" y="4418013"/>
            <a:ext cx="335121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714875" y="1400175"/>
          <a:ext cx="4276724" cy="2469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655"/>
                <a:gridCol w="1518974"/>
                <a:gridCol w="1541095"/>
              </a:tblGrid>
              <a:tr h="640938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Color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Frequency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Probability </a:t>
                      </a:r>
                      <a:r>
                        <a:rPr lang="en-US" b="1" dirty="0" smtClean="0"/>
                        <a:t>Interval</a:t>
                      </a:r>
                      <a:endParaRPr lang="en-US" dirty="0"/>
                    </a:p>
                  </a:txBody>
                  <a:tcPr anchor="b"/>
                </a:tc>
              </a:tr>
              <a:tr h="317582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black 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40/100 = 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0–0.4</a:t>
                      </a:r>
                    </a:p>
                  </a:txBody>
                  <a:tcPr/>
                </a:tc>
              </a:tr>
              <a:tr h="317582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white (W)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25/100 = 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0.4–0.65</a:t>
                      </a:r>
                    </a:p>
                  </a:txBody>
                  <a:tcPr/>
                </a:tc>
              </a:tr>
              <a:tr h="317582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yellow 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15/100 = 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0.65–0.8</a:t>
                      </a:r>
                    </a:p>
                  </a:txBody>
                  <a:tcPr/>
                </a:tc>
              </a:tr>
              <a:tr h="317582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red (R)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10/100 = 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0.8–0.9</a:t>
                      </a:r>
                    </a:p>
                  </a:txBody>
                  <a:tcPr/>
                </a:tc>
              </a:tr>
              <a:tr h="317582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blue 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10/100 = 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0.9–1.0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44292AA-C734-4790-B124-682C760FC0FD}" type="slidenum">
              <a:rPr lang="en-US" sz="1200" b="1"/>
              <a:pPr algn="r" eaLnBrk="0" hangingPunct="0"/>
              <a:t>12</a:t>
            </a:fld>
            <a:endParaRPr lang="en-US" sz="1200" b="1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90513" y="1116013"/>
            <a:ext cx="291941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Encoding of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W K </a:t>
            </a:r>
            <a:r>
              <a:rPr lang="en-GB" sz="2000" dirty="0" err="1" smtClean="0">
                <a:sym typeface="Wingdings" pitchFamily="2" charset="2"/>
              </a:rPr>
              <a:t>K</a:t>
            </a:r>
            <a:r>
              <a:rPr lang="en-GB" sz="2000" dirty="0" smtClean="0">
                <a:sym typeface="Wingdings" pitchFamily="2" charset="2"/>
              </a:rPr>
              <a:t> Y R B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Arithmetic Encoding: Example</a:t>
            </a:r>
          </a:p>
        </p:txBody>
      </p:sp>
      <p:sp>
        <p:nvSpPr>
          <p:cNvPr id="6758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7590" name="Picture 5" descr="f0046-01_sm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0925" y="1187450"/>
            <a:ext cx="5067300" cy="513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44292AA-C734-4790-B124-682C760FC0FD}" type="slidenum">
              <a:rPr lang="en-US" sz="1200" b="1"/>
              <a:pPr algn="r" eaLnBrk="0" hangingPunct="0"/>
              <a:t>13</a:t>
            </a:fld>
            <a:endParaRPr lang="en-US" sz="1200" b="1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90512" y="1116013"/>
            <a:ext cx="8243887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Decoding: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Assume final number (code) is 0.43137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Falls in W’s interval </a:t>
            </a:r>
            <a:r>
              <a:rPr lang="en-GB" sz="2000" dirty="0" smtClean="0">
                <a:sym typeface="Wingdings" pitchFamily="2" charset="2"/>
              </a:rPr>
              <a:t> first symbol is W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Subtract low value of W’s interval and scale by its width 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(0.43137 – 0.4)/0.25 = 0.12548 </a:t>
            </a:r>
            <a:br>
              <a:rPr lang="en-GB" sz="2000" dirty="0" smtClean="0">
                <a:sym typeface="Wingdings" pitchFamily="2" charset="2"/>
              </a:rPr>
            </a:br>
            <a:endParaRPr lang="en-GB" sz="2000" dirty="0" smtClean="0">
              <a:sym typeface="Wingdings" pitchFamily="2" charset="2"/>
            </a:endParaRP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which is in </a:t>
            </a:r>
            <a:r>
              <a:rPr lang="en-GB" sz="2000" dirty="0" err="1" smtClean="0">
                <a:sym typeface="Wingdings" pitchFamily="2" charset="2"/>
              </a:rPr>
              <a:t>K’s</a:t>
            </a:r>
            <a:r>
              <a:rPr lang="en-GB" sz="2000" dirty="0" smtClean="0">
                <a:sym typeface="Wingdings" pitchFamily="2" charset="2"/>
              </a:rPr>
              <a:t> interval  second symbol is K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… and so on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Arithmetic Encoding: Example</a:t>
            </a:r>
          </a:p>
        </p:txBody>
      </p:sp>
      <p:sp>
        <p:nvSpPr>
          <p:cNvPr id="6758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0062F1AB-3798-40D6-9BFE-9D88766D012C}" type="slidenum">
              <a:rPr lang="en-US" sz="1200" b="1"/>
              <a:pPr algn="r" eaLnBrk="0" hangingPunct="0"/>
              <a:t>14</a:t>
            </a:fld>
            <a:endParaRPr lang="en-US" sz="1200" b="1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Form of entropy encoding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But gives closer to optimal results (more compression) than Huffman encoding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Can be done using </a:t>
            </a:r>
            <a:r>
              <a:rPr lang="en-GB" dirty="0" smtClean="0">
                <a:solidFill>
                  <a:srgbClr val="FF3300"/>
                </a:solidFill>
              </a:rPr>
              <a:t>only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3300"/>
                </a:solidFill>
              </a:rPr>
              <a:t>integer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3300"/>
                </a:solidFill>
              </a:rPr>
              <a:t>operations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IBM and other companies hold patents on algorithms for arithmetic encoding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/>
              <a:t>Used in recent video coding standards (H.264/AVC) 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Arithmetic Encoding: Notes</a:t>
            </a:r>
          </a:p>
        </p:txBody>
      </p:sp>
      <p:sp>
        <p:nvSpPr>
          <p:cNvPr id="68613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2B90BA36-B4C4-4319-BC8D-5BF6E0E672BC}" type="slidenum">
              <a:rPr lang="en-US" sz="1200" b="1"/>
              <a:pPr algn="r" eaLnBrk="0" hangingPunct="0"/>
              <a:t>15</a:t>
            </a:fld>
            <a:endParaRPr lang="en-US" sz="1200" b="1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Divide image into 8 × 8 pixel blocks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Convert image to luminance/chrominance model, e.g.,  </a:t>
            </a:r>
            <a:r>
              <a:rPr lang="en-US" sz="2000" dirty="0" err="1" smtClean="0"/>
              <a:t>YCbCr</a:t>
            </a:r>
            <a:r>
              <a:rPr lang="en-US" sz="2000" dirty="0" smtClean="0"/>
              <a:t>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600" dirty="0" smtClean="0"/>
              <a:t>Optional; could apply same algorithm on each of the R, G, B components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Apply 2d DCT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600" dirty="0" smtClean="0"/>
              <a:t>Shift pixel values by -128  (makes image more centered around 0)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Quantize DCT coefficients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Store DC value (upper left corner) as the difference between current DC value and DC from previous block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Do run-length encoding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1600" dirty="0" smtClean="0"/>
              <a:t>in </a:t>
            </a:r>
            <a:r>
              <a:rPr lang="en-US" sz="1600" dirty="0" smtClean="0">
                <a:solidFill>
                  <a:srgbClr val="FF3300"/>
                </a:solidFill>
              </a:rPr>
              <a:t>zigzag</a:t>
            </a:r>
            <a:r>
              <a:rPr lang="en-US" sz="1600" dirty="0" smtClean="0"/>
              <a:t> order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Do entropy encoding, </a:t>
            </a:r>
            <a:r>
              <a:rPr lang="en-US" sz="2000" i="1" dirty="0" smtClean="0"/>
              <a:t>e.g</a:t>
            </a:r>
            <a:r>
              <a:rPr lang="en-US" sz="2000" dirty="0" smtClean="0"/>
              <a:t>., Huffman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 smtClean="0"/>
              <a:t>Store file in standard format (header contains info for decoder, e.g., quantization tables, Huffman codes, …)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JPEG Compression</a:t>
            </a:r>
          </a:p>
        </p:txBody>
      </p:sp>
      <p:sp>
        <p:nvSpPr>
          <p:cNvPr id="6963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Chroma Subsampling</a:t>
            </a:r>
            <a:endParaRPr lang="en-US" dirty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736600" y="1009650"/>
            <a:ext cx="7959725" cy="5133975"/>
          </a:xfrm>
        </p:spPr>
        <p:txBody>
          <a:bodyPr/>
          <a:lstStyle/>
          <a:p>
            <a:r>
              <a:rPr lang="en-US" dirty="0" smtClean="0"/>
              <a:t>Eye is more sensitive to changes in light (luminance) than in color (chrominance)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olidFill>
                  <a:srgbClr val="FF3300"/>
                </a:solidFill>
                <a:sym typeface="Wingdings" pitchFamily="2" charset="2"/>
              </a:rPr>
              <a:t>subsample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CbCr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Subsampling notation:  </a:t>
            </a:r>
            <a:r>
              <a:rPr lang="en-US" i="1" dirty="0" smtClean="0">
                <a:solidFill>
                  <a:srgbClr val="FF3300"/>
                </a:solidFill>
                <a:sym typeface="Wingdings" pitchFamily="2" charset="2"/>
              </a:rPr>
              <a:t>a:b:c</a:t>
            </a:r>
            <a:r>
              <a:rPr lang="en-US" i="1" dirty="0" smtClean="0">
                <a:sym typeface="Wingdings" pitchFamily="2" charset="2"/>
              </a:rPr>
              <a:t> </a:t>
            </a:r>
          </a:p>
          <a:p>
            <a:pPr lvl="1"/>
            <a:r>
              <a:rPr lang="en-US" dirty="0" smtClean="0"/>
              <a:t>From 4 x 4 block: take </a:t>
            </a:r>
            <a:r>
              <a:rPr lang="en-US" i="1" dirty="0" smtClean="0">
                <a:solidFill>
                  <a:srgbClr val="FF3300"/>
                </a:solidFill>
              </a:rPr>
              <a:t>a</a:t>
            </a:r>
            <a:r>
              <a:rPr lang="en-US" dirty="0" smtClean="0"/>
              <a:t> samples from Y; </a:t>
            </a:r>
            <a:r>
              <a:rPr lang="en-US" i="1" dirty="0" smtClean="0">
                <a:solidFill>
                  <a:srgbClr val="FF3300"/>
                </a:solidFill>
              </a:rPr>
              <a:t>b</a:t>
            </a:r>
            <a:r>
              <a:rPr lang="en-US" dirty="0" smtClean="0"/>
              <a:t> samples from each of  </a:t>
            </a:r>
            <a:r>
              <a:rPr lang="en-US" dirty="0" err="1" smtClean="0"/>
              <a:t>Cb</a:t>
            </a:r>
            <a:r>
              <a:rPr lang="en-US" dirty="0" smtClean="0"/>
              <a:t> &amp; Cr from </a:t>
            </a:r>
            <a:r>
              <a:rPr lang="en-US" u="sng" dirty="0" smtClean="0"/>
              <a:t>top row</a:t>
            </a:r>
            <a:r>
              <a:rPr lang="en-US" dirty="0" smtClean="0"/>
              <a:t>; and </a:t>
            </a:r>
            <a:r>
              <a:rPr lang="en-US" i="1" dirty="0" smtClean="0">
                <a:solidFill>
                  <a:srgbClr val="FF3300"/>
                </a:solidFill>
              </a:rPr>
              <a:t>c</a:t>
            </a:r>
            <a:r>
              <a:rPr lang="en-US" dirty="0" smtClean="0"/>
              <a:t> samples from each of </a:t>
            </a:r>
            <a:r>
              <a:rPr lang="en-US" dirty="0" err="1" smtClean="0"/>
              <a:t>Cb</a:t>
            </a:r>
            <a:r>
              <a:rPr lang="en-US" dirty="0" smtClean="0"/>
              <a:t> &amp; Cr from </a:t>
            </a:r>
            <a:r>
              <a:rPr lang="en-US" u="sng" dirty="0" smtClean="0"/>
              <a:t>bottom row</a:t>
            </a:r>
          </a:p>
          <a:p>
            <a:pPr lvl="1"/>
            <a:r>
              <a:rPr lang="en-US" dirty="0" smtClean="0"/>
              <a:t>Common examples: 4:1:1;  4:2:0;  4:2:2 </a:t>
            </a:r>
          </a:p>
          <a:p>
            <a:pPr lvl="1"/>
            <a:r>
              <a:rPr lang="en-US" dirty="0" smtClean="0"/>
              <a:t>Ex: 4:2:0 yields a saving of  (16 * 3) / (16 + 4 * 2) = 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17EC5-A69D-4432-9881-90A9882555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70661" name="Picture 4" descr="f0177-01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4287838"/>
            <a:ext cx="60960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Subsampling and Macroblocks</a:t>
            </a:r>
            <a:endParaRPr lang="en-US" dirty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688975" y="1181100"/>
            <a:ext cx="7693025" cy="4870450"/>
          </a:xfrm>
        </p:spPr>
        <p:txBody>
          <a:bodyPr/>
          <a:lstStyle/>
          <a:p>
            <a:r>
              <a:rPr lang="en-US" smtClean="0"/>
              <a:t>With subsampling (i.e., if YCbCr is used), we create 8 x 8 blocks as follows:</a:t>
            </a:r>
          </a:p>
          <a:p>
            <a:pPr lvl="1"/>
            <a:r>
              <a:rPr lang="en-US" smtClean="0"/>
              <a:t>Divide the image into 16 x 16 </a:t>
            </a:r>
            <a:r>
              <a:rPr lang="en-US" smtClean="0">
                <a:solidFill>
                  <a:srgbClr val="FF3300"/>
                </a:solidFill>
              </a:rPr>
              <a:t>macroblocks</a:t>
            </a:r>
          </a:p>
          <a:p>
            <a:pPr lvl="1"/>
            <a:r>
              <a:rPr lang="en-US" smtClean="0">
                <a:sym typeface="Wingdings" pitchFamily="2" charset="2"/>
              </a:rPr>
              <a:t> four 8 x 8 blocks for Y (no subsampling for Y)</a:t>
            </a:r>
          </a:p>
          <a:p>
            <a:pPr lvl="1"/>
            <a:r>
              <a:rPr lang="en-US" smtClean="0"/>
              <a:t> #of blocks for CbCr depends on the subsampling</a:t>
            </a:r>
          </a:p>
          <a:p>
            <a:pPr lvl="1"/>
            <a:r>
              <a:rPr lang="en-US" smtClean="0"/>
              <a:t>E.g., 4:2:0 &amp; 4:1:1 </a:t>
            </a:r>
            <a:r>
              <a:rPr lang="en-US" smtClean="0">
                <a:sym typeface="Wingdings" pitchFamily="2" charset="2"/>
              </a:rPr>
              <a:t> one block for Cb &amp; one for Cr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C005FD-E3E2-4C71-ADA9-7BA94E7FB14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71685" name="Group 17"/>
          <p:cNvGrpSpPr>
            <a:grpSpLocks/>
          </p:cNvGrpSpPr>
          <p:nvPr/>
        </p:nvGrpSpPr>
        <p:grpSpPr bwMode="auto">
          <a:xfrm>
            <a:off x="1295400" y="3810000"/>
            <a:ext cx="5667375" cy="2114550"/>
            <a:chOff x="581024" y="4095749"/>
            <a:chExt cx="5667376" cy="2114551"/>
          </a:xfrm>
        </p:grpSpPr>
        <p:sp>
          <p:nvSpPr>
            <p:cNvPr id="7" name="Rectangle 6"/>
            <p:cNvSpPr/>
            <p:nvPr/>
          </p:nvSpPr>
          <p:spPr bwMode="auto">
            <a:xfrm>
              <a:off x="3009899" y="4295774"/>
              <a:ext cx="914400" cy="914400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tx1"/>
                  </a:solidFill>
                  <a:latin typeface="Arial" pitchFamily="34" charset="0"/>
                </a:rPr>
                <a:t>Y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000500" y="4295774"/>
              <a:ext cx="914400" cy="914400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tx1"/>
                  </a:solidFill>
                  <a:latin typeface="Arial" pitchFamily="34" charset="0"/>
                </a:rPr>
                <a:t>Y</a:t>
              </a:r>
              <a:endParaRPr lang="en-US" dirty="0">
                <a:noFill/>
                <a:latin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000500" y="5267324"/>
              <a:ext cx="914400" cy="914400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tx1"/>
                  </a:solidFill>
                  <a:latin typeface="Arial" pitchFamily="34" charset="0"/>
                </a:rPr>
                <a:t>Y</a:t>
              </a:r>
              <a:endParaRPr lang="en-US" dirty="0">
                <a:noFill/>
                <a:latin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009900" y="5267324"/>
              <a:ext cx="914400" cy="914400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tx1"/>
                  </a:solidFill>
                  <a:latin typeface="Arial" pitchFamily="34" charset="0"/>
                </a:rPr>
                <a:t>Y</a:t>
              </a:r>
              <a:endParaRPr lang="en-US" dirty="0">
                <a:noFill/>
                <a:latin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324475" y="4295774"/>
              <a:ext cx="914400" cy="914400"/>
            </a:xfrm>
            <a:prstGeom prst="rect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sz="1000" b="1" dirty="0">
                  <a:solidFill>
                    <a:schemeClr val="tx1"/>
                  </a:solidFill>
                  <a:latin typeface="Arial" pitchFamily="34" charset="0"/>
                </a:rPr>
                <a:t/>
              </a:r>
              <a:br>
                <a:rPr lang="en-US" sz="1000" b="1" dirty="0">
                  <a:solidFill>
                    <a:schemeClr val="tx1"/>
                  </a:solidFill>
                  <a:latin typeface="Arial" pitchFamily="34" charset="0"/>
                </a:rPr>
              </a:br>
              <a:r>
                <a:rPr lang="en-US" sz="3200" b="1" dirty="0" err="1">
                  <a:solidFill>
                    <a:schemeClr val="tx1"/>
                  </a:solidFill>
                  <a:latin typeface="Arial" pitchFamily="34" charset="0"/>
                </a:rPr>
                <a:t>Cb</a:t>
              </a:r>
              <a:endParaRPr lang="en-US" sz="3200" dirty="0">
                <a:noFill/>
                <a:latin typeface="Arial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334000" y="5267324"/>
              <a:ext cx="914400" cy="914400"/>
            </a:xfrm>
            <a:prstGeom prst="rect">
              <a:avLst/>
            </a:prstGeom>
            <a:ln>
              <a:solidFill>
                <a:srgbClr val="FF0000"/>
              </a:solidFill>
              <a:prstDash val="lgDash"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spcBef>
                  <a:spcPts val="2400"/>
                </a:spcBef>
                <a:defRPr/>
              </a:pPr>
              <a:endParaRPr lang="en-US" sz="1000" b="1" dirty="0">
                <a:solidFill>
                  <a:schemeClr val="tx1"/>
                </a:solidFill>
                <a:latin typeface="Arial" pitchFamily="34" charset="0"/>
              </a:endParaRPr>
            </a:p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sz="3200" b="1" dirty="0">
                  <a:solidFill>
                    <a:schemeClr val="tx1"/>
                  </a:solidFill>
                  <a:latin typeface="Arial" pitchFamily="34" charset="0"/>
                </a:rPr>
                <a:t>Cr</a:t>
              </a:r>
              <a:endParaRPr lang="en-US" sz="3200" dirty="0">
                <a:noFill/>
                <a:latin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81024" y="4095749"/>
              <a:ext cx="1857375" cy="1895476"/>
            </a:xfrm>
            <a:prstGeom prst="rect">
              <a:avLst/>
            </a:prstGeom>
            <a:ln>
              <a:solidFill>
                <a:srgbClr val="FF0000"/>
              </a:solidFill>
              <a:prstDash val="lgDash"/>
              <a:headEnd type="none" w="med" len="med"/>
              <a:tailEnd type="triangle" w="med" len="med"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sz="2400" b="1" dirty="0">
                  <a:noFill/>
                  <a:latin typeface="Arial" pitchFamily="34" charset="0"/>
                </a:rPr>
                <a:t>S</a:t>
              </a:r>
            </a:p>
            <a:p>
              <a:pPr algn="ctr" eaLnBrk="0" hangingPunct="0">
                <a:defRPr/>
              </a:pPr>
              <a:endParaRPr lang="en-US" sz="2800" b="1" dirty="0">
                <a:solidFill>
                  <a:schemeClr val="tx1"/>
                </a:solidFill>
                <a:latin typeface="Arial" pitchFamily="34" charset="0"/>
              </a:endParaRPr>
            </a:p>
            <a:p>
              <a:pPr algn="ctr" eaLnBrk="0" hangingPunct="0">
                <a:defRPr/>
              </a:pPr>
              <a:r>
                <a:rPr lang="en-US" sz="2800" b="1" dirty="0">
                  <a:solidFill>
                    <a:schemeClr val="tx1"/>
                  </a:solidFill>
                  <a:latin typeface="Arial" pitchFamily="34" charset="0"/>
                </a:rPr>
                <a:t>16 x 16 </a:t>
              </a:r>
              <a:endParaRPr lang="en-US" sz="2800" b="1" dirty="0">
                <a:noFill/>
                <a:latin typeface="Arial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81049" y="4210049"/>
              <a:ext cx="1857375" cy="1895476"/>
            </a:xfrm>
            <a:prstGeom prst="rect">
              <a:avLst/>
            </a:prstGeom>
            <a:ln>
              <a:solidFill>
                <a:schemeClr val="tx2"/>
              </a:solidFill>
              <a:prstDash val="sysDash"/>
              <a:headEnd type="none" w="med" len="med"/>
              <a:tailEnd type="triangle" w="med" len="med"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sz="2400" b="1" dirty="0">
                  <a:noFill/>
                  <a:latin typeface="Arial" pitchFamily="34" charset="0"/>
                </a:rPr>
                <a:t>S</a:t>
              </a:r>
            </a:p>
            <a:p>
              <a:pPr algn="ctr" eaLnBrk="0" hangingPunct="0">
                <a:defRPr/>
              </a:pPr>
              <a:endParaRPr lang="en-US" sz="2800" b="1" dirty="0">
                <a:solidFill>
                  <a:schemeClr val="tx1"/>
                </a:solidFill>
                <a:latin typeface="Arial" pitchFamily="34" charset="0"/>
              </a:endParaRPr>
            </a:p>
            <a:p>
              <a:pPr algn="ctr" eaLnBrk="0" hangingPunct="0">
                <a:defRPr/>
              </a:pPr>
              <a:r>
                <a:rPr lang="en-US" sz="2800" b="1" dirty="0">
                  <a:solidFill>
                    <a:schemeClr val="tx1"/>
                  </a:solidFill>
                  <a:latin typeface="Arial" pitchFamily="34" charset="0"/>
                </a:rPr>
                <a:t>16 x 16 </a:t>
              </a:r>
              <a:endParaRPr lang="en-US" sz="2800" b="1" dirty="0">
                <a:noFill/>
                <a:latin typeface="Arial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962024" y="4314824"/>
              <a:ext cx="1857375" cy="1895476"/>
            </a:xfrm>
            <a:prstGeom prst="rect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90488" tIns="44450" rIns="90488" bIns="44450"/>
            <a:lstStyle/>
            <a:p>
              <a:pPr algn="ctr" eaLnBrk="0" hangingPunct="0">
                <a:defRPr/>
              </a:pPr>
              <a:r>
                <a:rPr lang="en-US" sz="2400" b="1" dirty="0">
                  <a:noFill/>
                  <a:latin typeface="Arial" pitchFamily="34" charset="0"/>
                </a:rPr>
                <a:t>S</a:t>
              </a:r>
            </a:p>
            <a:p>
              <a:pPr algn="ctr" eaLnBrk="0" hangingPunct="0">
                <a:defRPr/>
              </a:pPr>
              <a:endParaRPr lang="en-US" sz="1800" b="1" dirty="0">
                <a:solidFill>
                  <a:schemeClr val="tx1"/>
                </a:solidFill>
                <a:latin typeface="Arial" pitchFamily="34" charset="0"/>
              </a:endParaRPr>
            </a:p>
            <a:p>
              <a:pPr algn="ctr" eaLnBrk="0" hangingPunct="0">
                <a:defRPr/>
              </a:pPr>
              <a:r>
                <a:rPr lang="en-US" sz="2800" b="1" dirty="0">
                  <a:solidFill>
                    <a:schemeClr val="tx1"/>
                  </a:solidFill>
                  <a:latin typeface="Arial" pitchFamily="34" charset="0"/>
                </a:rPr>
                <a:t>16 x 16 </a:t>
              </a:r>
              <a:endParaRPr lang="en-US" sz="2800" b="1" dirty="0">
                <a:noFill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Quantize DCT Coefficients </a:t>
            </a:r>
            <a:endParaRPr lang="en-US" dirty="0"/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736600" y="901700"/>
            <a:ext cx="7797800" cy="4927600"/>
          </a:xfrm>
        </p:spPr>
        <p:txBody>
          <a:bodyPr/>
          <a:lstStyle/>
          <a:p>
            <a:r>
              <a:rPr lang="en-US" dirty="0" smtClean="0"/>
              <a:t>Uniform </a:t>
            </a:r>
            <a:r>
              <a:rPr lang="en-US" dirty="0" err="1" smtClean="0"/>
              <a:t>Quantizer</a:t>
            </a:r>
            <a:r>
              <a:rPr lang="en-US" dirty="0" smtClean="0"/>
              <a:t>: </a:t>
            </a:r>
            <a:r>
              <a:rPr lang="en-US" dirty="0" smtClean="0"/>
              <a:t>Divide </a:t>
            </a:r>
            <a:r>
              <a:rPr lang="en-US" dirty="0" smtClean="0"/>
              <a:t>each coefficient by </a:t>
            </a:r>
            <a:r>
              <a:rPr lang="en-US" dirty="0" smtClean="0">
                <a:solidFill>
                  <a:srgbClr val="FF3300"/>
                </a:solidFill>
              </a:rPr>
              <a:t>integer</a:t>
            </a:r>
            <a:r>
              <a:rPr lang="en-US" dirty="0" smtClean="0"/>
              <a:t> and round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only </a:t>
            </a:r>
            <a:r>
              <a:rPr lang="en-US" dirty="0" err="1" smtClean="0">
                <a:solidFill>
                  <a:srgbClr val="FF3300"/>
                </a:solidFill>
              </a:rPr>
              <a:t>lossy</a:t>
            </a:r>
            <a:r>
              <a:rPr lang="en-US" dirty="0" smtClean="0"/>
              <a:t> </a:t>
            </a:r>
            <a:r>
              <a:rPr lang="en-US" dirty="0" smtClean="0"/>
              <a:t>operation in the whole compression algorithm</a:t>
            </a:r>
          </a:p>
          <a:p>
            <a:pPr lvl="2"/>
            <a:r>
              <a:rPr lang="en-US" sz="1600" dirty="0" smtClean="0">
                <a:sym typeface="Wingdings" pitchFamily="2" charset="2"/>
              </a:rPr>
              <a:t>Larger integers  Larger compression </a:t>
            </a:r>
            <a:r>
              <a:rPr lang="en-US" sz="1600" dirty="0" smtClean="0">
                <a:solidFill>
                  <a:srgbClr val="FF3300"/>
                </a:solidFill>
                <a:sym typeface="Wingdings" pitchFamily="2" charset="2"/>
              </a:rPr>
              <a:t>AND</a:t>
            </a:r>
            <a:r>
              <a:rPr lang="en-US" sz="1600" dirty="0" smtClean="0">
                <a:sym typeface="Wingdings" pitchFamily="2" charset="2"/>
              </a:rPr>
              <a:t> larger distortion/error</a:t>
            </a:r>
            <a:endParaRPr lang="en-US" sz="1600" dirty="0" smtClean="0"/>
          </a:p>
          <a:p>
            <a:pPr lvl="1"/>
            <a:r>
              <a:rPr lang="en-US" dirty="0" smtClean="0"/>
              <a:t>High frequency coefficients are usually small </a:t>
            </a:r>
            <a:r>
              <a:rPr lang="en-US" dirty="0" smtClean="0">
                <a:sym typeface="Wingdings" pitchFamily="2" charset="2"/>
              </a:rPr>
              <a:t> become zeros  more compression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Quantization Table</a:t>
            </a:r>
          </a:p>
          <a:p>
            <a:pPr lvl="2"/>
            <a:r>
              <a:rPr lang="en-US" sz="1600" dirty="0" smtClean="0">
                <a:sym typeface="Wingdings" pitchFamily="2" charset="2"/>
              </a:rPr>
              <a:t>Each coefficient could have a different </a:t>
            </a:r>
            <a:r>
              <a:rPr lang="en-US" sz="1600" dirty="0" err="1" smtClean="0">
                <a:sym typeface="Wingdings" pitchFamily="2" charset="2"/>
              </a:rPr>
              <a:t>quantizer</a:t>
            </a:r>
            <a:endParaRPr lang="en-US" sz="1600" dirty="0" smtClean="0">
              <a:sym typeface="Wingdings" pitchFamily="2" charset="2"/>
            </a:endParaRPr>
          </a:p>
          <a:p>
            <a:pPr lvl="2"/>
            <a:r>
              <a:rPr lang="en-US" sz="1600" dirty="0" smtClean="0">
                <a:sym typeface="Wingdings" pitchFamily="2" charset="2"/>
              </a:rPr>
              <a:t>Larger </a:t>
            </a:r>
            <a:r>
              <a:rPr lang="en-US" sz="1600" dirty="0" err="1" smtClean="0">
                <a:sym typeface="Wingdings" pitchFamily="2" charset="2"/>
              </a:rPr>
              <a:t>quantizers</a:t>
            </a:r>
            <a:r>
              <a:rPr lang="en-US" sz="1600" dirty="0" smtClean="0">
                <a:sym typeface="Wingdings" pitchFamily="2" charset="2"/>
              </a:rPr>
              <a:t> for high frequency coefficients </a:t>
            </a:r>
          </a:p>
          <a:p>
            <a:pPr lvl="2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C6008D-DCD9-4E00-B177-6BAD71E7345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700" y="4089400"/>
            <a:ext cx="4571196" cy="26314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0000FB"/>
                </a:solidFill>
                <a:latin typeface="Courier New"/>
                <a:cs typeface="Courier New"/>
              </a:rPr>
              <a:t>u</a:t>
            </a:r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int_8 </a:t>
            </a:r>
            <a:r>
              <a:rPr lang="en-US" sz="1500" b="1" dirty="0" err="1" smtClean="0">
                <a:solidFill>
                  <a:srgbClr val="0000FB"/>
                </a:solidFill>
                <a:latin typeface="Courier New"/>
                <a:cs typeface="Courier New"/>
              </a:rPr>
              <a:t>luminance_quant_tbl</a:t>
            </a:r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[DCTSIZE2]={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16, 11, 10, 16, 24, 40, 51, 61,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12, 12, 14, 19, 26, 58, 60, 55, 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14, 13, 16, 24, 40, 57, 69, 56,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14, 17, 22, 29, 51, 87, 80, 62,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18, 22, 37, 56, 68, 109, 103, 77,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24, 35, 55, 64, 81, 104, 113, 92,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49, 64, 78, 87, 103, 121, 120, 101,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  72, 92, 95, 98, 112, 100, 103, 99</a:t>
            </a:r>
          </a:p>
          <a:p>
            <a:r>
              <a:rPr lang="en-US" sz="1500" b="1" dirty="0" smtClean="0">
                <a:solidFill>
                  <a:srgbClr val="0000FB"/>
                </a:solidFill>
                <a:latin typeface="Courier New"/>
                <a:cs typeface="Courier New"/>
              </a:rPr>
              <a:t>};</a:t>
            </a:r>
          </a:p>
          <a:p>
            <a:endParaRPr lang="en-US" sz="1500" b="1" dirty="0">
              <a:solidFill>
                <a:srgbClr val="0000FB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7700" y="4082634"/>
            <a:ext cx="480206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 smtClean="0">
                <a:solidFill>
                  <a:srgbClr val="FF0000"/>
                </a:solidFill>
                <a:latin typeface="Courier New"/>
                <a:cs typeface="Courier New"/>
              </a:rPr>
              <a:t>u_int8 </a:t>
            </a:r>
            <a:r>
              <a:rPr lang="en-US" sz="15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chrominance_quant_tbl</a:t>
            </a:r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[DCTSIZE2</a:t>
            </a:r>
            <a:r>
              <a:rPr lang="en-US" sz="1500" b="1" dirty="0" smtClean="0">
                <a:solidFill>
                  <a:srgbClr val="FF0000"/>
                </a:solidFill>
                <a:latin typeface="Courier New"/>
                <a:cs typeface="Courier New"/>
              </a:rPr>
              <a:t>]={</a:t>
            </a:r>
            <a:endParaRPr lang="en-US" sz="1500" b="1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17, 18, 24, 47, 99, 99, 99, 99,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18, 21, 26, 66, 99, 99, 99, 99,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24, 26, 56, 99, 99, 99, 99, 99,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47, 66, 99, 99, 99, 99, 99, 99,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99, 99, 99, 99, 99, 99, 99, 99,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99, 99, 99, 99, 99, 99, 99, 99,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99, 99, 99, 99, 99, 99, 99, 99,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  99, 99, 99, 99, 99, 99, 99, 99</a:t>
            </a:r>
          </a:p>
          <a:p>
            <a:r>
              <a:rPr lang="en-US" sz="1500" b="1" dirty="0">
                <a:solidFill>
                  <a:srgbClr val="FF0000"/>
                </a:solidFill>
                <a:latin typeface="Courier New"/>
                <a:cs typeface="Courier New"/>
              </a:rPr>
              <a:t>};</a:t>
            </a:r>
            <a:endParaRPr lang="en-US" sz="1500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Run-length Encoding</a:t>
            </a:r>
            <a:endParaRPr lang="en-US" dirty="0"/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612775" y="1263650"/>
            <a:ext cx="3768725" cy="4759325"/>
          </a:xfrm>
        </p:spPr>
        <p:txBody>
          <a:bodyPr/>
          <a:lstStyle/>
          <a:p>
            <a:r>
              <a:rPr lang="en-US" dirty="0" smtClean="0"/>
              <a:t>Done in zigzag order</a:t>
            </a:r>
          </a:p>
          <a:p>
            <a:pPr lvl="1"/>
            <a:r>
              <a:rPr lang="en-US" dirty="0" smtClean="0"/>
              <a:t>sorts values from low-frequency to high frequency components </a:t>
            </a:r>
            <a:r>
              <a:rPr lang="en-US" dirty="0" smtClean="0">
                <a:sym typeface="Wingdings" pitchFamily="2" charset="2"/>
              </a:rPr>
              <a:t>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longer strings of 0’s (because high frequency components are usually 0)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Important: Work out the complete example in [Sec 3.1, Burg09]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A6225B-61AF-4097-AED4-6E2543894FF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73733" name="Picture 4" descr="600px-JPEG_ZigZag.sv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4350" y="1295400"/>
            <a:ext cx="463867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FE25CDA7-6CA7-4779-A0E3-5A35A94D44F9}" type="slidenum">
              <a:rPr lang="en-US" sz="1200" b="1"/>
              <a:pPr algn="r" eaLnBrk="0" hangingPunct="0"/>
              <a:t>2</a:t>
            </a:fld>
            <a:endParaRPr lang="en-US" sz="1200" b="1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Audio, image, and video require huge storage and network bandwidth </a:t>
            </a:r>
            <a:r>
              <a:rPr lang="en-GB" smtClean="0">
                <a:solidFill>
                  <a:srgbClr val="FF3300"/>
                </a:solidFill>
              </a:rPr>
              <a:t>if not compressed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Example: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10-min video clip (with no audio)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30 frames per sec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Frame resolution = 720 pixels x 480 pixels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Bits per pixel = 8 x 3 = 24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Video file size </a:t>
            </a:r>
            <a:r>
              <a:rPr lang="en-GB" smtClean="0">
                <a:solidFill>
                  <a:srgbClr val="FF3300"/>
                </a:solidFill>
              </a:rPr>
              <a:t>~= 17.4 GB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Bandwidth required for streaming </a:t>
            </a:r>
            <a:r>
              <a:rPr lang="en-GB" smtClean="0">
                <a:solidFill>
                  <a:srgbClr val="FF3300"/>
                </a:solidFill>
              </a:rPr>
              <a:t>&gt; 240 Mb/s  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Compression Methods</a:t>
            </a:r>
          </a:p>
        </p:txBody>
      </p:sp>
      <p:sp>
        <p:nvSpPr>
          <p:cNvPr id="58373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Lossless compression: RLE, Entropy, Arithmetic </a:t>
            </a:r>
          </a:p>
          <a:p>
            <a:r>
              <a:rPr lang="en-CA" dirty="0" err="1" smtClean="0"/>
              <a:t>Lossy</a:t>
            </a:r>
            <a:r>
              <a:rPr lang="en-CA" dirty="0" smtClean="0"/>
              <a:t> compression: ignores less important info to achieve higher compression ratios</a:t>
            </a:r>
          </a:p>
          <a:p>
            <a:r>
              <a:rPr lang="en-CA" dirty="0" smtClean="0"/>
              <a:t>Chroma subsampling: take fewer samplers from colors</a:t>
            </a:r>
          </a:p>
          <a:p>
            <a:pPr lvl="1"/>
            <a:r>
              <a:rPr lang="en-CA" dirty="0" smtClean="0"/>
              <a:t>de-emphasize color components because eyes are more sensitive to luminance</a:t>
            </a:r>
          </a:p>
          <a:p>
            <a:pPr lvl="1"/>
            <a:r>
              <a:rPr lang="en-CA" dirty="0" smtClean="0"/>
              <a:t>E.g., 4:2:2 </a:t>
            </a:r>
            <a:r>
              <a:rPr lang="en-CA" dirty="0" smtClean="0">
                <a:sym typeface="Wingdings" pitchFamily="2" charset="2"/>
              </a:rPr>
              <a:t> 4 samples Y</a:t>
            </a:r>
            <a:r>
              <a:rPr lang="en-CA" dirty="0" smtClean="0"/>
              <a:t>,  2 samples </a:t>
            </a:r>
            <a:r>
              <a:rPr lang="en-CA" dirty="0" err="1" smtClean="0"/>
              <a:t>CbCr</a:t>
            </a:r>
            <a:r>
              <a:rPr lang="en-CA" dirty="0" smtClean="0"/>
              <a:t> each from even row, 2 samples  </a:t>
            </a:r>
            <a:r>
              <a:rPr lang="en-CA" dirty="0" err="1" smtClean="0"/>
              <a:t>CbCr</a:t>
            </a:r>
            <a:r>
              <a:rPr lang="en-CA" dirty="0" smtClean="0"/>
              <a:t> from odd rows   </a:t>
            </a:r>
          </a:p>
          <a:p>
            <a:r>
              <a:rPr lang="en-CA" dirty="0" smtClean="0"/>
              <a:t>JPEG compress</a:t>
            </a:r>
          </a:p>
          <a:p>
            <a:pPr lvl="1"/>
            <a:r>
              <a:rPr lang="en-CA" dirty="0" smtClean="0"/>
              <a:t>Blocks </a:t>
            </a:r>
            <a:r>
              <a:rPr lang="en-CA" dirty="0" smtClean="0">
                <a:sym typeface="Wingdings" pitchFamily="2" charset="2"/>
              </a:rPr>
              <a:t> convert to </a:t>
            </a:r>
            <a:r>
              <a:rPr lang="en-CA" dirty="0" err="1" smtClean="0">
                <a:sym typeface="Wingdings" pitchFamily="2" charset="2"/>
              </a:rPr>
              <a:t>YCbCr</a:t>
            </a:r>
            <a:r>
              <a:rPr lang="en-CA" dirty="0" smtClean="0">
                <a:sym typeface="Wingdings" pitchFamily="2" charset="2"/>
              </a:rPr>
              <a:t>  DCT  Quantize  zigzag RLE  Entropy coding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580E66-1903-480C-BBD1-80B22E7F423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3219F45-E449-48ED-8BA9-8116B884BCDA}" type="slidenum">
              <a:rPr lang="en-US" sz="1200" b="1"/>
              <a:pPr algn="r" eaLnBrk="0" hangingPunct="0"/>
              <a:t>3</a:t>
            </a:fld>
            <a:endParaRPr lang="en-US" sz="1200" b="1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Lossless Compression: no information is lost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Run-Length Encoding (RLE)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Entropy Encoding</a:t>
            </a:r>
          </a:p>
          <a:p>
            <a:pPr marL="1193800" lvl="2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Shannon-Fano, Huffman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Arithmetic Encoding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Lossy Compression: some (unimportant) information is lost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E.g., frequencies not heard in audio, subtle details not noticed in image </a:t>
            </a:r>
            <a:r>
              <a:rPr lang="en-GB" smtClean="0">
                <a:sym typeface="Wingdings" pitchFamily="2" charset="2"/>
              </a:rPr>
              <a:t> high compression ratios</a:t>
            </a:r>
            <a:endParaRPr lang="en-GB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Types of Compression</a:t>
            </a:r>
          </a:p>
        </p:txBody>
      </p:sp>
      <p:sp>
        <p:nvSpPr>
          <p:cNvPr id="5939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C0372D6F-BB59-45B7-8247-5BD16E405482}" type="slidenum">
              <a:rPr lang="en-US" sz="1200" b="1"/>
              <a:pPr algn="r" eaLnBrk="0" hangingPunct="0"/>
              <a:t>4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989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Idea: consider the following pixel values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255, 255, 255, 255, 240, 240, 240, 150, 150, 150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RLE  (value, repetition):  (255,4), (240, 3), (150, 2)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Size of compressed string?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Value: needs 8 bits (ranges from 0 to 255)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Repetition: depends on the longest run in the image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Assume repetition takes 8 bits for the above example </a:t>
            </a:r>
            <a:r>
              <a:rPr lang="en-GB" sz="2000" dirty="0" smtClean="0">
                <a:sym typeface="Wingdings" pitchFamily="2" charset="2"/>
              </a:rPr>
              <a:t> </a:t>
            </a:r>
            <a:endParaRPr lang="en-GB" sz="20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Compression ratio = (10 x 1 byte ) / (3 x 2 bytes) = 1.67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RLE used in image/video compression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Usually there are rows of pixels with same </a:t>
            </a:r>
            <a:r>
              <a:rPr lang="en-GB" sz="2000" dirty="0" err="1" smtClean="0"/>
              <a:t>color</a:t>
            </a:r>
            <a:endParaRPr lang="en-GB" sz="2000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Or rows of zero AC coefficients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RLE may increase size in some situations!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255, 255, 240, 210</a:t>
            </a:r>
            <a:r>
              <a:rPr lang="en-GB" sz="2000" dirty="0" smtClean="0">
                <a:sym typeface="Wingdings" pitchFamily="2" charset="2"/>
              </a:rPr>
              <a:t> (255, 2), (240,1), (210,1)  ratio = 4/6=0.67</a:t>
            </a:r>
            <a:endParaRPr lang="en-GB" sz="20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Run-Length Encoding</a:t>
            </a:r>
          </a:p>
        </p:txBody>
      </p:sp>
      <p:sp>
        <p:nvSpPr>
          <p:cNvPr id="60421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9D46F4DC-8BAC-43E8-89AF-795E40AAFDB4}" type="slidenum">
              <a:rPr lang="en-US" sz="1200" b="1"/>
              <a:pPr algn="r" eaLnBrk="0" hangingPunct="0"/>
              <a:t>5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olidFill>
                  <a:srgbClr val="FF3300"/>
                </a:solidFill>
              </a:rPr>
              <a:t>Entropy</a:t>
            </a:r>
            <a:r>
              <a:rPr lang="en-GB" sz="2400" dirty="0" smtClean="0"/>
              <a:t> of information source </a:t>
            </a:r>
            <a:r>
              <a:rPr lang="en-GB" sz="2400" i="1" dirty="0" smtClean="0"/>
              <a:t>S </a:t>
            </a:r>
            <a:r>
              <a:rPr lang="en-GB" sz="2400" dirty="0" smtClean="0"/>
              <a:t>generating symbols is: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 smtClean="0"/>
              <a:t>p</a:t>
            </a:r>
            <a:r>
              <a:rPr lang="en-GB" sz="2000" i="1" baseline="-25000" dirty="0" smtClean="0"/>
              <a:t>i </a:t>
            </a:r>
            <a:r>
              <a:rPr lang="en-GB" sz="2000" dirty="0" smtClean="0"/>
              <a:t>: probability of symbol </a:t>
            </a:r>
            <a:r>
              <a:rPr lang="en-GB" sz="2000" i="1" dirty="0" err="1" smtClean="0"/>
              <a:t>i</a:t>
            </a:r>
            <a:r>
              <a:rPr lang="en-GB" sz="2000" dirty="0" smtClean="0"/>
              <a:t> appearing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Entropy measures the degree of randomness (uncertainty) of symbols generated by the source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 smtClean="0"/>
              <a:t>S</a:t>
            </a:r>
            <a:r>
              <a:rPr lang="en-GB" sz="2000" dirty="0" smtClean="0"/>
              <a:t> always generates same specific symbol </a:t>
            </a:r>
            <a:r>
              <a:rPr lang="en-GB" sz="2000" dirty="0" smtClean="0">
                <a:sym typeface="Wingdings" pitchFamily="2" charset="2"/>
              </a:rPr>
              <a:t> </a:t>
            </a:r>
            <a:r>
              <a:rPr lang="en-GB" sz="2000" i="1" dirty="0" smtClean="0">
                <a:sym typeface="Wingdings" pitchFamily="2" charset="2"/>
              </a:rPr>
              <a:t>H(S) = 0</a:t>
            </a:r>
            <a:r>
              <a:rPr lang="en-GB" sz="2000" i="1" dirty="0" smtClean="0"/>
              <a:t>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 smtClean="0"/>
              <a:t>H(S) </a:t>
            </a:r>
            <a:r>
              <a:rPr lang="en-GB" sz="2000" dirty="0" smtClean="0"/>
              <a:t>increases as uncertainty increases, max when all symbols are equally likely to appear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olidFill>
                  <a:srgbClr val="FF0000"/>
                </a:solidFill>
              </a:rPr>
              <a:t>Shannon showed that: 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The minimum average number of bits needed to represent a string of symbols equals to its entropy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Entropy Encoding</a:t>
            </a:r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997075" y="1592263"/>
          <a:ext cx="3644900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4" imgW="1460160" imgH="482400" progId="Equation.DSMT4">
                  <p:embed/>
                </p:oleObj>
              </mc:Choice>
              <mc:Fallback>
                <p:oleObj name="Equation" r:id="rId4" imgW="14601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1592263"/>
                        <a:ext cx="3644900" cy="103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5697279C-369D-4DEC-92A0-BB0BEF68BBBA}" type="slidenum">
              <a:rPr lang="en-US" sz="1200" b="1"/>
              <a:pPr algn="r" eaLnBrk="0" hangingPunct="0"/>
              <a:t>6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52425" y="1116013"/>
            <a:ext cx="8423275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Ex1: image with 256 pixels, each with </a:t>
            </a:r>
            <a:r>
              <a:rPr lang="en-GB" sz="2400" dirty="0" smtClean="0">
                <a:solidFill>
                  <a:srgbClr val="FF3300"/>
                </a:solidFill>
              </a:rPr>
              <a:t>different</a:t>
            </a:r>
            <a:r>
              <a:rPr lang="en-GB" sz="2400" dirty="0" smtClean="0"/>
              <a:t> </a:t>
            </a:r>
            <a:r>
              <a:rPr lang="en-GB" sz="2400" dirty="0" err="1" smtClean="0"/>
              <a:t>color</a:t>
            </a:r>
            <a:r>
              <a:rPr lang="en-GB" sz="2400" dirty="0" smtClean="0"/>
              <a:t> </a:t>
            </a:r>
            <a:r>
              <a:rPr lang="en-GB" sz="2400" dirty="0" smtClean="0">
                <a:sym typeface="Wingdings" pitchFamily="2" charset="2"/>
              </a:rPr>
              <a:t>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 smtClean="0"/>
              <a:t>p</a:t>
            </a:r>
            <a:r>
              <a:rPr lang="en-GB" sz="2000" i="1" baseline="-25000" dirty="0" smtClean="0"/>
              <a:t>i </a:t>
            </a:r>
            <a:r>
              <a:rPr lang="en-GB" sz="2000" i="1" dirty="0" smtClean="0"/>
              <a:t> = 1/256  </a:t>
            </a:r>
            <a:r>
              <a:rPr lang="en-GB" sz="2000" dirty="0" smtClean="0"/>
              <a:t>for </a:t>
            </a:r>
            <a:r>
              <a:rPr lang="en-GB" sz="2000" i="1" dirty="0" err="1" smtClean="0"/>
              <a:t>i</a:t>
            </a:r>
            <a:r>
              <a:rPr lang="en-GB" sz="2000" i="1" dirty="0" smtClean="0"/>
              <a:t> = 0,1,2, …, 255 </a:t>
            </a:r>
            <a:r>
              <a:rPr lang="en-GB" sz="2000" dirty="0" smtClean="0">
                <a:sym typeface="Wingdings" pitchFamily="2" charset="2"/>
              </a:rPr>
              <a:t> Entropy = 8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That is, average #bits to encode each </a:t>
            </a:r>
            <a:r>
              <a:rPr lang="en-GB" sz="2000" dirty="0" err="1" smtClean="0">
                <a:sym typeface="Wingdings" pitchFamily="2" charset="2"/>
              </a:rPr>
              <a:t>color</a:t>
            </a:r>
            <a:r>
              <a:rPr lang="en-GB" sz="2000" dirty="0" smtClean="0">
                <a:sym typeface="Wingdings" pitchFamily="2" charset="2"/>
              </a:rPr>
              <a:t> is 8 (cannot do better)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Ex2: image with 256 pixels, with the following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Entropy = 2.006  min </a:t>
            </a:r>
            <a:r>
              <a:rPr lang="en-GB" sz="2000" dirty="0" err="1" smtClean="0">
                <a:sym typeface="Wingdings" pitchFamily="2" charset="2"/>
              </a:rPr>
              <a:t>avg</a:t>
            </a:r>
            <a:r>
              <a:rPr lang="en-GB" sz="2000" dirty="0" smtClean="0">
                <a:sym typeface="Wingdings" pitchFamily="2" charset="2"/>
              </a:rPr>
              <a:t>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#bits to represent a </a:t>
            </a:r>
            <a:r>
              <a:rPr lang="en-GB" sz="2000" dirty="0" err="1" smtClean="0">
                <a:sym typeface="Wingdings" pitchFamily="2" charset="2"/>
              </a:rPr>
              <a:t>color</a:t>
            </a:r>
            <a:endParaRPr lang="en-GB" sz="2000" dirty="0" smtClean="0">
              <a:sym typeface="Wingdings" pitchFamily="2" charset="2"/>
            </a:endParaRP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We can achieve this by assigning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smtClean="0">
                <a:sym typeface="Wingdings" pitchFamily="2" charset="2"/>
              </a:rPr>
              <a:t>different #bits (codes) to different </a:t>
            </a:r>
            <a:br>
              <a:rPr lang="en-GB" sz="2000" dirty="0" smtClean="0">
                <a:sym typeface="Wingdings" pitchFamily="2" charset="2"/>
              </a:rPr>
            </a:br>
            <a:r>
              <a:rPr lang="en-GB" sz="2000" dirty="0" err="1" smtClean="0">
                <a:sym typeface="Wingdings" pitchFamily="2" charset="2"/>
              </a:rPr>
              <a:t>colors</a:t>
            </a:r>
            <a:r>
              <a:rPr lang="en-GB" sz="2000" dirty="0" smtClean="0">
                <a:sym typeface="Wingdings" pitchFamily="2" charset="2"/>
              </a:rPr>
              <a:t> (</a:t>
            </a:r>
            <a:r>
              <a:rPr lang="en-GB" sz="2000" dirty="0" smtClean="0">
                <a:solidFill>
                  <a:srgbClr val="FF3300"/>
                </a:solidFill>
                <a:sym typeface="Wingdings" pitchFamily="2" charset="2"/>
              </a:rPr>
              <a:t>variable length encoding</a:t>
            </a:r>
            <a:r>
              <a:rPr lang="en-GB" sz="2000" dirty="0" smtClean="0">
                <a:sym typeface="Wingdings" pitchFamily="2" charset="2"/>
              </a:rPr>
              <a:t>)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>
                <a:sym typeface="Wingdings" pitchFamily="2" charset="2"/>
              </a:rPr>
              <a:t>Huffman and Shannon-</a:t>
            </a:r>
            <a:r>
              <a:rPr lang="en-GB" sz="2400" dirty="0" err="1" smtClean="0">
                <a:sym typeface="Wingdings" pitchFamily="2" charset="2"/>
              </a:rPr>
              <a:t>Fano</a:t>
            </a:r>
            <a:r>
              <a:rPr lang="en-GB" sz="2400" dirty="0" smtClean="0">
                <a:sym typeface="Wingdings" pitchFamily="2" charset="2"/>
              </a:rPr>
              <a:t/>
            </a:r>
            <a:br>
              <a:rPr lang="en-GB" sz="2400" dirty="0" smtClean="0">
                <a:sym typeface="Wingdings" pitchFamily="2" charset="2"/>
              </a:rPr>
            </a:br>
            <a:r>
              <a:rPr lang="en-GB" sz="2400" dirty="0" smtClean="0">
                <a:sym typeface="Wingdings" pitchFamily="2" charset="2"/>
              </a:rPr>
              <a:t>algorithms </a:t>
            </a:r>
            <a:r>
              <a:rPr lang="en-GB" sz="2400" dirty="0" smtClean="0">
                <a:solidFill>
                  <a:srgbClr val="FF3300"/>
                </a:solidFill>
                <a:sym typeface="Wingdings" pitchFamily="2" charset="2"/>
              </a:rPr>
              <a:t>approximate</a:t>
            </a:r>
            <a:r>
              <a:rPr lang="en-GB" sz="2400" dirty="0" smtClean="0">
                <a:sym typeface="Wingdings" pitchFamily="2" charset="2"/>
              </a:rPr>
              <a:t> this </a:t>
            </a:r>
            <a:r>
              <a:rPr lang="en-GB" dirty="0" smtClean="0">
                <a:sym typeface="Wingdings" pitchFamily="2" charset="2"/>
              </a:rPr>
              <a:t/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Entropy Encoding: Examples</a:t>
            </a:r>
          </a:p>
        </p:txBody>
      </p:sp>
      <p:sp>
        <p:nvSpPr>
          <p:cNvPr id="61445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1150" y="2892425"/>
          <a:ext cx="361950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876"/>
                <a:gridCol w="904876"/>
                <a:gridCol w="904876"/>
                <a:gridCol w="9048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Color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Freq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p</a:t>
                      </a:r>
                      <a:r>
                        <a:rPr lang="en-US" b="1" i="1" baseline="-25000" dirty="0" smtClean="0"/>
                        <a:t>i</a:t>
                      </a:r>
                      <a:endParaRPr lang="en-US" b="1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Min #bits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0.391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1.356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0.391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1.356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  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3.678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   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5.678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   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5.678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   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6.415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  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3.678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BD863BD0-4549-4EFF-A836-FF8EC25FF937}" type="slidenum">
              <a:rPr lang="en-US" sz="1200" b="1"/>
              <a:pPr algn="r" eaLnBrk="0" hangingPunct="0"/>
              <a:t>7</a:t>
            </a:fld>
            <a:endParaRPr lang="en-US" sz="1200" b="1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/>
              <a:t>Variable Length Encoding: </a:t>
            </a:r>
          </a:p>
          <a:p>
            <a:pPr marL="793750" lvl="2" indent="-336550" defTabSz="45720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Fewer number of bits for more frequent </a:t>
            </a:r>
            <a:r>
              <a:rPr lang="en-GB" sz="2400" dirty="0" err="1" smtClean="0">
                <a:sym typeface="Wingdings" pitchFamily="2" charset="2"/>
              </a:rPr>
              <a:t>colors</a:t>
            </a:r>
            <a:endParaRPr lang="en-GB" sz="2400" dirty="0" smtClean="0">
              <a:sym typeface="Wingdings" pitchFamily="2" charset="2"/>
            </a:endParaRPr>
          </a:p>
          <a:p>
            <a:pPr marL="336550" lvl="1" indent="-336550" defTabSz="45720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 smtClean="0">
                <a:solidFill>
                  <a:srgbClr val="0000FB"/>
                </a:solidFill>
                <a:sym typeface="Wingdings" pitchFamily="2" charset="2"/>
              </a:rPr>
              <a:t>Prefix-free code:</a:t>
            </a:r>
          </a:p>
          <a:p>
            <a:pPr marL="793750" lvl="2" indent="-336550" defTabSz="45720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dirty="0" smtClean="0">
                <a:sym typeface="Wingdings" pitchFamily="2" charset="2"/>
              </a:rPr>
              <a:t>No ambiguity during decoding </a:t>
            </a:r>
            <a:r>
              <a:rPr lang="en-GB" dirty="0" smtClean="0">
                <a:sym typeface="Wingdings"/>
              </a:rPr>
              <a:t> space saving (otherwise, we need either length field or terminating sequence)</a:t>
            </a:r>
            <a:r>
              <a:rPr lang="en-GB" dirty="0" smtClean="0">
                <a:sym typeface="Wingdings" pitchFamily="2" charset="2"/>
              </a:rPr>
              <a:t> </a:t>
            </a:r>
            <a:endParaRPr lang="en-GB" dirty="0" smtClean="0">
              <a:sym typeface="Wingdings" pitchFamily="2" charset="2"/>
            </a:endParaRPr>
          </a:p>
          <a:p>
            <a:pPr marL="336550" lvl="1" indent="-336550" defTabSz="45720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800" dirty="0" smtClean="0">
                <a:sym typeface="Wingdings" pitchFamily="2" charset="2"/>
              </a:rPr>
              <a:t>Two passes:	</a:t>
            </a:r>
          </a:p>
          <a:p>
            <a:pPr marL="971550" lvl="2" indent="-514350" defTabSz="457200">
              <a:spcBef>
                <a:spcPts val="700"/>
              </a:spcBef>
              <a:buClr>
                <a:srgbClr val="114FFF"/>
              </a:buClr>
              <a:buFont typeface="+mj-lt"/>
              <a:buAutoNum type="romanU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Determine the codes for the colors  </a:t>
            </a:r>
          </a:p>
          <a:p>
            <a:pPr marL="1312863" lvl="3" indent="-457200" defTabSz="457200">
              <a:spcBef>
                <a:spcPts val="700"/>
              </a:spcBef>
              <a:buClr>
                <a:srgbClr val="114FFF"/>
              </a:buClr>
              <a:buFont typeface="+mj-lt"/>
              <a:buAutoNum type="arabi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Compute frequencies</a:t>
            </a:r>
          </a:p>
          <a:p>
            <a:pPr marL="1312863" lvl="3" indent="-457200" defTabSz="457200">
              <a:spcBef>
                <a:spcPts val="700"/>
              </a:spcBef>
              <a:buClr>
                <a:srgbClr val="114FFF"/>
              </a:buClr>
              <a:buFont typeface="+mj-lt"/>
              <a:buAutoNum type="arabi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Build Huffman tree (bottom up)</a:t>
            </a:r>
          </a:p>
          <a:p>
            <a:pPr marL="1312863" lvl="3" indent="-457200" defTabSz="457200">
              <a:spcBef>
                <a:spcPts val="700"/>
              </a:spcBef>
              <a:buClr>
                <a:srgbClr val="114FFF"/>
              </a:buClr>
              <a:buFont typeface="+mj-lt"/>
              <a:buAutoNum type="arabi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Assign codes (top down)</a:t>
            </a:r>
          </a:p>
          <a:p>
            <a:pPr marL="914400" lvl="2" indent="-457200" defTabSz="457200">
              <a:spcBef>
                <a:spcPts val="700"/>
              </a:spcBef>
              <a:buClr>
                <a:srgbClr val="114FFF"/>
              </a:buClr>
              <a:buFont typeface="+mj-lt"/>
              <a:buAutoNum type="romanU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sz="2400" dirty="0" smtClean="0">
                <a:sym typeface="Wingdings" pitchFamily="2" charset="2"/>
              </a:rPr>
              <a:t>Replace each </a:t>
            </a:r>
            <a:r>
              <a:rPr lang="en-GB" sz="2400" dirty="0" err="1" smtClean="0">
                <a:sym typeface="Wingdings" pitchFamily="2" charset="2"/>
              </a:rPr>
              <a:t>color</a:t>
            </a:r>
            <a:r>
              <a:rPr lang="en-GB" sz="2400" dirty="0" smtClean="0">
                <a:sym typeface="Wingdings" pitchFamily="2" charset="2"/>
              </a:rPr>
              <a:t> by its code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GB" sz="2400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Huffman Algorithm</a:t>
            </a:r>
          </a:p>
        </p:txBody>
      </p:sp>
      <p:sp>
        <p:nvSpPr>
          <p:cNvPr id="62469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7C9B4F36-B362-4377-8FFD-DC6505F7B587}" type="slidenum">
              <a:rPr lang="en-US" sz="1200" b="1"/>
              <a:pPr algn="r" eaLnBrk="0" hangingPunct="0"/>
              <a:t>8</a:t>
            </a:fld>
            <a:endParaRPr lang="en-US" sz="1200" b="1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Image with five colors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Huffman tree 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Huffman Algorithm: Example</a:t>
            </a:r>
          </a:p>
        </p:txBody>
      </p:sp>
      <p:sp>
        <p:nvSpPr>
          <p:cNvPr id="63493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3494" name="Picture 5" descr="f0172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88" y="1795463"/>
            <a:ext cx="3933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0173-01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91163" y="1189038"/>
            <a:ext cx="3119437" cy="520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3496" name="Straight Arrow Connector 8"/>
          <p:cNvCxnSpPr>
            <a:cxnSpLocks noChangeShapeType="1"/>
          </p:cNvCxnSpPr>
          <p:nvPr/>
        </p:nvCxnSpPr>
        <p:spPr bwMode="auto">
          <a:xfrm flipV="1">
            <a:off x="2647950" y="3228975"/>
            <a:ext cx="2590800" cy="571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4"/>
          <p:cNvSpPr txBox="1">
            <a:spLocks noGrp="1"/>
          </p:cNvSpPr>
          <p:nvPr/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D8615118-8251-4FDF-B02C-AB5C1F7C0BDD}" type="slidenum">
              <a:rPr lang="en-US" sz="1200" b="1"/>
              <a:pPr algn="r" eaLnBrk="0" hangingPunct="0"/>
              <a:t>9</a:t>
            </a:fld>
            <a:endParaRPr lang="en-US" sz="1200" b="1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4838" y="1116013"/>
            <a:ext cx="8170862" cy="5116512"/>
          </a:xfrm>
        </p:spPr>
        <p:txBody>
          <a:bodyPr lIns="90000" tIns="46800" rIns="90000" bIns="46800"/>
          <a:lstStyle/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Assigning codes top </a:t>
            </a:r>
            <a:br>
              <a:rPr lang="en-GB" sz="2000" dirty="0" smtClean="0"/>
            </a:br>
            <a:r>
              <a:rPr lang="en-GB" sz="2000" dirty="0" smtClean="0"/>
              <a:t>down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Decoding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/>
              <a:t>Need frequencies (or the tree)</a:t>
            </a:r>
          </a:p>
          <a:p>
            <a:pPr marL="736600" lvl="1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/>
              <a:t>Bits from the compressed </a:t>
            </a:r>
            <a:br>
              <a:rPr lang="en-GB" sz="1600" dirty="0" smtClean="0"/>
            </a:br>
            <a:r>
              <a:rPr lang="en-GB" sz="1600" dirty="0" smtClean="0"/>
              <a:t>file are matched (left=0 &amp; </a:t>
            </a:r>
            <a:br>
              <a:rPr lang="en-GB" sz="1600" dirty="0" smtClean="0"/>
            </a:br>
            <a:r>
              <a:rPr lang="en-GB" sz="1600" dirty="0" smtClean="0"/>
              <a:t>right=1) from root down</a:t>
            </a:r>
            <a:br>
              <a:rPr lang="en-GB" sz="1600" dirty="0" smtClean="0"/>
            </a:br>
            <a:endParaRPr lang="en-GB" sz="16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/>
              <a:t>Note: each </a:t>
            </a:r>
            <a:r>
              <a:rPr lang="en-GB" sz="2000" dirty="0" err="1" smtClean="0"/>
              <a:t>color</a:t>
            </a:r>
            <a:r>
              <a:rPr lang="en-GB" sz="2000" dirty="0" smtClean="0"/>
              <a:t> needs </a:t>
            </a:r>
            <a:br>
              <a:rPr lang="en-GB" sz="2000" dirty="0" smtClean="0"/>
            </a:br>
            <a:r>
              <a:rPr lang="en-GB" sz="2000" dirty="0" smtClean="0">
                <a:solidFill>
                  <a:srgbClr val="FF3300"/>
                </a:solidFill>
              </a:rPr>
              <a:t>integer</a:t>
            </a:r>
            <a:r>
              <a:rPr lang="en-GB" sz="2000" dirty="0" smtClean="0"/>
              <a:t> number of bits, </a:t>
            </a:r>
            <a:br>
              <a:rPr lang="en-GB" sz="2000" dirty="0" smtClean="0"/>
            </a:br>
            <a:r>
              <a:rPr lang="en-GB" sz="2000" dirty="0" smtClean="0"/>
              <a:t>although the optimal </a:t>
            </a:r>
            <a:br>
              <a:rPr lang="en-GB" sz="2000" dirty="0" smtClean="0"/>
            </a:br>
            <a:r>
              <a:rPr lang="en-GB" sz="2000" dirty="0" smtClean="0"/>
              <a:t>(according  Shannon) </a:t>
            </a:r>
            <a:br>
              <a:rPr lang="en-GB" sz="2000" dirty="0" smtClean="0"/>
            </a:br>
            <a:r>
              <a:rPr lang="en-GB" sz="2000" dirty="0" smtClean="0"/>
              <a:t>may be fractional </a:t>
            </a:r>
            <a:r>
              <a:rPr lang="en-GB" sz="2000" dirty="0" smtClean="0">
                <a:sym typeface="Wingdings" pitchFamily="2" charset="2"/>
              </a:rPr>
              <a:t> </a:t>
            </a:r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sym typeface="Wingdings" pitchFamily="2" charset="2"/>
              </a:rPr>
              <a:t>Arithmetic Encoding</a:t>
            </a:r>
            <a:endParaRPr lang="en-GB" sz="2000" dirty="0" smtClean="0"/>
          </a:p>
          <a:p>
            <a:pPr marL="336550" indent="-336550" defTabSz="457200"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 smtClean="0"/>
          </a:p>
          <a:p>
            <a:pPr marL="336550" indent="-336550" defTabSz="457200">
              <a:spcBef>
                <a:spcPts val="7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/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206375"/>
            <a:ext cx="7756525" cy="5683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Huffman Algorithm: Example (cont’d)</a:t>
            </a:r>
          </a:p>
        </p:txBody>
      </p:sp>
      <p:sp>
        <p:nvSpPr>
          <p:cNvPr id="64517" name="Rectangle 10"/>
          <p:cNvSpPr>
            <a:spLocks noChangeArrowheads="1"/>
          </p:cNvSpPr>
          <p:nvPr/>
        </p:nvSpPr>
        <p:spPr bwMode="auto">
          <a:xfrm>
            <a:off x="401638" y="4418013"/>
            <a:ext cx="8348662" cy="18780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6550" indent="-336550" defTabSz="457200" eaLnBrk="0" hangingPunct="0">
              <a:spcBef>
                <a:spcPts val="700"/>
              </a:spcBef>
              <a:buClr>
                <a:srgbClr val="114FFF"/>
              </a:buClr>
              <a:buFont typeface="Wingdings" pitchFamily="2" charset="2"/>
              <a:buChar char="§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64518" name="Picture 5" descr="f0174-0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8275" y="1109663"/>
            <a:ext cx="5146675" cy="473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ummary">
  <a:themeElements>
    <a:clrScheme name="">
      <a:dk1>
        <a:srgbClr val="000000"/>
      </a:dk1>
      <a:lt1>
        <a:srgbClr val="FFFFFF"/>
      </a:lt1>
      <a:dk2>
        <a:srgbClr val="114FFB"/>
      </a:dk2>
      <a:lt2>
        <a:srgbClr val="CECECE"/>
      </a:lt2>
      <a:accent1>
        <a:srgbClr val="FC0128"/>
      </a:accent1>
      <a:accent2>
        <a:srgbClr val="3365FB"/>
      </a:accent2>
      <a:accent3>
        <a:srgbClr val="FFFFFF"/>
      </a:accent3>
      <a:accent4>
        <a:srgbClr val="000000"/>
      </a:accent4>
      <a:accent5>
        <a:srgbClr val="FDAAAC"/>
      </a:accent5>
      <a:accent6>
        <a:srgbClr val="2D5BE3"/>
      </a:accent6>
      <a:hlink>
        <a:srgbClr val="FE9B03"/>
      </a:hlink>
      <a:folHlink>
        <a:srgbClr val="D93192"/>
      </a:folHlink>
    </a:clrScheme>
    <a:fontScheme name="summ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umma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mma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a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57577</TotalTime>
  <Words>1633</Words>
  <Application>Microsoft Macintosh PowerPoint</Application>
  <PresentationFormat>On-screen Show (4:3)</PresentationFormat>
  <Paragraphs>282</Paragraphs>
  <Slides>20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summary</vt:lpstr>
      <vt:lpstr>Equation</vt:lpstr>
      <vt:lpstr>Department of Computer Science National Tsing Hua University</vt:lpstr>
      <vt:lpstr>Compression Methods</vt:lpstr>
      <vt:lpstr>Types of Compression</vt:lpstr>
      <vt:lpstr>Run-Length Encoding</vt:lpstr>
      <vt:lpstr>Entropy Encoding</vt:lpstr>
      <vt:lpstr>Entropy Encoding: Examples</vt:lpstr>
      <vt:lpstr>Huffman Algorithm</vt:lpstr>
      <vt:lpstr>Huffman Algorithm: Example</vt:lpstr>
      <vt:lpstr>Huffman Algorithm: Example (cont’d)</vt:lpstr>
      <vt:lpstr>Arithmetic Encoding</vt:lpstr>
      <vt:lpstr>Arithmetic Encoding: Example</vt:lpstr>
      <vt:lpstr>Arithmetic Encoding: Example</vt:lpstr>
      <vt:lpstr>Arithmetic Encoding: Example</vt:lpstr>
      <vt:lpstr>Arithmetic Encoding: Notes</vt:lpstr>
      <vt:lpstr>JPEG Compression</vt:lpstr>
      <vt:lpstr>Chroma Subsampling</vt:lpstr>
      <vt:lpstr>Subsampling and Macroblocks</vt:lpstr>
      <vt:lpstr>Quantize DCT Coefficients </vt:lpstr>
      <vt:lpstr>Run-length Encoding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2007 - GHS</dc:title>
  <dc:creator>Mohamed Hefeeda</dc:creator>
  <cp:lastModifiedBy>Bear Hsu</cp:lastModifiedBy>
  <cp:revision>1842</cp:revision>
  <cp:lastPrinted>2000-09-13T22:50:43Z</cp:lastPrinted>
  <dcterms:created xsi:type="dcterms:W3CDTF">2008-12-02T19:39:01Z</dcterms:created>
  <dcterms:modified xsi:type="dcterms:W3CDTF">2011-10-09T00:18:39Z</dcterms:modified>
</cp:coreProperties>
</file>