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1.bin" ContentType="application/vnd.openxmlformats-officedocument.oleObject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3.xml" ContentType="application/vnd.openxmlformats-officedocument.presentationml.notesSlide+xml"/>
  <Override PartName="/ppt/embeddings/oleObject4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944" r:id="rId2"/>
    <p:sldId id="910" r:id="rId3"/>
    <p:sldId id="913" r:id="rId4"/>
    <p:sldId id="915" r:id="rId5"/>
    <p:sldId id="916" r:id="rId6"/>
    <p:sldId id="917" r:id="rId7"/>
    <p:sldId id="918" r:id="rId8"/>
    <p:sldId id="919" r:id="rId9"/>
    <p:sldId id="943" r:id="rId10"/>
    <p:sldId id="920" r:id="rId11"/>
    <p:sldId id="922" r:id="rId12"/>
    <p:sldId id="923" r:id="rId13"/>
    <p:sldId id="924" r:id="rId14"/>
    <p:sldId id="928" r:id="rId15"/>
    <p:sldId id="930" r:id="rId16"/>
    <p:sldId id="931" r:id="rId17"/>
    <p:sldId id="932" r:id="rId18"/>
    <p:sldId id="927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B"/>
    <a:srgbClr val="333300"/>
    <a:srgbClr val="00FF00"/>
    <a:srgbClr val="FF6600"/>
    <a:srgbClr val="993300"/>
    <a:srgbClr val="FF0000"/>
    <a:srgbClr val="F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8" autoAdjust="0"/>
    <p:restoredTop sz="99382" autoAdjust="0"/>
  </p:normalViewPr>
  <p:slideViewPr>
    <p:cSldViewPr snapToGrid="0">
      <p:cViewPr>
        <p:scale>
          <a:sx n="100" d="100"/>
          <a:sy n="100" d="100"/>
        </p:scale>
        <p:origin x="-4088" y="-1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536" y="17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B393185-4BF4-4CBD-B2E0-1F39877B7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92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9C26620-775E-4E95-AFA5-8D74D1B31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50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A4DA2-BDCF-4D2F-A50F-6EEFA5080B5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2D01923F-814A-43A8-B072-F03285D1A57F}" type="slidenum">
              <a:rPr lang="en-US" sz="1200">
                <a:latin typeface="Times New Roman" pitchFamily="18" charset="0"/>
              </a:rPr>
              <a:pPr algn="r" defTabSz="949325" eaLnBrk="0" hangingPunct="0"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A384F1C0-DC63-48B4-BD18-7C0F9E09E5D1}" type="slidenum">
              <a:rPr lang="en-US" sz="1200">
                <a:latin typeface="Times New Roman" pitchFamily="18" charset="0"/>
              </a:rPr>
              <a:pPr algn="r" defTabSz="949325" eaLnBrk="0" hangingPunct="0"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2883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ECF05466-1DC1-4FD9-9360-73CB3724F36A}" type="slidenum">
              <a:rPr lang="en-US" sz="1200">
                <a:latin typeface="Times New Roman" pitchFamily="18" charset="0"/>
              </a:rPr>
              <a:pPr algn="r" defTabSz="949325" eaLnBrk="0" hangingPunct="0"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390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56A44988-4E2E-4B62-A740-582496372834}" type="slidenum">
              <a:rPr lang="en-US" sz="1200">
                <a:latin typeface="Times New Roman" pitchFamily="18" charset="0"/>
              </a:rPr>
              <a:pPr algn="r" defTabSz="949325" eaLnBrk="0" hangingPunct="0"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493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29FB9889-8D92-4C03-AA25-0B45076C68AF}" type="slidenum">
              <a:rPr lang="en-US" sz="1200">
                <a:latin typeface="Times New Roman" pitchFamily="18" charset="0"/>
              </a:rPr>
              <a:pPr algn="r" defTabSz="949325" eaLnBrk="0" hangingPunct="0"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595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595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108A890B-094C-43B7-82B4-21DC524C4082}" type="slidenum">
              <a:rPr lang="en-US" sz="1200">
                <a:latin typeface="Times New Roman" pitchFamily="18" charset="0"/>
              </a:rPr>
              <a:pPr algn="r" defTabSz="949325" eaLnBrk="0" hangingPunct="0"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698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C6D53ABD-C79B-4E14-9ECB-1401BC6185AF}" type="slidenum">
              <a:rPr lang="en-US" sz="1200">
                <a:latin typeface="Times New Roman" pitchFamily="18" charset="0"/>
              </a:rPr>
              <a:pPr algn="r" defTabSz="949325" eaLnBrk="0" hangingPunct="0"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8003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123F0A8E-9D00-4107-8080-13D1AA4DA88B}" type="slidenum">
              <a:rPr lang="en-US" sz="1200">
                <a:latin typeface="Times New Roman" pitchFamily="18" charset="0"/>
              </a:rPr>
              <a:pPr algn="r" defTabSz="949325" eaLnBrk="0" hangingPunct="0"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F76B8527-CE44-4F2E-BD62-292E412BB56B}" type="slidenum">
              <a:rPr lang="en-US" sz="1200">
                <a:latin typeface="Times New Roman" pitchFamily="18" charset="0"/>
              </a:rPr>
              <a:pPr algn="r" defTabSz="949325" eaLnBrk="0" hangingPunct="0"/>
              <a:t>2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11366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7ADFD7F6-9AF3-49B2-BBCC-B19B614D2EA3}" type="slidenum">
              <a:rPr lang="en-US" sz="1200">
                <a:latin typeface="Times New Roman" pitchFamily="18" charset="0"/>
              </a:rPr>
              <a:pPr algn="r" defTabSz="949325" eaLnBrk="0" hangingPunct="0"/>
              <a:t>3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11469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20E16463-4469-414D-9923-1C3A4474C8A8}" type="slidenum">
              <a:rPr lang="en-US" sz="1200">
                <a:latin typeface="Times New Roman" pitchFamily="18" charset="0"/>
              </a:rPr>
              <a:pPr algn="r" defTabSz="949325" eaLnBrk="0" hangingPunct="0"/>
              <a:t>4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11571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1571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E5D9CD56-BD08-491B-BA13-AEC1614DA6AA}" type="slidenum">
              <a:rPr lang="en-US" sz="1200">
                <a:latin typeface="Times New Roman" pitchFamily="18" charset="0"/>
              </a:rPr>
              <a:pPr algn="r" defTabSz="949325" eaLnBrk="0" hangingPunct="0"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A63BFE97-47F1-4FEB-A52E-D9A8EAE1836D}" type="slidenum">
              <a:rPr lang="en-US" sz="1200">
                <a:latin typeface="Times New Roman" pitchFamily="18" charset="0"/>
              </a:rPr>
              <a:pPr algn="r" defTabSz="949325" eaLnBrk="0" hangingPunct="0"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7763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4B8D87E5-21D7-4158-BAF9-778A8C53A508}" type="slidenum">
              <a:rPr lang="en-US" sz="1200">
                <a:latin typeface="Times New Roman" pitchFamily="18" charset="0"/>
              </a:rPr>
              <a:pPr algn="r" defTabSz="949325" eaLnBrk="0" hangingPunct="0"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878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878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9FB8CC28-8580-40A5-80F5-1AD1F1AA2C56}" type="slidenum">
              <a:rPr lang="en-US" sz="1200">
                <a:latin typeface="Times New Roman" pitchFamily="18" charset="0"/>
              </a:rPr>
              <a:pPr algn="r" defTabSz="949325" eaLnBrk="0" hangingPunct="0"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981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4F96F863-307D-4A03-B6D9-BEA7A6F4C280}" type="slidenum">
              <a:rPr lang="en-US" sz="1200">
                <a:latin typeface="Times New Roman" pitchFamily="18" charset="0"/>
              </a:rPr>
              <a:pPr algn="r" defTabSz="949325" eaLnBrk="0" hangingPunct="0"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083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496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93BD7-F8FE-43AE-8F14-E89E38381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CD5A-1220-4FCC-8871-B58DCBF98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206375"/>
            <a:ext cx="1982787" cy="5864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6600" y="206375"/>
            <a:ext cx="5799138" cy="5864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4BB8-919C-4E47-987E-DC23372B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6375"/>
            <a:ext cx="7756525" cy="568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9D79D-EC91-411D-A36D-F52D549E1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9580E66-1903-480C-BBD1-80B22E7F4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0868-F78F-4C54-B8CC-8FB0BBAD0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7F7E6-C88F-400B-82A3-6098BA27F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4755E-49F5-46E1-9B79-FC0CAFED4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B75B-5E79-4060-A563-F19B5DC01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F4854-D64B-4BBB-B872-38A348E65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6E78E-BB6D-4DF6-AEC3-8900FAADB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7E799-7480-46F6-BE90-2ACC38B22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6375"/>
            <a:ext cx="7756525" cy="568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6600" y="1311275"/>
            <a:ext cx="7693025" cy="475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4484" name="Rectangle 4"/>
          <p:cNvSpPr>
            <a:spLocks noChangeArrowheads="1"/>
          </p:cNvSpPr>
          <p:nvPr/>
        </p:nvSpPr>
        <p:spPr bwMode="auto">
          <a:xfrm>
            <a:off x="0" y="908050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4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Arial" pitchFamily="34" charset="0"/>
              </a:defRPr>
            </a:lvl1pPr>
          </a:lstStyle>
          <a:p>
            <a:pPr>
              <a:defRPr/>
            </a:pPr>
            <a:fld id="{0F33D028-EB27-4BF2-93DB-AB8236DFF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04488" name="Rectangle 8"/>
          <p:cNvSpPr>
            <a:spLocks noChangeArrowheads="1"/>
          </p:cNvSpPr>
          <p:nvPr userDrawn="1"/>
        </p:nvSpPr>
        <p:spPr bwMode="auto">
          <a:xfrm>
            <a:off x="-3903663" y="28575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2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13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285750" indent="-285750" algn="l" rtl="0" eaLnBrk="0" fontAlgn="base" hangingPunct="0">
        <a:spcBef>
          <a:spcPct val="40000"/>
        </a:spcBef>
        <a:spcAft>
          <a:spcPct val="0"/>
        </a:spcAft>
        <a:buClr>
          <a:srgbClr val="114FFF"/>
        </a:buClr>
        <a:buFont typeface="Wingdings" pitchFamily="2" charset="2"/>
        <a:buChar char="§"/>
        <a:defRPr sz="2800" b="1">
          <a:solidFill>
            <a:srgbClr val="0000FF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-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541463" indent="-16986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image" Target="../media/image13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image" Target="../media/image16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7.wmf"/><Relationship Id="rId6" Type="http://schemas.openxmlformats.org/officeDocument/2006/relationships/image" Target="../media/image18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06375"/>
            <a:ext cx="7823200" cy="66992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Department of Computer Science</a:t>
            </a:r>
            <a:br>
              <a:rPr lang="en-US" sz="2400" dirty="0" smtClean="0"/>
            </a:br>
            <a:r>
              <a:rPr lang="en-US" sz="2400" dirty="0" smtClean="0"/>
              <a:t>National </a:t>
            </a:r>
            <a:r>
              <a:rPr lang="en-US" sz="2400" dirty="0" err="1" smtClean="0"/>
              <a:t>Tsing</a:t>
            </a:r>
            <a:r>
              <a:rPr lang="en-US" sz="2400" dirty="0" smtClean="0"/>
              <a:t> </a:t>
            </a:r>
            <a:r>
              <a:rPr lang="en-US" sz="2400" dirty="0" err="1" smtClean="0"/>
              <a:t>Hua</a:t>
            </a:r>
            <a:r>
              <a:rPr lang="en-US" sz="2400" dirty="0" smtClean="0"/>
              <a:t> University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4438"/>
            <a:ext cx="8255000" cy="4656137"/>
          </a:xfrm>
          <a:solidFill>
            <a:schemeClr val="bg1"/>
          </a:solidFill>
        </p:spPr>
        <p:txBody>
          <a:bodyPr lIns="91440" tIns="45720" rIns="91440" bIns="45720"/>
          <a:lstStyle/>
          <a:p>
            <a:pPr algn="ctr">
              <a:spcBef>
                <a:spcPct val="100000"/>
              </a:spcBef>
              <a:buFont typeface="Wingdings" pitchFamily="2" charset="2"/>
              <a:buNone/>
            </a:pPr>
            <a:endParaRPr lang="en-US" sz="7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sz="2400" b="0" dirty="0" smtClean="0">
                <a:solidFill>
                  <a:srgbClr val="FF0000"/>
                </a:solidFill>
                <a:latin typeface="Arial Black" pitchFamily="34" charset="0"/>
              </a:rPr>
              <a:t>CS 5262: Multimedia Networking and Systems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0" dirty="0" smtClean="0">
                <a:solidFill>
                  <a:srgbClr val="FF0000"/>
                </a:solidFill>
                <a:latin typeface="Arial Black" pitchFamily="34" charset="0"/>
              </a:rPr>
              <a:t>Color Models</a:t>
            </a: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n-US" sz="2400" dirty="0" smtClean="0"/>
          </a:p>
          <a:p>
            <a:pPr algn="ctr">
              <a:buNone/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Instructor: Cheng-</a:t>
            </a:r>
            <a:r>
              <a:rPr 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Hsin</a:t>
            </a: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Hsu</a:t>
            </a:r>
          </a:p>
          <a:p>
            <a:pPr algn="ctr">
              <a:buNone/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Acknowledgement: The instructor thanks Prof. Mohamed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Hefeeda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at Simon Fraser University for sharing his course materials</a:t>
            </a: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>
              <a:buFont typeface="Wingdings" pitchFamily="2" charset="2"/>
              <a:buNone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08338" y="6459538"/>
            <a:ext cx="19304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0488" tIns="44450" rIns="90488" bIns="44450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483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E39BC77-D61C-4048-BBBA-CE49DFAA39CF}" type="slidenum">
              <a:rPr lang="en-US" sz="1200" b="1"/>
              <a:pPr algn="r" eaLnBrk="0" hangingPunct="0"/>
              <a:t>10</a:t>
            </a:fld>
            <a:endParaRPr lang="en-US" sz="1200" b="1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YIQ  </a:t>
            </a:r>
            <a:r>
              <a:rPr lang="en-GB" smtClean="0">
                <a:sym typeface="Wingdings" pitchFamily="2" charset="2"/>
              </a:rPr>
              <a:t> </a:t>
            </a:r>
            <a:r>
              <a:rPr lang="en-GB" smtClean="0"/>
              <a:t> RGB  using linear transformation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Note: Values in matrix depend on the choice of the primaries for RGB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Luminance &amp; Chrominance Color Models</a:t>
            </a:r>
          </a:p>
        </p:txBody>
      </p:sp>
      <p:sp>
        <p:nvSpPr>
          <p:cNvPr id="5222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2230" name="Picture 6" descr="f0094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3825" y="2278063"/>
            <a:ext cx="6577013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BAD0A3DC-A97E-4C69-B124-7982797FEDE1}" type="slidenum">
              <a:rPr lang="en-US" sz="1200" b="1"/>
              <a:pPr algn="r" eaLnBrk="0" hangingPunct="0"/>
              <a:t>11</a:t>
            </a:fld>
            <a:endParaRPr lang="en-US" sz="1200" b="1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47663" y="1116013"/>
            <a:ext cx="8428037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RGB does </a:t>
            </a:r>
            <a:r>
              <a:rPr lang="en-GB" sz="2400" dirty="0" smtClean="0">
                <a:solidFill>
                  <a:srgbClr val="FF0000"/>
                </a:solidFill>
              </a:rPr>
              <a:t>not</a:t>
            </a:r>
            <a:r>
              <a:rPr lang="en-GB" sz="2400" dirty="0" smtClean="0"/>
              <a:t> capture all visible </a:t>
            </a:r>
            <a:r>
              <a:rPr lang="en-GB" sz="2400" dirty="0" err="1" smtClean="0"/>
              <a:t>colors</a:t>
            </a:r>
            <a:endParaRPr lang="en-GB" sz="24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Some visible </a:t>
            </a:r>
            <a:r>
              <a:rPr lang="en-GB" dirty="0" err="1" smtClean="0"/>
              <a:t>colors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cannot</a:t>
            </a:r>
            <a:r>
              <a:rPr lang="en-GB" dirty="0" smtClean="0"/>
              <a:t> be produced by adding RGB components</a:t>
            </a:r>
            <a:br>
              <a:rPr lang="en-GB" dirty="0" smtClean="0"/>
            </a:br>
            <a:endParaRPr lang="en-GB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Color matching experiment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Produce </a:t>
            </a:r>
            <a:r>
              <a:rPr lang="en-GB" dirty="0" smtClean="0">
                <a:solidFill>
                  <a:srgbClr val="FF0000"/>
                </a:solidFill>
              </a:rPr>
              <a:t>pure</a:t>
            </a:r>
            <a:r>
              <a:rPr lang="en-GB" dirty="0" smtClean="0"/>
              <a:t> </a:t>
            </a:r>
            <a:r>
              <a:rPr lang="en-GB" dirty="0" err="1" smtClean="0"/>
              <a:t>colors</a:t>
            </a:r>
            <a:endParaRPr lang="en-GB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Ask observers to vary</a:t>
            </a:r>
            <a:br>
              <a:rPr lang="en-GB" dirty="0" smtClean="0"/>
            </a:br>
            <a:r>
              <a:rPr lang="en-GB" dirty="0" smtClean="0"/>
              <a:t>r, g, b mix till match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Some visible (pure) </a:t>
            </a:r>
            <a:r>
              <a:rPr lang="en-GB" dirty="0" err="1" smtClean="0"/>
              <a:t>colors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could not be matched unless </a:t>
            </a:r>
            <a:br>
              <a:rPr lang="en-GB" dirty="0" smtClean="0"/>
            </a:br>
            <a:r>
              <a:rPr lang="en-GB" dirty="0" smtClean="0"/>
              <a:t>we added R to them, i.e., subtract R from the mix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CIE XYZ Model and Color Gamut</a:t>
            </a: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151" name="Picture 5" descr="f0096-01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16450" y="2176463"/>
            <a:ext cx="4425950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352425" y="2554288"/>
          <a:ext cx="4164013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5" imgW="1942920" imgH="203040" progId="Equation.DSMT4">
                  <p:embed/>
                </p:oleObj>
              </mc:Choice>
              <mc:Fallback>
                <p:oleObj name="Equation" r:id="rId5" imgW="194292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2554288"/>
                        <a:ext cx="4164013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3FEBBDB6-2E92-4655-BC91-5144F4D34AD1}" type="slidenum">
              <a:rPr lang="en-US" sz="1200" b="1"/>
              <a:pPr algn="r" eaLnBrk="0" hangingPunct="0"/>
              <a:t>12</a:t>
            </a:fld>
            <a:endParaRPr lang="en-US" sz="1200" b="1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This means systems that use RGB model (e.g., monitors) may not able to produce all visible </a:t>
            </a:r>
            <a:r>
              <a:rPr lang="en-GB" sz="2400" dirty="0" err="1" smtClean="0"/>
              <a:t>colors</a:t>
            </a:r>
            <a:endParaRPr lang="en-GB" sz="24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Similarly for systems that use CMYK model (e.g., color printers)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 some colors can be produced on monitors but not on printers and vice versa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olidFill>
                  <a:srgbClr val="FF0000"/>
                </a:solidFill>
              </a:rPr>
              <a:t>Color Gamut </a:t>
            </a:r>
            <a:r>
              <a:rPr lang="en-GB" sz="2400" dirty="0" smtClean="0"/>
              <a:t>(or scope): is the range of colors that can be produced (displayed or printed)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CIE</a:t>
            </a:r>
            <a:r>
              <a:rPr lang="en-US" sz="2400" dirty="0" smtClean="0"/>
              <a:t>: Commission </a:t>
            </a:r>
            <a:r>
              <a:rPr lang="en-US" sz="2400" dirty="0" err="1" smtClean="0"/>
              <a:t>Internationale</a:t>
            </a:r>
            <a:r>
              <a:rPr lang="en-US" sz="2400" dirty="0" smtClean="0"/>
              <a:t> de </a:t>
            </a:r>
            <a:r>
              <a:rPr lang="en-US" sz="2400" dirty="0" err="1" smtClean="0"/>
              <a:t>l’Eclairage</a:t>
            </a:r>
            <a:endParaRPr lang="en-US" sz="24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Goal: define a model to represent </a:t>
            </a:r>
            <a:r>
              <a:rPr lang="en-GB" u="sng" dirty="0" smtClean="0"/>
              <a:t>ALL</a:t>
            </a:r>
            <a:r>
              <a:rPr lang="en-GB" dirty="0" smtClean="0"/>
              <a:t> colors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Used to compare color gamut of different color models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CIE XYZ Model and Color Gamut</a:t>
            </a:r>
          </a:p>
        </p:txBody>
      </p:sp>
      <p:sp>
        <p:nvSpPr>
          <p:cNvPr id="53253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78E1994-8F1D-48CD-9410-DA0761F9604A}" type="slidenum">
              <a:rPr lang="en-US" sz="1200" b="1"/>
              <a:pPr algn="r" eaLnBrk="0" hangingPunct="0"/>
              <a:t>13</a:t>
            </a:fld>
            <a:endParaRPr lang="en-US" sz="1200" b="1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17525" y="1116013"/>
            <a:ext cx="5578475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CIE defines three </a:t>
            </a:r>
            <a:r>
              <a:rPr lang="en-GB" sz="2400" dirty="0" smtClean="0">
                <a:solidFill>
                  <a:srgbClr val="FF0000"/>
                </a:solidFill>
              </a:rPr>
              <a:t>virtual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>
                <a:solidFill>
                  <a:srgbClr val="FF0000"/>
                </a:solidFill>
              </a:rPr>
              <a:t>primaries</a:t>
            </a:r>
            <a:r>
              <a:rPr lang="en-GB" sz="2400" dirty="0" smtClean="0"/>
              <a:t> (X, Y, Z) from </a:t>
            </a:r>
            <a:br>
              <a:rPr lang="en-GB" sz="2400" dirty="0" smtClean="0"/>
            </a:br>
            <a:r>
              <a:rPr lang="en-GB" sz="2400" dirty="0" smtClean="0"/>
              <a:t>which all </a:t>
            </a:r>
            <a:r>
              <a:rPr lang="en-GB" sz="2400" dirty="0" err="1" smtClean="0"/>
              <a:t>colors</a:t>
            </a:r>
            <a:r>
              <a:rPr lang="en-GB" sz="2400" dirty="0" smtClean="0"/>
              <a:t> can be </a:t>
            </a:r>
            <a:br>
              <a:rPr lang="en-GB" sz="2400" dirty="0" smtClean="0"/>
            </a:br>
            <a:r>
              <a:rPr lang="en-GB" sz="2400" dirty="0" smtClean="0"/>
              <a:t>composed by </a:t>
            </a:r>
            <a:r>
              <a:rPr lang="en-GB" sz="2400" dirty="0" smtClean="0">
                <a:solidFill>
                  <a:srgbClr val="FF0000"/>
                </a:solidFill>
              </a:rPr>
              <a:t>positive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/>
              <a:t>amounts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Color given by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X, Y, Z are constants defined by CIE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For simplicity, we normalize: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CIE XYZ Color Model</a:t>
            </a: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176" name="Picture 5" descr="f0097-01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8975" y="1233488"/>
            <a:ext cx="4435475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309563" y="3686175"/>
          <a:ext cx="41910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1955520" imgH="203040" progId="Equation.DSMT4">
                  <p:embed/>
                </p:oleObj>
              </mc:Choice>
              <mc:Fallback>
                <p:oleObj name="Equation" r:id="rId5" imgW="195552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3686175"/>
                        <a:ext cx="419100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8"/>
          <p:cNvGraphicFramePr>
            <a:graphicFrameLocks noChangeAspect="1"/>
          </p:cNvGraphicFramePr>
          <p:nvPr/>
        </p:nvGraphicFramePr>
        <p:xfrm>
          <a:off x="674688" y="5500688"/>
          <a:ext cx="821848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7" imgW="5067000" imgH="419040" progId="Equation.DSMT4">
                  <p:embed/>
                </p:oleObj>
              </mc:Choice>
              <mc:Fallback>
                <p:oleObj name="Equation" r:id="rId7" imgW="506700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5500688"/>
                        <a:ext cx="8218487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E508DC1-9386-4140-82BB-E3850D69AF82}" type="slidenum">
              <a:rPr lang="en-US" sz="1200" b="1"/>
              <a:pPr algn="r" eaLnBrk="0" hangingPunct="0"/>
              <a:t>14</a:t>
            </a:fld>
            <a:endParaRPr lang="en-US" sz="1200" b="1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Thus, we have: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All perceived colors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Normalized plane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Projection</a:t>
            </a:r>
            <a:br>
              <a:rPr lang="en-GB" smtClean="0"/>
            </a:br>
            <a:r>
              <a:rPr lang="en-GB" smtClean="0"/>
              <a:t>Horseshoe shape 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CIE XYZ Color Model</a:t>
            </a:r>
          </a:p>
        </p:txBody>
      </p:sp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3584575" y="1195388"/>
          <a:ext cx="3432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4" imgW="1473120" imgH="203040" progId="Equation.DSMT4">
                  <p:embed/>
                </p:oleObj>
              </mc:Choice>
              <mc:Fallback>
                <p:oleObj name="Equation" r:id="rId4" imgW="147312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1195388"/>
                        <a:ext cx="3432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6" descr="f0098-02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7925" y="2166938"/>
            <a:ext cx="509270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200" name="Straight Arrow Connector 8"/>
          <p:cNvCxnSpPr>
            <a:cxnSpLocks noChangeShapeType="1"/>
          </p:cNvCxnSpPr>
          <p:nvPr/>
        </p:nvCxnSpPr>
        <p:spPr bwMode="auto">
          <a:xfrm>
            <a:off x="2700338" y="2568575"/>
            <a:ext cx="1812925" cy="595313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8201" name="Straight Arrow Connector 13"/>
          <p:cNvCxnSpPr>
            <a:cxnSpLocks noChangeShapeType="1"/>
          </p:cNvCxnSpPr>
          <p:nvPr/>
        </p:nvCxnSpPr>
        <p:spPr bwMode="auto">
          <a:xfrm>
            <a:off x="2351088" y="3643313"/>
            <a:ext cx="2336800" cy="1030287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8202" name="Straight Arrow Connector 16"/>
          <p:cNvCxnSpPr>
            <a:cxnSpLocks noChangeShapeType="1"/>
          </p:cNvCxnSpPr>
          <p:nvPr/>
        </p:nvCxnSpPr>
        <p:spPr bwMode="auto">
          <a:xfrm flipV="1">
            <a:off x="2655888" y="4281488"/>
            <a:ext cx="4456112" cy="1247775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486D8418-EA85-44A7-B440-D784275EC0A2}" type="slidenum">
              <a:rPr lang="en-US" sz="1200" b="1"/>
              <a:pPr algn="r" eaLnBrk="0" hangingPunct="0"/>
              <a:t>15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16013"/>
            <a:ext cx="83105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Projection on X,Y </a:t>
            </a:r>
            <a:r>
              <a:rPr lang="en-GB" sz="2400" smtClean="0">
                <a:sym typeface="Wingdings" pitchFamily="2" charset="2"/>
              </a:rPr>
              <a:t></a:t>
            </a:r>
            <a:br>
              <a:rPr lang="en-GB" sz="2400" smtClean="0">
                <a:sym typeface="Wingdings" pitchFamily="2" charset="2"/>
              </a:rPr>
            </a:br>
            <a:r>
              <a:rPr lang="en-GB" sz="2400" smtClean="0">
                <a:solidFill>
                  <a:srgbClr val="FF0000"/>
                </a:solidFill>
                <a:sym typeface="Wingdings" pitchFamily="2" charset="2"/>
              </a:rPr>
              <a:t>CIE</a:t>
            </a:r>
            <a:r>
              <a:rPr lang="en-GB" sz="2400" smtClean="0">
                <a:sym typeface="Wingdings" pitchFamily="2" charset="2"/>
              </a:rPr>
              <a:t> </a:t>
            </a:r>
            <a:r>
              <a:rPr lang="en-GB" sz="2400" smtClean="0">
                <a:solidFill>
                  <a:srgbClr val="FF0000"/>
                </a:solidFill>
                <a:sym typeface="Wingdings" pitchFamily="2" charset="2"/>
              </a:rPr>
              <a:t>Chromaticity</a:t>
            </a:r>
            <a:r>
              <a:rPr lang="en-GB" sz="2400" smtClean="0">
                <a:sym typeface="Wingdings" pitchFamily="2" charset="2"/>
              </a:rPr>
              <a:t> </a:t>
            </a:r>
            <a:r>
              <a:rPr lang="en-GB" sz="2400" smtClean="0">
                <a:solidFill>
                  <a:srgbClr val="FF0000"/>
                </a:solidFill>
                <a:sym typeface="Wingdings" pitchFamily="2" charset="2"/>
              </a:rPr>
              <a:t>Diagram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Represents all visible colors </a:t>
            </a:r>
            <a:br>
              <a:rPr lang="en-GB" smtClean="0"/>
            </a:br>
            <a:r>
              <a:rPr lang="en-GB" smtClean="0"/>
              <a:t>at unit energy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On the curved edge,  fully </a:t>
            </a:r>
            <a:br>
              <a:rPr lang="en-GB" sz="2400" smtClean="0"/>
            </a:br>
            <a:r>
              <a:rPr lang="en-GB" sz="2400" smtClean="0"/>
              <a:t>saturated (pure, spectral) colors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On straight line base, colors </a:t>
            </a:r>
            <a:br>
              <a:rPr lang="en-GB" sz="2400" smtClean="0"/>
            </a:br>
            <a:r>
              <a:rPr lang="en-GB" sz="2400" smtClean="0"/>
              <a:t>that cannot be produced by a </a:t>
            </a:r>
            <a:br>
              <a:rPr lang="en-GB" sz="2400" smtClean="0"/>
            </a:br>
            <a:r>
              <a:rPr lang="en-GB" sz="2400" smtClean="0"/>
              <a:t>single wavelength (nonspectral)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A line joining any two colors</a:t>
            </a:r>
            <a:br>
              <a:rPr lang="en-GB" sz="2400" smtClean="0"/>
            </a:br>
            <a:r>
              <a:rPr lang="en-GB" sz="2400" smtClean="0"/>
              <a:t>represents colors that can be </a:t>
            </a:r>
            <a:br>
              <a:rPr lang="en-GB" sz="2400" smtClean="0"/>
            </a:br>
            <a:r>
              <a:rPr lang="en-GB" sz="2400" smtClean="0"/>
              <a:t>created by combining these two colors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CIE Chromaticity Diagram</a:t>
            </a:r>
          </a:p>
        </p:txBody>
      </p:sp>
      <p:sp>
        <p:nvSpPr>
          <p:cNvPr id="5427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4278" name="Picture 5" descr="300px-CIExy1931.sv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37138" y="1214438"/>
            <a:ext cx="3881437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4279" name="Straight Arrow Connector 7"/>
          <p:cNvCxnSpPr>
            <a:cxnSpLocks noChangeShapeType="1"/>
          </p:cNvCxnSpPr>
          <p:nvPr/>
        </p:nvCxnSpPr>
        <p:spPr bwMode="auto">
          <a:xfrm>
            <a:off x="4543425" y="3019425"/>
            <a:ext cx="971550" cy="5651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4280" name="Straight Arrow Connector 14"/>
          <p:cNvCxnSpPr>
            <a:cxnSpLocks noChangeShapeType="1"/>
          </p:cNvCxnSpPr>
          <p:nvPr/>
        </p:nvCxnSpPr>
        <p:spPr bwMode="auto">
          <a:xfrm>
            <a:off x="4818063" y="4267200"/>
            <a:ext cx="1828800" cy="638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BF65FAC0-EAF6-4763-8BC5-600AF331FB2A}" type="slidenum">
              <a:rPr lang="en-US" sz="1200" b="1"/>
              <a:pPr algn="r" eaLnBrk="0" hangingPunct="0"/>
              <a:t>16</a:t>
            </a:fld>
            <a:endParaRPr lang="en-US" sz="1200" b="1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88950" y="1116013"/>
            <a:ext cx="3719513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RGB range is larger, </a:t>
            </a:r>
            <a:br>
              <a:rPr lang="en-GB" sz="2400" smtClean="0"/>
            </a:br>
            <a:r>
              <a:rPr lang="en-GB" sz="2400" smtClean="0"/>
              <a:t>but it does </a:t>
            </a:r>
            <a:r>
              <a:rPr lang="en-GB" sz="2400" smtClean="0">
                <a:solidFill>
                  <a:srgbClr val="FF0000"/>
                </a:solidFill>
              </a:rPr>
              <a:t>not</a:t>
            </a:r>
            <a:r>
              <a:rPr lang="en-GB" sz="2400" smtClean="0"/>
              <a:t> fully</a:t>
            </a:r>
            <a:br>
              <a:rPr lang="en-GB" sz="2400" smtClean="0"/>
            </a:br>
            <a:r>
              <a:rPr lang="en-GB" sz="2400" smtClean="0"/>
              <a:t>contain CMYK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smtClean="0"/>
              <a:t>Note: exact gamut </a:t>
            </a:r>
            <a:br>
              <a:rPr lang="en-GB" sz="2400" smtClean="0"/>
            </a:br>
            <a:r>
              <a:rPr lang="en-GB" sz="2400" smtClean="0"/>
              <a:t>depends on the specific </a:t>
            </a:r>
            <a:br>
              <a:rPr lang="en-GB" sz="2400" smtClean="0"/>
            </a:br>
            <a:r>
              <a:rPr lang="en-GB" sz="2400" smtClean="0"/>
              <a:t>constants used for </a:t>
            </a:r>
            <a:br>
              <a:rPr lang="en-GB" sz="2400" smtClean="0"/>
            </a:br>
            <a:r>
              <a:rPr lang="en-GB" sz="2400" smtClean="0"/>
              <a:t>RGB &amp; CMYK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RGB vs. CMYK on Chromaticity Diagram</a:t>
            </a:r>
          </a:p>
        </p:txBody>
      </p:sp>
      <p:sp>
        <p:nvSpPr>
          <p:cNvPr id="55301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5302" name="Picture 6" descr="f0100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4288" y="1228725"/>
            <a:ext cx="5094287" cy="480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C7F0BA8D-2E90-437F-95FB-3262958D4850}" type="slidenum">
              <a:rPr lang="en-US" sz="1200" b="1"/>
              <a:pPr algn="r" eaLnBrk="0" hangingPunct="0"/>
              <a:t>17</a:t>
            </a:fld>
            <a:endParaRPr lang="en-US" sz="1200" b="1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Again depends on the specific constants for RGB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RGB </a:t>
            </a:r>
            <a:r>
              <a:rPr lang="en-US" dirty="0" smtClean="0">
                <a:sym typeface="Wingdings" pitchFamily="2" charset="2"/>
              </a:rPr>
              <a:t> CIE XYZ</a:t>
            </a:r>
            <a:endParaRPr lang="en-US" dirty="0" smtClean="0"/>
          </a:p>
        </p:txBody>
      </p:sp>
      <p:sp>
        <p:nvSpPr>
          <p:cNvPr id="56325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56326" name="Picture 6" descr="f0102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1025" y="1814513"/>
            <a:ext cx="5622925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D54BCEF-1E51-4625-B792-53164623F2AB}" type="slidenum">
              <a:rPr lang="en-US" sz="1200" b="1"/>
              <a:pPr algn="r" eaLnBrk="0" hangingPunct="0"/>
              <a:t>18</a:t>
            </a:fld>
            <a:endParaRPr lang="en-US" sz="1200" b="1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028700"/>
            <a:ext cx="8170862" cy="5386388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Different methods for representing </a:t>
            </a:r>
            <a:r>
              <a:rPr lang="en-GB" sz="2400" dirty="0" err="1" smtClean="0"/>
              <a:t>colors</a:t>
            </a:r>
            <a:endParaRPr lang="en-GB" sz="24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Additive</a:t>
            </a:r>
            <a:r>
              <a:rPr lang="en-GB" sz="2000" dirty="0" smtClean="0"/>
              <a:t> (three </a:t>
            </a:r>
            <a:r>
              <a:rPr lang="en-GB" sz="2000" u="sng" dirty="0" smtClean="0"/>
              <a:t>primary</a:t>
            </a:r>
            <a:r>
              <a:rPr lang="en-GB" sz="2000" dirty="0" smtClean="0"/>
              <a:t> </a:t>
            </a:r>
            <a:r>
              <a:rPr lang="en-GB" sz="2000" dirty="0" err="1" smtClean="0"/>
              <a:t>colors</a:t>
            </a:r>
            <a:r>
              <a:rPr lang="en-GB" sz="2000" dirty="0" smtClean="0"/>
              <a:t>: R, G, B)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Used in digital cameras, monitors, TVs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Subtractive</a:t>
            </a:r>
            <a:r>
              <a:rPr lang="en-GB" sz="2000" dirty="0" smtClean="0"/>
              <a:t> (three </a:t>
            </a:r>
            <a:r>
              <a:rPr lang="en-GB" sz="2000" u="sng" dirty="0" smtClean="0"/>
              <a:t>primary</a:t>
            </a:r>
            <a:r>
              <a:rPr lang="en-GB" sz="2000" dirty="0" smtClean="0"/>
              <a:t> </a:t>
            </a:r>
            <a:r>
              <a:rPr lang="en-GB" sz="2000" dirty="0" err="1" smtClean="0"/>
              <a:t>colors</a:t>
            </a:r>
            <a:r>
              <a:rPr lang="en-GB" sz="2000" dirty="0" smtClean="0"/>
              <a:t>: C, M, Y  Plus K)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Good for printers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>
                <a:solidFill>
                  <a:srgbClr val="FF0000"/>
                </a:solidFill>
              </a:rPr>
              <a:t>Luminance &amp; Chrominance:</a:t>
            </a:r>
            <a:r>
              <a:rPr lang="en-US" sz="2000" dirty="0" smtClean="0"/>
              <a:t> YIQ, YUV, </a:t>
            </a:r>
            <a:r>
              <a:rPr lang="en-US" sz="2000" dirty="0" err="1" smtClean="0"/>
              <a:t>YCbCr</a:t>
            </a:r>
            <a:endParaRPr lang="en-US" sz="2000" dirty="0" smtClean="0"/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Luminance component (Y) and two chrominance components 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YIQ &amp; YUV used in B&amp;W and </a:t>
            </a:r>
            <a:r>
              <a:rPr lang="en-GB" dirty="0" err="1" smtClean="0">
                <a:sym typeface="Wingdings" pitchFamily="2" charset="2"/>
              </a:rPr>
              <a:t>color</a:t>
            </a:r>
            <a:r>
              <a:rPr lang="en-GB" dirty="0" smtClean="0">
                <a:sym typeface="Wingdings" pitchFamily="2" charset="2"/>
              </a:rPr>
              <a:t> TV (same signal)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err="1" smtClean="0">
                <a:sym typeface="Wingdings" pitchFamily="2" charset="2"/>
              </a:rPr>
              <a:t>YCbCr</a:t>
            </a:r>
            <a:r>
              <a:rPr lang="en-GB" dirty="0" smtClean="0">
                <a:sym typeface="Wingdings" pitchFamily="2" charset="2"/>
              </a:rPr>
              <a:t> used in JPEG and MPEG compressions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HSV &amp; HSL:</a:t>
            </a:r>
            <a:r>
              <a:rPr lang="en-GB" sz="2000" dirty="0" smtClean="0"/>
              <a:t> Hue, Saturation, Value (or Lightness)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Usually used in computer graphics applications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  <a:sym typeface="Wingdings" pitchFamily="2" charset="2"/>
              </a:rPr>
              <a:t>CIE XYZ: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Theoretical, comprehensive, used for comparing gamut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600" dirty="0" smtClean="0"/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>
              <a:sym typeface="Wingdings" pitchFamily="2" charset="2"/>
            </a:endParaRP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>
              <a:sym typeface="Wingdings" pitchFamily="2" charset="2"/>
            </a:endParaRP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Color Models: Summary</a:t>
            </a:r>
          </a:p>
        </p:txBody>
      </p:sp>
      <p:sp>
        <p:nvSpPr>
          <p:cNvPr id="5734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12CBB125-96AB-47E9-AA3F-E79BEA55FAA5}" type="slidenum">
              <a:rPr lang="en-US" sz="1200" b="1"/>
              <a:pPr algn="r" eaLnBrk="0" hangingPunct="0"/>
              <a:t>2</a:t>
            </a:fld>
            <a:endParaRPr lang="en-US" sz="1200" b="1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073150"/>
            <a:ext cx="7813675" cy="595313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Color is composed of electromagnetic waves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Colors &amp; Color Models</a:t>
            </a:r>
          </a:p>
        </p:txBody>
      </p:sp>
      <p:sp>
        <p:nvSpPr>
          <p:cNvPr id="4403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4038" name="Picture 6" descr="f0027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9300" y="2012950"/>
            <a:ext cx="5622925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f0027-02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59163" y="4240213"/>
            <a:ext cx="54737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93700" y="1901825"/>
            <a:ext cx="3263900" cy="1516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Humans: visible colors: 370 – 780 nm</a:t>
            </a:r>
          </a:p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400" b="1" kern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57175" y="4651375"/>
            <a:ext cx="3109913" cy="776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Frequency spectrum</a:t>
            </a:r>
          </a:p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400" b="1" kern="0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44042" name="Picture 11" descr="605px-Linear_visible_spectrum.svg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38575" y="1590675"/>
            <a:ext cx="4519613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88B57629-D8D4-42B5-9FD0-4AE55B825A74}" type="slidenum">
              <a:rPr lang="en-US" sz="1200" b="1"/>
              <a:pPr algn="r" eaLnBrk="0" hangingPunct="0"/>
              <a:t>3</a:t>
            </a:fld>
            <a:endParaRPr lang="en-US" sz="1200" b="1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46100" y="1087438"/>
            <a:ext cx="8170863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Pure color has a single wavelength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Could be generated for example by laser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Typically, we see a </a:t>
            </a:r>
            <a:r>
              <a:rPr lang="en-GB" sz="2400" dirty="0" smtClean="0">
                <a:solidFill>
                  <a:srgbClr val="FF0000"/>
                </a:solidFill>
              </a:rPr>
              <a:t>combination</a:t>
            </a:r>
            <a:r>
              <a:rPr lang="en-GB" sz="2400" dirty="0" smtClean="0"/>
              <a:t> of wavelengths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Spectral analysis shows contribution of each wavelength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A color could be represented by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Hue:</a:t>
            </a:r>
            <a:r>
              <a:rPr lang="en-GB" sz="2000" dirty="0" smtClean="0"/>
              <a:t> dominant wavelength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/>
              <a:t>Wavelength  at the spike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Saturation:</a:t>
            </a:r>
            <a:r>
              <a:rPr lang="en-GB" sz="2000" dirty="0" smtClean="0"/>
              <a:t>  color purity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/>
              <a:t>Area under spike over total area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Luminance:</a:t>
            </a:r>
            <a:r>
              <a:rPr lang="en-GB" sz="2000" dirty="0" smtClean="0"/>
              <a:t>  ~brightness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/>
              <a:t>Area under curve (power)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Colors</a:t>
            </a:r>
          </a:p>
        </p:txBody>
      </p:sp>
      <p:sp>
        <p:nvSpPr>
          <p:cNvPr id="45061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5062" name="Picture 5" descr="f0088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2338" y="3570288"/>
            <a:ext cx="4267200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063" name="Straight Arrow Connector 9"/>
          <p:cNvCxnSpPr>
            <a:cxnSpLocks noChangeShapeType="1"/>
          </p:cNvCxnSpPr>
          <p:nvPr/>
        </p:nvCxnSpPr>
        <p:spPr bwMode="auto">
          <a:xfrm rot="5400000">
            <a:off x="7096919" y="4731544"/>
            <a:ext cx="1306512" cy="812800"/>
          </a:xfrm>
          <a:prstGeom prst="straightConnector1">
            <a:avLst/>
          </a:prstGeom>
          <a:noFill/>
          <a:ln w="12700" algn="ctr">
            <a:solidFill>
              <a:srgbClr val="FF3300"/>
            </a:solidFill>
            <a:round/>
            <a:headEnd/>
            <a:tailEnd type="arrow" w="med" len="med"/>
          </a:ln>
        </p:spPr>
      </p:cxnSp>
      <p:sp>
        <p:nvSpPr>
          <p:cNvPr id="45064" name="TextBox 10"/>
          <p:cNvSpPr txBox="1">
            <a:spLocks noChangeArrowheads="1"/>
          </p:cNvSpPr>
          <p:nvPr/>
        </p:nvSpPr>
        <p:spPr bwMode="auto">
          <a:xfrm>
            <a:off x="7967663" y="4179888"/>
            <a:ext cx="65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Hue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6CB073DA-CCDB-4DD0-8D4A-7A359FD76309}" type="slidenum">
              <a:rPr lang="en-US" sz="1200" b="1"/>
              <a:pPr algn="r" eaLnBrk="0" hangingPunct="0"/>
              <a:t>4</a:t>
            </a:fld>
            <a:endParaRPr lang="en-US" sz="1200" b="1" dirty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The hue, saturation, luminance representation is </a:t>
            </a:r>
            <a:r>
              <a:rPr lang="en-GB" sz="2400" dirty="0" smtClean="0">
                <a:solidFill>
                  <a:srgbClr val="FF0000"/>
                </a:solidFill>
              </a:rPr>
              <a:t>not</a:t>
            </a:r>
            <a:r>
              <a:rPr lang="en-GB" sz="2400" dirty="0" smtClean="0"/>
              <a:t> well suited for computer monitors 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CRT monitors use three phosphors beams Red, Blue, Green (RGB) of varying intensities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LCD: use Red, Blue, Green pixels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Common method to create wide range of colors is to combine </a:t>
            </a:r>
            <a:r>
              <a:rPr lang="en-GB" sz="2400" dirty="0" smtClean="0">
                <a:solidFill>
                  <a:srgbClr val="FF0000"/>
                </a:solidFill>
              </a:rPr>
              <a:t>three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primary</a:t>
            </a:r>
            <a:r>
              <a:rPr lang="en-GB" sz="2400" dirty="0" smtClean="0"/>
              <a:t> colors 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Primary = cannot be generated from each other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RGB are good choices because the color receptors in the eyes are specially sensitive to them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Color Models</a:t>
            </a:r>
          </a:p>
        </p:txBody>
      </p:sp>
      <p:sp>
        <p:nvSpPr>
          <p:cNvPr id="46085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BEA12527-15C0-4859-9D8F-D9C4CC3E8A4D}" type="slidenum">
              <a:rPr lang="en-US" sz="1200" b="1"/>
              <a:pPr algn="r" eaLnBrk="0" hangingPunct="0"/>
              <a:t>5</a:t>
            </a:fld>
            <a:endParaRPr lang="en-US" sz="1200" b="1" dirty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61975" y="1116013"/>
            <a:ext cx="4591050" cy="49514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/>
              <a:t>Increasing each component with </a:t>
            </a:r>
            <a:r>
              <a:rPr lang="en-GB" sz="2000" dirty="0" smtClean="0">
                <a:solidFill>
                  <a:srgbClr val="FF0000"/>
                </a:solidFill>
              </a:rPr>
              <a:t>same</a:t>
            </a:r>
            <a:r>
              <a:rPr lang="en-GB" sz="2000" dirty="0" smtClean="0"/>
              <a:t> ratio </a:t>
            </a:r>
            <a:r>
              <a:rPr lang="en-GB" sz="2000" dirty="0" smtClean="0">
                <a:sym typeface="Wingdings" pitchFamily="2" charset="2"/>
              </a:rPr>
              <a:t> increases brightness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>
                <a:sym typeface="Wingdings" pitchFamily="2" charset="2"/>
              </a:rPr>
              <a:t>(0.64, 0.96, 0.78) is brighter shade of green than (0.32, 0.48, 0.39)  </a:t>
            </a:r>
            <a:r>
              <a:rPr lang="en-GB" sz="2000" dirty="0" smtClean="0"/>
              <a:t>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err="1" smtClean="0"/>
              <a:t>Grayscale</a:t>
            </a:r>
            <a:r>
              <a:rPr lang="en-GB" sz="2000" dirty="0" smtClean="0"/>
              <a:t> values on the cube’s diagonal from (0,0,0) to (1,1,1)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/>
              <a:t>Same value for R,G,B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0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/>
              <a:t>RGB to </a:t>
            </a:r>
            <a:r>
              <a:rPr lang="en-GB" sz="2000" dirty="0" err="1" smtClean="0"/>
              <a:t>grayscale</a:t>
            </a:r>
            <a:r>
              <a:rPr lang="en-GB" sz="2000" dirty="0" smtClean="0"/>
              <a:t> conversion: (R, G, B) </a:t>
            </a:r>
            <a:r>
              <a:rPr lang="en-GB" sz="2000" dirty="0" smtClean="0">
                <a:sym typeface="Wingdings" pitchFamily="2" charset="2"/>
              </a:rPr>
              <a:t> (L, L, L)</a:t>
            </a:r>
            <a:endParaRPr lang="en-GB" sz="20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/>
              <a:t>L = 0.30 R + 0.59 G + 0.11 B</a:t>
            </a:r>
          </a:p>
          <a:p>
            <a:pPr marL="27940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000" dirty="0" smtClean="0"/>
              <a:t>Eyes are most sensitive to green, and least sensitive to blue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RGB Color Model</a:t>
            </a:r>
          </a:p>
        </p:txBody>
      </p:sp>
      <p:sp>
        <p:nvSpPr>
          <p:cNvPr id="4710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7110" name="Picture 5" descr="f0089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7788" y="1393825"/>
            <a:ext cx="3808412" cy="24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81013" y="4775200"/>
            <a:ext cx="514985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000" b="1" kern="0" dirty="0">
              <a:latin typeface="+mn-lt"/>
            </a:endParaRPr>
          </a:p>
        </p:txBody>
      </p:sp>
      <p:pic>
        <p:nvPicPr>
          <p:cNvPr id="4711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67313" y="4056063"/>
            <a:ext cx="3649662" cy="196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CA1DDE2E-129E-4DA1-9B1D-05329275E17A}" type="slidenum">
              <a:rPr lang="en-US" sz="1200" b="1"/>
              <a:pPr algn="r" eaLnBrk="0" hangingPunct="0"/>
              <a:t>6</a:t>
            </a:fld>
            <a:endParaRPr lang="en-US" sz="1200" b="1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7886700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RGB is called </a:t>
            </a:r>
            <a:r>
              <a:rPr lang="en-GB" sz="2400" dirty="0" smtClean="0">
                <a:solidFill>
                  <a:srgbClr val="FF0000"/>
                </a:solidFill>
              </a:rPr>
              <a:t>additive</a:t>
            </a:r>
            <a:r>
              <a:rPr lang="en-GB" sz="2400" dirty="0" smtClean="0"/>
              <a:t> model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CMY (Cyan, Magenta, Yellow) </a:t>
            </a:r>
            <a:br>
              <a:rPr lang="en-GB" sz="2400" dirty="0" smtClean="0"/>
            </a:br>
            <a:r>
              <a:rPr lang="en-GB" sz="2400" dirty="0" smtClean="0"/>
              <a:t>are </a:t>
            </a:r>
            <a:r>
              <a:rPr lang="en-GB" sz="2400" dirty="0" smtClean="0">
                <a:solidFill>
                  <a:srgbClr val="FF0000"/>
                </a:solidFill>
              </a:rPr>
              <a:t>complements</a:t>
            </a:r>
            <a:r>
              <a:rPr lang="en-GB" sz="2400" dirty="0" smtClean="0"/>
              <a:t> of R,G,B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C = 1 - R;  M = 1 – G;  Y = 1 - B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 CMY is a </a:t>
            </a:r>
            <a:r>
              <a:rPr lang="en-GB" sz="2400" dirty="0" smtClean="0">
                <a:solidFill>
                  <a:srgbClr val="FF0000"/>
                </a:solidFill>
                <a:sym typeface="Wingdings" pitchFamily="2" charset="2"/>
              </a:rPr>
              <a:t>subtractive</a:t>
            </a:r>
            <a:r>
              <a:rPr lang="en-GB" sz="2400" dirty="0" smtClean="0">
                <a:sym typeface="Wingdings" pitchFamily="2" charset="2"/>
              </a:rPr>
              <a:t> model, i.e.,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The origin of the cube is White (not Black), and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(C, M, Y) means how much Red, Green, Blue are </a:t>
            </a:r>
            <a:r>
              <a:rPr lang="en-GB" sz="2000" dirty="0" smtClean="0">
                <a:solidFill>
                  <a:srgbClr val="FF0000"/>
                </a:solidFill>
                <a:sym typeface="Wingdings" pitchFamily="2" charset="2"/>
              </a:rPr>
              <a:t>subtracted</a:t>
            </a:r>
            <a:r>
              <a:rPr lang="en-GB" sz="2000" dirty="0" smtClean="0">
                <a:sym typeface="Wingdings" pitchFamily="2" charset="2"/>
              </a:rPr>
              <a:t> out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CMY is used in </a:t>
            </a:r>
            <a:r>
              <a:rPr lang="en-GB" dirty="0" err="1" smtClean="0">
                <a:sym typeface="Wingdings" pitchFamily="2" charset="2"/>
              </a:rPr>
              <a:t>color</a:t>
            </a:r>
            <a:r>
              <a:rPr lang="en-GB" dirty="0" smtClean="0">
                <a:sym typeface="Wingdings" pitchFamily="2" charset="2"/>
              </a:rPr>
              <a:t> printer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Typically with a fourth </a:t>
            </a:r>
            <a:r>
              <a:rPr lang="en-GB" dirty="0" err="1" smtClean="0">
                <a:sym typeface="Wingdings" pitchFamily="2" charset="2"/>
              </a:rPr>
              <a:t>color</a:t>
            </a:r>
            <a:r>
              <a:rPr lang="en-GB" dirty="0" smtClean="0">
                <a:sym typeface="Wingdings" pitchFamily="2" charset="2"/>
              </a:rPr>
              <a:t>: Black (K)  CMYK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To give better clarity and save ink, because 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(1,1,1) results in muddy brown not true black</a:t>
            </a: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CMY Color Model</a:t>
            </a:r>
          </a:p>
        </p:txBody>
      </p:sp>
      <p:sp>
        <p:nvSpPr>
          <p:cNvPr id="48133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7063" y="1036638"/>
            <a:ext cx="16668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61238" y="1036638"/>
            <a:ext cx="16668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408DED43-8EF7-41CE-BC3B-793B69EF45A1}" type="slidenum">
              <a:rPr lang="en-US" sz="1200" b="1"/>
              <a:pPr algn="r" eaLnBrk="0" hangingPunct="0"/>
              <a:t>7</a:t>
            </a:fld>
            <a:endParaRPr lang="en-US" sz="1200" b="1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7145337" cy="51546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We mentioned before that a </a:t>
            </a:r>
            <a:r>
              <a:rPr lang="en-GB" sz="2000" dirty="0" err="1" smtClean="0"/>
              <a:t>color</a:t>
            </a:r>
            <a:r>
              <a:rPr lang="en-GB" sz="2000" dirty="0" smtClean="0"/>
              <a:t> can be represented by its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Hue (essential </a:t>
            </a:r>
            <a:r>
              <a:rPr lang="en-GB" sz="2000" dirty="0" err="1" smtClean="0"/>
              <a:t>color</a:t>
            </a:r>
            <a:r>
              <a:rPr lang="en-GB" sz="2000" dirty="0" smtClean="0"/>
              <a:t>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Saturation (purity of </a:t>
            </a:r>
            <a:r>
              <a:rPr lang="en-GB" sz="2000" dirty="0" err="1" smtClean="0"/>
              <a:t>color</a:t>
            </a:r>
            <a:r>
              <a:rPr lang="en-GB" sz="2000" dirty="0" smtClean="0"/>
              <a:t>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Luminance (or Value or Lightness)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 HSV (also called HSB) </a:t>
            </a:r>
            <a:r>
              <a:rPr lang="en-GB" sz="2000" dirty="0" err="1" smtClean="0">
                <a:sym typeface="Wingdings" pitchFamily="2" charset="2"/>
              </a:rPr>
              <a:t>color</a:t>
            </a:r>
            <a:r>
              <a:rPr lang="en-GB" sz="2000" dirty="0" smtClean="0">
                <a:sym typeface="Wingdings" pitchFamily="2" charset="2"/>
              </a:rPr>
              <a:t> model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Usually used in computer graphics applications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 smtClean="0">
              <a:sym typeface="Wingdings" pitchFamily="2" charset="2"/>
            </a:endParaRP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HLS is similar to HSV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  <a:sym typeface="Wingdings" pitchFamily="2" charset="2"/>
              </a:rPr>
              <a:t>Non linear transformations </a:t>
            </a:r>
            <a:r>
              <a:rPr lang="en-GB" sz="2000" dirty="0" smtClean="0">
                <a:sym typeface="Wingdings" pitchFamily="2" charset="2"/>
              </a:rPr>
              <a:t>from RGB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to HSV (or HLS) and vice versa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HSV and HLS Color Models</a:t>
            </a:r>
          </a:p>
        </p:txBody>
      </p:sp>
      <p:sp>
        <p:nvSpPr>
          <p:cNvPr id="4915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9158" name="TextBox 7"/>
          <p:cNvSpPr txBox="1">
            <a:spLocks noChangeArrowheads="1"/>
          </p:cNvSpPr>
          <p:nvPr/>
        </p:nvSpPr>
        <p:spPr bwMode="auto">
          <a:xfrm>
            <a:off x="6923088" y="5153025"/>
            <a:ext cx="22209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HSV model</a:t>
            </a:r>
          </a:p>
        </p:txBody>
      </p:sp>
      <p:pic>
        <p:nvPicPr>
          <p:cNvPr id="49159" name="Picture 9" descr="180px-HSV_co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2825" y="1727200"/>
            <a:ext cx="3051175" cy="327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EB1C0D8-B280-4440-94CD-B8D7DBEE0482}" type="slidenum">
              <a:rPr lang="en-US" sz="1200" b="1"/>
              <a:pPr algn="r" eaLnBrk="0" hangingPunct="0"/>
              <a:t>8</a:t>
            </a:fld>
            <a:endParaRPr lang="en-US" sz="1200" b="1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030288"/>
            <a:ext cx="8170862" cy="5356225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Yet another method to represent </a:t>
            </a:r>
            <a:r>
              <a:rPr lang="en-GB" sz="2400" dirty="0" err="1" smtClean="0"/>
              <a:t>color</a:t>
            </a:r>
            <a:endParaRPr lang="en-GB" sz="24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Put all luminance information in one value (Y)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All </a:t>
            </a:r>
            <a:r>
              <a:rPr lang="en-GB" dirty="0" err="1" smtClean="0"/>
              <a:t>color</a:t>
            </a:r>
            <a:r>
              <a:rPr lang="en-GB" dirty="0" smtClean="0"/>
              <a:t> (chrominance) information in other two (IQ)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olidFill>
                  <a:srgbClr val="FF0000"/>
                </a:solidFill>
              </a:rPr>
              <a:t>Why?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Allows us to treat components differently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Humans more sensitive to Y than IQ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More convenient for television broadcast (in early days)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All black &amp; white info in one value (luminance) </a:t>
            </a:r>
            <a:r>
              <a:rPr lang="en-GB" dirty="0" smtClean="0">
                <a:sym typeface="Wingdings" pitchFamily="2" charset="2"/>
              </a:rPr>
              <a:t></a:t>
            </a:r>
            <a:endParaRPr lang="en-GB" dirty="0" smtClean="0"/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same transmission for black &amp; white and </a:t>
            </a:r>
            <a:r>
              <a:rPr lang="en-GB" dirty="0" err="1" smtClean="0">
                <a:sym typeface="Wingdings" pitchFamily="2" charset="2"/>
              </a:rPr>
              <a:t>color</a:t>
            </a:r>
            <a:r>
              <a:rPr lang="en-GB" dirty="0" smtClean="0">
                <a:sym typeface="Wingdings" pitchFamily="2" charset="2"/>
              </a:rPr>
              <a:t> TVs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YIQ used for TV in North America (NTSC)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YUV for TV in Europe (PAL 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>
                <a:sym typeface="Wingdings" pitchFamily="2" charset="2"/>
              </a:rPr>
              <a:t>YCbCr</a:t>
            </a:r>
            <a:r>
              <a:rPr lang="en-GB" sz="2400" dirty="0" smtClean="0">
                <a:sym typeface="Wingdings" pitchFamily="2" charset="2"/>
              </a:rPr>
              <a:t> (similar to YUV): </a:t>
            </a:r>
            <a:r>
              <a:rPr lang="en-GB" sz="2000" dirty="0" smtClean="0">
                <a:sym typeface="Wingdings" pitchFamily="2" charset="2"/>
              </a:rPr>
              <a:t>Used in JPEG and MPEG  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Luminance &amp; Chrominance Color Models</a:t>
            </a:r>
          </a:p>
        </p:txBody>
      </p:sp>
      <p:sp>
        <p:nvSpPr>
          <p:cNvPr id="50181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YIQ Model</a:t>
            </a:r>
            <a:endParaRPr lang="en-US" dirty="0"/>
          </a:p>
        </p:txBody>
      </p:sp>
      <p:pic>
        <p:nvPicPr>
          <p:cNvPr id="51203" name="Content Placeholder 4" descr="180px-YIQ_component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91300" y="1016000"/>
            <a:ext cx="1819275" cy="543718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0398A5-E3ED-4D96-9D56-031FC15A8E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1205" name="TextBox 7"/>
          <p:cNvSpPr txBox="1">
            <a:spLocks noChangeArrowheads="1"/>
          </p:cNvSpPr>
          <p:nvPr/>
        </p:nvSpPr>
        <p:spPr bwMode="auto">
          <a:xfrm>
            <a:off x="4829175" y="1276350"/>
            <a:ext cx="1612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Original image</a:t>
            </a:r>
          </a:p>
        </p:txBody>
      </p:sp>
      <p:sp>
        <p:nvSpPr>
          <p:cNvPr id="51206" name="TextBox 8"/>
          <p:cNvSpPr txBox="1">
            <a:spLocks noChangeArrowheads="1"/>
          </p:cNvSpPr>
          <p:nvPr/>
        </p:nvSpPr>
        <p:spPr bwMode="auto">
          <a:xfrm>
            <a:off x="4929188" y="2667000"/>
            <a:ext cx="151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Y Component</a:t>
            </a:r>
          </a:p>
        </p:txBody>
      </p:sp>
      <p:sp>
        <p:nvSpPr>
          <p:cNvPr id="51207" name="TextBox 9"/>
          <p:cNvSpPr txBox="1">
            <a:spLocks noChangeArrowheads="1"/>
          </p:cNvSpPr>
          <p:nvPr/>
        </p:nvSpPr>
        <p:spPr bwMode="auto">
          <a:xfrm>
            <a:off x="5003800" y="4295775"/>
            <a:ext cx="1438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I Component</a:t>
            </a:r>
          </a:p>
        </p:txBody>
      </p:sp>
      <p:sp>
        <p:nvSpPr>
          <p:cNvPr id="51208" name="TextBox 10"/>
          <p:cNvSpPr txBox="1">
            <a:spLocks noChangeArrowheads="1"/>
          </p:cNvSpPr>
          <p:nvPr/>
        </p:nvSpPr>
        <p:spPr bwMode="auto">
          <a:xfrm>
            <a:off x="4900613" y="5695950"/>
            <a:ext cx="1541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Q Component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323850" y="1030288"/>
            <a:ext cx="5114925" cy="535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Y: weighted sum of R,G,B</a:t>
            </a:r>
          </a:p>
          <a:p>
            <a:pPr marL="793750" lvl="1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Brightness in the image</a:t>
            </a:r>
          </a:p>
          <a:p>
            <a:pPr marL="793750" lvl="1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Black &amp; white image</a:t>
            </a:r>
          </a:p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400" b="1" kern="0" dirty="0">
              <a:solidFill>
                <a:srgbClr val="0000FF"/>
              </a:solidFill>
              <a:latin typeface="+mn-lt"/>
            </a:endParaRPr>
          </a:p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I &amp; Q add the </a:t>
            </a:r>
            <a:r>
              <a:rPr lang="en-GB" sz="2400" b="1" kern="0" dirty="0" err="1">
                <a:solidFill>
                  <a:srgbClr val="0000FF"/>
                </a:solidFill>
                <a:latin typeface="+mn-lt"/>
              </a:rPr>
              <a:t>color</a:t>
            </a:r>
            <a:r>
              <a:rPr lang="en-GB" sz="2400" b="1" kern="0" dirty="0">
                <a:solidFill>
                  <a:srgbClr val="0000FF"/>
                </a:solidFill>
                <a:latin typeface="+mn-lt"/>
              </a:rPr>
              <a:t> aspects</a:t>
            </a:r>
          </a:p>
          <a:p>
            <a:pPr marL="736600" lvl="1" indent="-336550" defTabSz="457200" eaLnBrk="0" hangingPunct="0">
              <a:spcBef>
                <a:spcPts val="700"/>
              </a:spcBef>
              <a:buClr>
                <a:schemeClr val="tx1"/>
              </a:buClr>
              <a:buFontTx/>
              <a:buChar char="-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000" b="1" kern="0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mmary">
  <a:themeElements>
    <a:clrScheme name="">
      <a:dk1>
        <a:srgbClr val="000000"/>
      </a:dk1>
      <a:lt1>
        <a:srgbClr val="FFFFFF"/>
      </a:lt1>
      <a:dk2>
        <a:srgbClr val="114FFB"/>
      </a:dk2>
      <a:lt2>
        <a:srgbClr val="CECECE"/>
      </a:lt2>
      <a:accent1>
        <a:srgbClr val="FC0128"/>
      </a:accent1>
      <a:accent2>
        <a:srgbClr val="3365FB"/>
      </a:accent2>
      <a:accent3>
        <a:srgbClr val="FFFFFF"/>
      </a:accent3>
      <a:accent4>
        <a:srgbClr val="000000"/>
      </a:accent4>
      <a:accent5>
        <a:srgbClr val="FDAAAC"/>
      </a:accent5>
      <a:accent6>
        <a:srgbClr val="2D5BE3"/>
      </a:accent6>
      <a:hlink>
        <a:srgbClr val="FE9B03"/>
      </a:hlink>
      <a:folHlink>
        <a:srgbClr val="D93192"/>
      </a:folHlink>
    </a:clrScheme>
    <a:fontScheme name="summ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umma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mma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57379</TotalTime>
  <Words>878</Words>
  <Application>Microsoft Macintosh PowerPoint</Application>
  <PresentationFormat>On-screen Show (4:3)</PresentationFormat>
  <Paragraphs>202</Paragraphs>
  <Slides>18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summary</vt:lpstr>
      <vt:lpstr>Equation</vt:lpstr>
      <vt:lpstr>Department of Computer Science National Tsing Hua University</vt:lpstr>
      <vt:lpstr>Colors &amp; Color Models</vt:lpstr>
      <vt:lpstr>Colors</vt:lpstr>
      <vt:lpstr>Color Models</vt:lpstr>
      <vt:lpstr>RGB Color Model</vt:lpstr>
      <vt:lpstr>CMY Color Model</vt:lpstr>
      <vt:lpstr>HSV and HLS Color Models</vt:lpstr>
      <vt:lpstr>Luminance &amp; Chrominance Color Models</vt:lpstr>
      <vt:lpstr>YIQ Model</vt:lpstr>
      <vt:lpstr>Luminance &amp; Chrominance Color Models</vt:lpstr>
      <vt:lpstr>CIE XYZ Model and Color Gamut</vt:lpstr>
      <vt:lpstr>CIE XYZ Model and Color Gamut</vt:lpstr>
      <vt:lpstr>CIE XYZ Color Model</vt:lpstr>
      <vt:lpstr>CIE XYZ Color Model</vt:lpstr>
      <vt:lpstr>CIE Chromaticity Diagram</vt:lpstr>
      <vt:lpstr>RGB vs. CMYK on Chromaticity Diagram</vt:lpstr>
      <vt:lpstr>RGB  CIE XYZ</vt:lpstr>
      <vt:lpstr>Color Models: 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2007 - GHS</dc:title>
  <dc:creator>Mohamed Hefeeda</dc:creator>
  <cp:lastModifiedBy>Bear Hsu</cp:lastModifiedBy>
  <cp:revision>1822</cp:revision>
  <cp:lastPrinted>2000-09-13T22:50:43Z</cp:lastPrinted>
  <dcterms:created xsi:type="dcterms:W3CDTF">2008-12-02T19:39:01Z</dcterms:created>
  <dcterms:modified xsi:type="dcterms:W3CDTF">2011-10-04T10:03:36Z</dcterms:modified>
</cp:coreProperties>
</file>