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1000" r:id="rId2"/>
    <p:sldId id="1001" r:id="rId3"/>
    <p:sldId id="1002" r:id="rId4"/>
    <p:sldId id="1003" r:id="rId5"/>
    <p:sldId id="1004" r:id="rId6"/>
    <p:sldId id="1005" r:id="rId7"/>
    <p:sldId id="1006" r:id="rId8"/>
    <p:sldId id="1007" r:id="rId9"/>
    <p:sldId id="1008" r:id="rId10"/>
    <p:sldId id="1009" r:id="rId11"/>
    <p:sldId id="1010" r:id="rId12"/>
    <p:sldId id="1011" r:id="rId13"/>
    <p:sldId id="1012" r:id="rId14"/>
    <p:sldId id="1013" r:id="rId15"/>
    <p:sldId id="1014" r:id="rId16"/>
    <p:sldId id="1015" r:id="rId17"/>
    <p:sldId id="1016" r:id="rId18"/>
    <p:sldId id="1017" r:id="rId19"/>
    <p:sldId id="1018" r:id="rId20"/>
    <p:sldId id="1021" r:id="rId21"/>
    <p:sldId id="1022" r:id="rId22"/>
    <p:sldId id="1026" r:id="rId23"/>
    <p:sldId id="1027" r:id="rId24"/>
    <p:sldId id="1028" r:id="rId25"/>
    <p:sldId id="1029" r:id="rId26"/>
    <p:sldId id="1030" r:id="rId27"/>
    <p:sldId id="1031" r:id="rId28"/>
    <p:sldId id="1032" r:id="rId29"/>
    <p:sldId id="1033" r:id="rId30"/>
    <p:sldId id="1034" r:id="rId31"/>
    <p:sldId id="1035" r:id="rId32"/>
    <p:sldId id="1036" r:id="rId33"/>
    <p:sldId id="1037" r:id="rId34"/>
    <p:sldId id="1038" r:id="rId35"/>
    <p:sldId id="1039" r:id="rId36"/>
    <p:sldId id="1040" r:id="rId37"/>
    <p:sldId id="1042" r:id="rId38"/>
    <p:sldId id="1043" r:id="rId39"/>
    <p:sldId id="1045" r:id="rId40"/>
    <p:sldId id="1046" r:id="rId41"/>
    <p:sldId id="1048" r:id="rId42"/>
    <p:sldId id="1049" r:id="rId43"/>
    <p:sldId id="1050" r:id="rId44"/>
    <p:sldId id="1051" r:id="rId45"/>
    <p:sldId id="1053" r:id="rId46"/>
    <p:sldId id="1054" r:id="rId47"/>
    <p:sldId id="1055" r:id="rId48"/>
    <p:sldId id="1056" r:id="rId49"/>
    <p:sldId id="1057" r:id="rId50"/>
    <p:sldId id="1058" r:id="rId51"/>
    <p:sldId id="1059" r:id="rId52"/>
    <p:sldId id="1060" r:id="rId53"/>
    <p:sldId id="1061" r:id="rId54"/>
    <p:sldId id="1062" r:id="rId55"/>
    <p:sldId id="1064" r:id="rId56"/>
    <p:sldId id="1065" r:id="rId57"/>
    <p:sldId id="1066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B"/>
    <a:srgbClr val="FF3300"/>
    <a:srgbClr val="333300"/>
    <a:srgbClr val="00FF00"/>
    <a:srgbClr val="FF6600"/>
    <a:srgbClr val="993300"/>
    <a:srgbClr val="FF00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8" autoAdjust="0"/>
    <p:restoredTop sz="99382" autoAdjust="0"/>
  </p:normalViewPr>
  <p:slideViewPr>
    <p:cSldViewPr snapToGrid="0">
      <p:cViewPr>
        <p:scale>
          <a:sx n="100" d="100"/>
          <a:sy n="100" d="100"/>
        </p:scale>
        <p:origin x="-17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072" y="-73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393185-4BF4-4CBD-B2E0-1F39877B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C26620-775E-4E95-AFA5-8D74D1B3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A4DA2-BDCF-4D2F-A50F-6EEFA5080B5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4ED1-6534-F543-8A3F-71F1614BD73C}" type="slidenum">
              <a:rPr lang="nl-NL"/>
              <a:pPr/>
              <a:t>30</a:t>
            </a:fld>
            <a:endParaRPr lang="nl-NL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79645-0013-5842-A2F0-57F173279437}" type="slidenum">
              <a:rPr lang="nl-NL"/>
              <a:pPr/>
              <a:t>31</a:t>
            </a:fld>
            <a:endParaRPr lang="nl-NL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0B7EFD-748E-0949-9E7D-7A78701DEE21}" type="slidenum">
              <a:rPr lang="nl-NL"/>
              <a:pPr/>
              <a:t>32</a:t>
            </a:fld>
            <a:endParaRPr lang="nl-NL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E5F17-2FDD-E243-A0B5-338B25E6947C}" type="slidenum">
              <a:rPr lang="nl-NL"/>
              <a:pPr/>
              <a:t>33</a:t>
            </a:fld>
            <a:endParaRPr lang="nl-NL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E372AC-4A0F-6246-AB62-AB1C02779304}" type="slidenum">
              <a:rPr lang="nl-NL"/>
              <a:pPr/>
              <a:t>34</a:t>
            </a:fld>
            <a:endParaRPr lang="nl-NL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557F04-E2FF-0F40-A1B5-F4C84129ED2F}" type="slidenum">
              <a:rPr lang="nl-NL"/>
              <a:pPr/>
              <a:t>35</a:t>
            </a:fld>
            <a:endParaRPr lang="nl-NL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038FF9-7DD9-4841-BA3D-DDD1B3375EAE}" type="slidenum">
              <a:rPr lang="nl-NL"/>
              <a:pPr/>
              <a:t>36</a:t>
            </a:fld>
            <a:endParaRPr lang="nl-NL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A8FCC4-29DB-5146-8AAA-C917899E6784}" type="slidenum">
              <a:rPr lang="nl-NL"/>
              <a:pPr/>
              <a:t>37</a:t>
            </a:fld>
            <a:endParaRPr lang="nl-NL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DC1C8-9E29-9146-9D2D-FB4537ACACCE}" type="slidenum">
              <a:rPr lang="nl-NL"/>
              <a:pPr/>
              <a:t>38</a:t>
            </a:fld>
            <a:endParaRPr lang="nl-NL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E5C1BF-967B-0743-B1E6-24B8B2CCA3C0}" type="slidenum">
              <a:rPr lang="nl-NL"/>
              <a:pPr/>
              <a:t>39</a:t>
            </a:fld>
            <a:endParaRPr lang="nl-NL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8058E-C1BA-9644-9EDF-D4C2DDE45D3C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C= bits per channel use</a:t>
            </a:r>
          </a:p>
          <a:p>
            <a:r>
              <a:rPr lang="en-US"/>
              <a:t>B=channel uses per second</a:t>
            </a:r>
          </a:p>
          <a:p>
            <a:r>
              <a:rPr lang="en-US"/>
              <a:t>R=BC</a:t>
            </a:r>
          </a:p>
          <a:p>
            <a:r>
              <a:rPr lang="en-US"/>
              <a:t>R&lt;=Min_i(Ri)=min_i(BiCi)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99844B-F849-734F-8825-A15C7ACFE00D}" type="slidenum">
              <a:rPr lang="nl-NL"/>
              <a:pPr/>
              <a:t>40</a:t>
            </a:fld>
            <a:endParaRPr lang="nl-NL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D0D0F-5275-214D-B41B-813AD6154F00}" type="slidenum">
              <a:rPr lang="nl-NL"/>
              <a:pPr/>
              <a:t>41</a:t>
            </a:fld>
            <a:endParaRPr lang="nl-NL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55FD0-F148-704E-B52E-BCABE8F930FC}" type="slidenum">
              <a:rPr lang="nl-NL"/>
              <a:pPr/>
              <a:t>42</a:t>
            </a:fld>
            <a:endParaRPr lang="nl-NL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7D0E8A-769E-4B44-A3AE-5BCC4CBEFC2D}" type="slidenum">
              <a:rPr lang="nl-NL"/>
              <a:pPr/>
              <a:t>43</a:t>
            </a:fld>
            <a:endParaRPr lang="nl-NL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97AFC7-4E69-6141-8B16-3677FFB90012}" type="slidenum">
              <a:rPr lang="nl-NL"/>
              <a:pPr/>
              <a:t>44</a:t>
            </a:fld>
            <a:endParaRPr lang="nl-NL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83B07E-4794-AA4E-8BE2-9BB5A8AE1883}" type="slidenum">
              <a:rPr lang="nl-NL"/>
              <a:pPr/>
              <a:t>45</a:t>
            </a:fld>
            <a:endParaRPr lang="nl-NL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C2C2A-D603-5E46-9BBC-E80C1200485B}" type="slidenum">
              <a:rPr lang="nl-NL"/>
              <a:pPr/>
              <a:t>46</a:t>
            </a:fld>
            <a:endParaRPr lang="nl-NL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134FFD-4ECD-054C-BCF3-7C8278B07F92}" type="slidenum">
              <a:rPr lang="nl-NL"/>
              <a:pPr/>
              <a:t>47</a:t>
            </a:fld>
            <a:endParaRPr lang="nl-NL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B264C8-B002-B540-A16B-C9A90E176731}" type="slidenum">
              <a:rPr lang="nl-NL"/>
              <a:pPr/>
              <a:t>48</a:t>
            </a:fld>
            <a:endParaRPr lang="nl-NL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DEE5C-D426-8340-B8AB-BE0B90C6D8B9}" type="slidenum">
              <a:rPr lang="nl-NL"/>
              <a:pPr/>
              <a:t>49</a:t>
            </a:fld>
            <a:endParaRPr lang="nl-NL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4677-6EED-BE46-AC6D-EF7CCD368D54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/>
              <a:t>The expression for the capacity has some intuitive meaning: Since a proportion </a:t>
            </a:r>
            <a:r>
              <a:rPr lang="en-US" sz="1300" i="1"/>
              <a:t>α </a:t>
            </a:r>
            <a:r>
              <a:rPr lang="en-US" sz="1300"/>
              <a:t>of the bits are lost in the channel, we can recover (at most) a proportion 1 − </a:t>
            </a:r>
            <a:r>
              <a:rPr lang="en-US" sz="1300" i="1"/>
              <a:t>α </a:t>
            </a:r>
            <a:r>
              <a:rPr lang="en-US" sz="1300"/>
              <a:t>of the bits. Hence the capacity is at most 1 − </a:t>
            </a:r>
            <a:r>
              <a:rPr lang="en-US" sz="1300" i="1"/>
              <a:t>α</a:t>
            </a:r>
            <a:r>
              <a:rPr lang="en-US" sz="1300"/>
              <a:t>.</a:t>
            </a:r>
          </a:p>
          <a:p>
            <a:endParaRPr lang="en-US" sz="1300"/>
          </a:p>
          <a:p>
            <a:r>
              <a:rPr lang="en-US" sz="1300"/>
              <a:t>In many practical channels, the sender receives some feedback from the receiver. If feedback is available for the binary erasure channel, it is very clear what to do: If a bit is lost, retransmit it until it gets through.</a:t>
            </a:r>
          </a:p>
          <a:p>
            <a:endParaRPr lang="en-US" sz="1300"/>
          </a:p>
          <a:p>
            <a:r>
              <a:rPr lang="en-US" sz="1300"/>
              <a:t>Since the bits get through with probability 1 − </a:t>
            </a:r>
            <a:r>
              <a:rPr lang="en-US" sz="1300" i="1"/>
              <a:t>α</a:t>
            </a:r>
            <a:r>
              <a:rPr lang="en-US" sz="1300"/>
              <a:t>, the effective rate of transmission is 1 − </a:t>
            </a:r>
            <a:r>
              <a:rPr lang="en-US" sz="1300" i="1"/>
              <a:t>α</a:t>
            </a:r>
            <a:r>
              <a:rPr lang="en-US" sz="1300"/>
              <a:t>. In this way we are easily able to achieve a  capacity of 1 − </a:t>
            </a:r>
            <a:r>
              <a:rPr lang="en-US" sz="1300" i="1"/>
              <a:t>α </a:t>
            </a:r>
            <a:r>
              <a:rPr lang="en-US" sz="1300"/>
              <a:t>with feedback.</a:t>
            </a:r>
          </a:p>
          <a:p>
            <a:endParaRPr lang="en-US"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2F94C9-D9BD-664E-ADF6-DD6C301DE404}" type="slidenum">
              <a:rPr lang="nl-NL"/>
              <a:pPr/>
              <a:t>50</a:t>
            </a:fld>
            <a:endParaRPr lang="nl-NL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CF46DC-212A-D247-B2E8-112320BBD6FB}" type="slidenum">
              <a:rPr lang="nl-NL"/>
              <a:pPr/>
              <a:t>51</a:t>
            </a:fld>
            <a:endParaRPr lang="nl-NL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8D286-79EA-B54A-9D23-E9A96BA6C7D5}" type="slidenum">
              <a:rPr lang="nl-NL"/>
              <a:pPr/>
              <a:t>52</a:t>
            </a:fld>
            <a:endParaRPr lang="nl-NL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A898AA-9261-9943-836F-B8E4FE984269}" type="slidenum">
              <a:rPr lang="nl-NL"/>
              <a:pPr/>
              <a:t>53</a:t>
            </a:fld>
            <a:endParaRPr lang="nl-NL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F87D2D-233C-014C-9D3B-83BF7A0E7D03}" type="slidenum">
              <a:rPr lang="nl-NL"/>
              <a:pPr/>
              <a:t>54</a:t>
            </a:fld>
            <a:endParaRPr lang="nl-NL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2650F-8CF6-F745-AD8A-E06DBF60E0EF}" type="slidenum">
              <a:rPr lang="nl-NL"/>
              <a:pPr/>
              <a:t>55</a:t>
            </a:fld>
            <a:endParaRPr lang="nl-NL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A19ECD-17AB-9C4D-A716-4561AF78D6D2}" type="slidenum">
              <a:rPr lang="nl-NL"/>
              <a:pPr/>
              <a:t>56</a:t>
            </a:fld>
            <a:endParaRPr lang="nl-NL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7C4BD-00D8-BE4C-BBB3-78B7BA2B5B84}" type="slidenum">
              <a:rPr lang="nl-NL"/>
              <a:pPr/>
              <a:t>57</a:t>
            </a:fld>
            <a:endParaRPr lang="nl-NL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5838" cy="359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23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A3531-3E31-DE4F-9115-23326E8DCFE9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Similarly, a cascade of </a:t>
            </a:r>
            <a:r>
              <a:rPr lang="en-US" i="1"/>
              <a:t>L </a:t>
            </a:r>
            <a:r>
              <a:rPr lang="en-US"/>
              <a:t>links of PEC channels has an effective</a:t>
            </a:r>
          </a:p>
          <a:p>
            <a:r>
              <a:rPr lang="en-US"/>
              <a:t>loss probability </a:t>
            </a:r>
            <a:r>
              <a:rPr lang="en-US" i="1"/>
              <a:t>δ </a:t>
            </a:r>
            <a:r>
              <a:rPr lang="en-US"/>
              <a:t>= 1 −%</a:t>
            </a:r>
            <a:r>
              <a:rPr lang="en-US" i="1"/>
              <a:t>L i</a:t>
            </a:r>
            <a:r>
              <a:rPr lang="en-US"/>
              <a:t>=1</a:t>
            </a:r>
            <a:r>
              <a:rPr lang="en-US" i="1"/>
              <a:t>(</a:t>
            </a:r>
            <a:r>
              <a:rPr lang="en-US"/>
              <a:t>1 − </a:t>
            </a:r>
            <a:r>
              <a:rPr lang="en-US" i="1"/>
              <a:t>δi ) </a:t>
            </a:r>
            <a:r>
              <a:rPr lang="en-US"/>
              <a:t>and end-to-end capacity </a:t>
            </a:r>
            <a:r>
              <a:rPr lang="en-US" i="1"/>
              <a:t>C </a:t>
            </a:r>
            <a:r>
              <a:rPr lang="en-US"/>
              <a:t>= 1 − </a:t>
            </a:r>
            <a:r>
              <a:rPr lang="en-US" i="1"/>
              <a:t>δ </a:t>
            </a:r>
            <a:r>
              <a:rPr lang="en-US"/>
              <a:t>= 1− </a:t>
            </a:r>
            <a:r>
              <a:rPr lang="en-US" i="1"/>
              <a:t>(</a:t>
            </a:r>
            <a:r>
              <a:rPr lang="en-US"/>
              <a:t>1 −%</a:t>
            </a:r>
            <a:r>
              <a:rPr lang="en-US" i="1"/>
              <a:t>L i</a:t>
            </a:r>
            <a:r>
              <a:rPr lang="en-US"/>
              <a:t>=1</a:t>
            </a:r>
            <a:r>
              <a:rPr lang="en-US" i="1"/>
              <a:t>(</a:t>
            </a:r>
            <a:r>
              <a:rPr lang="en-US"/>
              <a:t>1 −</a:t>
            </a:r>
            <a:r>
              <a:rPr lang="en-US" i="1"/>
              <a:t>δi )) </a:t>
            </a:r>
            <a:r>
              <a:rPr lang="en-US"/>
              <a:t>=%</a:t>
            </a:r>
            <a:r>
              <a:rPr lang="en-US" i="1"/>
              <a:t>L i</a:t>
            </a:r>
            <a:r>
              <a:rPr lang="en-US"/>
              <a:t>=1</a:t>
            </a:r>
            <a:r>
              <a:rPr lang="en-US" i="1"/>
              <a:t>(</a:t>
            </a:r>
            <a:r>
              <a:rPr lang="en-US"/>
              <a:t>1 −</a:t>
            </a:r>
            <a:r>
              <a:rPr lang="en-US" i="1"/>
              <a:t>δi ) </a:t>
            </a:r>
            <a:r>
              <a:rPr lang="en-US"/>
              <a:t>in packets per channel use.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A283-8CA6-1447-AE11-55DE62497238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i="1"/>
              <a:t>C</a:t>
            </a:r>
            <a:r>
              <a:rPr lang="en-US" sz="1100"/>
              <a:t>min should not be confused by the </a:t>
            </a:r>
            <a:r>
              <a:rPr lang="ja-JP" altLang="en-US" sz="1100">
                <a:latin typeface="Arial"/>
              </a:rPr>
              <a:t>“</a:t>
            </a:r>
            <a:r>
              <a:rPr lang="en-US" sz="1100"/>
              <a:t>bottleneck</a:t>
            </a:r>
            <a:r>
              <a:rPr lang="ja-JP" altLang="en-US" sz="1100">
                <a:latin typeface="Arial"/>
              </a:rPr>
              <a:t>”</a:t>
            </a:r>
            <a:r>
              <a:rPr lang="en-US" sz="1100"/>
              <a:t> bandwidth </a:t>
            </a:r>
            <a:r>
              <a:rPr lang="en-US" sz="1100" i="1"/>
              <a:t>B</a:t>
            </a:r>
            <a:r>
              <a:rPr lang="en-US" sz="1100"/>
              <a:t>min, the bottleneck bandwidth usually represents the maximum transmission rate (e.g., 1.544 Megabits per second for a T1 line) that a particular link within the end-to-end path could support, and where this link has the minimum transmission rate: </a:t>
            </a:r>
            <a:r>
              <a:rPr lang="en-US" sz="1100" i="1"/>
              <a:t>B</a:t>
            </a:r>
            <a:r>
              <a:rPr lang="en-US" sz="1100"/>
              <a:t>min = min</a:t>
            </a:r>
            <a:r>
              <a:rPr lang="en-US" sz="1100" i="1"/>
              <a:t>i(Bi )</a:t>
            </a:r>
            <a:r>
              <a:rPr lang="en-US" sz="1100"/>
              <a:t>. Here, </a:t>
            </a:r>
            <a:r>
              <a:rPr lang="en-US" sz="1100" i="1"/>
              <a:t>Bi </a:t>
            </a:r>
            <a:r>
              <a:rPr lang="en-US" sz="1100"/>
              <a:t>can be thought of as the number of channel uses per second for link </a:t>
            </a:r>
            <a:r>
              <a:rPr lang="en-US" sz="1100" i="1"/>
              <a:t>i</a:t>
            </a:r>
            <a:r>
              <a:rPr lang="en-US" sz="1100"/>
              <a:t>. In general, a multimedia application must use a total rate </a:t>
            </a:r>
            <a:r>
              <a:rPr lang="en-US" sz="1100" i="1"/>
              <a:t>R</a:t>
            </a:r>
            <a:r>
              <a:rPr lang="en-US" sz="1100"/>
              <a:t>total taking into consideration both the bottleneck bandwidth and the minimum end-to-end capacity. the effective (maximum) throughput of a BEC link </a:t>
            </a:r>
            <a:r>
              <a:rPr lang="en-US" sz="1100" i="1"/>
              <a:t>i </a:t>
            </a:r>
            <a:r>
              <a:rPr lang="en-US" sz="1100"/>
              <a:t>in terms of bits per second can be expressed as </a:t>
            </a:r>
            <a:r>
              <a:rPr lang="en-US" sz="1100" i="1"/>
              <a:t>Ri </a:t>
            </a:r>
            <a:r>
              <a:rPr lang="en-US" sz="1100"/>
              <a:t>= </a:t>
            </a:r>
            <a:r>
              <a:rPr lang="en-US" sz="1100" i="1"/>
              <a:t>BiCi </a:t>
            </a:r>
            <a:r>
              <a:rPr lang="en-US" sz="1100"/>
              <a:t>. Hence, the total rate </a:t>
            </a:r>
            <a:r>
              <a:rPr lang="en-US" sz="1100" i="1"/>
              <a:t>R</a:t>
            </a:r>
            <a:r>
              <a:rPr lang="en-US" sz="1100"/>
              <a:t>total used by an application should be bounded by the following effective performance throughput: </a:t>
            </a:r>
            <a:r>
              <a:rPr lang="en-US" sz="1100" i="1"/>
              <a:t>R</a:t>
            </a:r>
            <a:r>
              <a:rPr lang="en-US" sz="1100"/>
              <a:t>total ≤ min</a:t>
            </a:r>
            <a:r>
              <a:rPr lang="en-US" sz="1100" i="1"/>
              <a:t>i(Ri ) </a:t>
            </a:r>
            <a:r>
              <a:rPr lang="en-US" sz="1100"/>
              <a:t>= min</a:t>
            </a:r>
            <a:r>
              <a:rPr lang="en-US" sz="1100" i="1"/>
              <a:t>i(BiCi ) </a:t>
            </a:r>
            <a:r>
              <a:rPr lang="en-US" sz="1100"/>
              <a:t>in bits per second.</a:t>
            </a:r>
            <a:endParaRPr lang="en-US" sz="800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A4F2-C2D4-C544-8815-4B8A92D4CAB1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important performance measure for multimedia applications is the number</a:t>
            </a:r>
          </a:p>
          <a:p>
            <a:r>
              <a:rPr lang="en-US"/>
              <a:t>of packets received given that the transmitter sends </a:t>
            </a:r>
            <a:r>
              <a:rPr lang="en-US" i="1"/>
              <a:t>n </a:t>
            </a:r>
            <a:r>
              <a:rPr lang="en-US"/>
              <a:t>packets </a:t>
            </a:r>
            <a:r>
              <a:rPr lang="en-US" i="1"/>
              <a:t>φ(n, i)</a:t>
            </a:r>
            <a:r>
              <a:rPr lang="en-US"/>
              <a:t> . This measure, for example, could help application developers identify the level of resilience needed when transmitting a block of </a:t>
            </a:r>
            <a:r>
              <a:rPr lang="en-US" i="1"/>
              <a:t>n </a:t>
            </a:r>
            <a:r>
              <a:rPr lang="en-US"/>
              <a:t>video packets; this block of </a:t>
            </a:r>
            <a:r>
              <a:rPr lang="en-US" i="1"/>
              <a:t>n </a:t>
            </a:r>
            <a:r>
              <a:rPr lang="en-US"/>
              <a:t>packets may correspond to the number of packets in a Group of Pictures (GoP) of an MPEG stream. Another example could arise when the </a:t>
            </a:r>
            <a:r>
              <a:rPr lang="en-US" i="1"/>
              <a:t>n </a:t>
            </a:r>
            <a:r>
              <a:rPr lang="en-US"/>
              <a:t>packets may represent a Forward-Error-Correction (FEC) block with both </a:t>
            </a:r>
            <a:r>
              <a:rPr lang="en-US" i="1"/>
              <a:t>k </a:t>
            </a:r>
            <a:r>
              <a:rPr lang="en-US"/>
              <a:t>media data (e.g., video) packets and </a:t>
            </a:r>
            <a:r>
              <a:rPr lang="en-US" i="1"/>
              <a:t>(n </a:t>
            </a:r>
            <a:r>
              <a:rPr lang="en-US"/>
              <a:t>− </a:t>
            </a:r>
            <a:r>
              <a:rPr lang="en-US" i="1"/>
              <a:t>k) </a:t>
            </a:r>
            <a:r>
              <a:rPr lang="en-US"/>
              <a:t>parity packets that are used to recover lost packets within the </a:t>
            </a:r>
            <a:r>
              <a:rPr lang="en-US" i="1"/>
              <a:t>n</a:t>
            </a:r>
            <a:r>
              <a:rPr lang="en-US"/>
              <a:t>-packet FEC block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036FA-5EDC-884E-990C-862F2D85B97D}" type="slidenum">
              <a:rPr lang="en-US"/>
              <a:pPr/>
              <a:t>24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Here, </a:t>
            </a:r>
            <a:r>
              <a:rPr lang="en-US" i="1"/>
              <a:t>φj,G</a:t>
            </a:r>
            <a:r>
              <a:rPr lang="en-US"/>
              <a:t>0</a:t>
            </a:r>
            <a:r>
              <a:rPr lang="en-US" i="1"/>
              <a:t>Gi (n) </a:t>
            </a:r>
            <a:r>
              <a:rPr lang="en-US"/>
              <a:t>(</a:t>
            </a:r>
            <a:r>
              <a:rPr lang="en-US" i="1"/>
              <a:t>φj,B</a:t>
            </a:r>
            <a:r>
              <a:rPr lang="en-US"/>
              <a:t>0</a:t>
            </a:r>
            <a:r>
              <a:rPr lang="en-US" i="1"/>
              <a:t>Bi (n)</a:t>
            </a:r>
            <a:r>
              <a:rPr lang="en-US"/>
              <a:t>) is the probability that the transmitter sends </a:t>
            </a:r>
            <a:r>
              <a:rPr lang="en-US" i="1"/>
              <a:t>n</a:t>
            </a:r>
          </a:p>
          <a:p>
            <a:r>
              <a:rPr lang="en-US"/>
              <a:t>packets and the receiver receives </a:t>
            </a:r>
            <a:r>
              <a:rPr lang="en-US" i="1"/>
              <a:t>i </a:t>
            </a:r>
            <a:r>
              <a:rPr lang="en-US"/>
              <a:t>packets over the </a:t>
            </a:r>
            <a:r>
              <a:rPr lang="en-US" i="1"/>
              <a:t>j </a:t>
            </a:r>
            <a:r>
              <a:rPr lang="en-US"/>
              <a:t>th channel given that the channel begins and ends in a good (bad) state. Also, </a:t>
            </a:r>
            <a:r>
              <a:rPr lang="en-US" i="1"/>
              <a:t>π(Gj ) </a:t>
            </a:r>
            <a:r>
              <a:rPr lang="en-US"/>
              <a:t>(</a:t>
            </a:r>
            <a:r>
              <a:rPr lang="en-US" i="1"/>
              <a:t>π(Bj )</a:t>
            </a:r>
            <a:r>
              <a:rPr lang="en-US"/>
              <a:t>) is the probability that the </a:t>
            </a:r>
            <a:r>
              <a:rPr lang="en-US" i="1"/>
              <a:t>j </a:t>
            </a:r>
            <a:r>
              <a:rPr lang="en-US"/>
              <a:t>th channel is in a good (bad) state.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FE425A-EBE1-8F42-BCEE-2FD55FDC2389}" type="slidenum">
              <a:rPr lang="nl-NL"/>
              <a:pPr/>
              <a:t>28</a:t>
            </a:fld>
            <a:endParaRPr lang="nl-NL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91F242-FD74-B143-A179-E54F6DF9EEBF}" type="slidenum">
              <a:rPr lang="nl-NL"/>
              <a:pPr/>
              <a:t>29</a:t>
            </a:fld>
            <a:endParaRPr lang="nl-NL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13" y="4560392"/>
            <a:ext cx="5849702" cy="43180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496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BD7-F8FE-43AE-8F14-E89E3838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CD5A-1220-4FCC-8871-B58DCBF9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06375"/>
            <a:ext cx="1982787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06375"/>
            <a:ext cx="5799138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4BB8-919C-4E47-987E-DC23372B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56525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79D-EC91-411D-A36D-F52D549E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580E66-1903-480C-BBD1-80B22E7F4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0868-F78F-4C54-B8CC-8FB0BBAD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F7E6-C88F-400B-82A3-6098BA27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755E-49F5-46E1-9B79-FC0CAFED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B75B-5E79-4060-A563-F19B5DC0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854-D64B-4BBB-B872-38A348E6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78E-BB6D-4DF6-AEC3-8900FAAD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799-7480-46F6-BE90-2ACC38B2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6375"/>
            <a:ext cx="775652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311275"/>
            <a:ext cx="7693025" cy="475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0F33D028-EB27-4BF2-93DB-AB8236DF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4488" name="Rectangle 8"/>
          <p:cNvSpPr>
            <a:spLocks noChangeArrowheads="1"/>
          </p:cNvSpPr>
          <p:nvPr userDrawn="1"/>
        </p:nvSpPr>
        <p:spPr bwMode="auto">
          <a:xfrm>
            <a:off x="-3903663" y="28575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2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1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rgbClr val="114FFF"/>
        </a:buClr>
        <a:buFont typeface="Wingdings" pitchFamily="2" charset="2"/>
        <a:buChar char="§"/>
        <a:defRPr sz="2800" b="1">
          <a:solidFill>
            <a:srgbClr val="0000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41463" indent="-16986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wmf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10D5E6-B5E3-4277-B939-3B3379B8745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6375"/>
            <a:ext cx="7823200" cy="6699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Department of Computer Science</a:t>
            </a:r>
            <a:br>
              <a:rPr lang="en-US" sz="2400" dirty="0" smtClean="0"/>
            </a:br>
            <a:r>
              <a:rPr lang="en-US" sz="2400" dirty="0" smtClean="0"/>
              <a:t>National </a:t>
            </a:r>
            <a:r>
              <a:rPr lang="en-US" sz="2400" dirty="0" err="1" smtClean="0"/>
              <a:t>Tsing</a:t>
            </a:r>
            <a:r>
              <a:rPr lang="en-US" sz="2400" dirty="0" smtClean="0"/>
              <a:t> </a:t>
            </a:r>
            <a:r>
              <a:rPr lang="en-US" sz="2400" dirty="0" err="1" smtClean="0"/>
              <a:t>Hua</a:t>
            </a:r>
            <a:r>
              <a:rPr lang="en-US" sz="2400" dirty="0" smtClean="0"/>
              <a:t> University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8255000" cy="4656137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algn="ctr">
              <a:spcBef>
                <a:spcPct val="100000"/>
              </a:spcBef>
              <a:buFont typeface="Wingdings" pitchFamily="2" charset="2"/>
              <a:buNone/>
            </a:pPr>
            <a:endParaRPr lang="en-US" sz="7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0000"/>
                </a:solidFill>
                <a:latin typeface="Arial Black" pitchFamily="34" charset="0"/>
              </a:rPr>
              <a:t>CS 5262: Multimedia Networking and Systems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b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smtClean="0"/>
              <a:t>Channel Modeling and Wide-Scale Internet Streaming Measurements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None/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Instructor: Cheng-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Hsin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Hsu</a:t>
            </a:r>
          </a:p>
          <a:p>
            <a:pPr algn="ctr"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Acknowledgement: The instructor thanks Prof. Mohamed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Hefeeda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Simon Fraser University for sharing his course materials</a:t>
            </a: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8338" y="6459538"/>
            <a:ext cx="19304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488" tIns="44450" rIns="90488" bIns="44450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Binary Erasure Channel (BEC)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4958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4673600"/>
            <a:ext cx="749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input </a:t>
            </a:r>
            <a:r>
              <a:rPr lang="en-US" sz="2000" i="1" dirty="0"/>
              <a:t>X</a:t>
            </a:r>
            <a:r>
              <a:rPr lang="en-US" sz="2000" dirty="0"/>
              <a:t>: binary (Bernoulli) random variable (0 or 1)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: The loss (erased or deleted) probability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The output </a:t>
            </a:r>
            <a:r>
              <a:rPr lang="en-US" sz="2000" i="1" dirty="0"/>
              <a:t>Y</a:t>
            </a:r>
            <a:r>
              <a:rPr lang="en-US" sz="2000" dirty="0"/>
              <a:t>: ternary random variable (0,1 or erasure)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168900"/>
            <a:ext cx="295275" cy="32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0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Binary Erasure Channel </a:t>
            </a:r>
            <a:r>
              <a:rPr lang="en-US" sz="4400" dirty="0" smtClean="0"/>
              <a:t>(cont.)</a:t>
            </a:r>
            <a:endParaRPr lang="en-US" sz="4400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206500"/>
            <a:ext cx="8978900" cy="1730375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4825" y="3184525"/>
            <a:ext cx="874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No Error occur over a </a:t>
            </a:r>
            <a:r>
              <a:rPr lang="en-US" sz="2400" dirty="0" smtClean="0"/>
              <a:t>BEC: </a:t>
            </a:r>
            <a:r>
              <a:rPr lang="en-US" sz="2400" dirty="0" err="1" smtClean="0"/>
              <a:t>Pr</a:t>
            </a:r>
            <a:r>
              <a:rPr lang="en-US" sz="2400" dirty="0"/>
              <a:t>[Y=0 | X=1] = </a:t>
            </a:r>
            <a:r>
              <a:rPr lang="en-US" sz="2400" dirty="0" err="1"/>
              <a:t>Pr</a:t>
            </a:r>
            <a:r>
              <a:rPr lang="en-US" sz="2400" dirty="0"/>
              <a:t>[Y=1 | X=0] = 0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86200"/>
            <a:ext cx="326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4495800"/>
            <a:ext cx="165269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3400" y="51816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This capacity, </a:t>
            </a:r>
            <a:r>
              <a:rPr lang="en-US" sz="2800" dirty="0" smtClean="0"/>
              <a:t>measured </a:t>
            </a:r>
            <a:r>
              <a:rPr lang="en-US" sz="2800" dirty="0"/>
              <a:t>in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bits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per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channel use,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achieved when the channel input </a:t>
            </a:r>
            <a:r>
              <a:rPr lang="en-US" sz="2800" i="1" dirty="0"/>
              <a:t>X </a:t>
            </a:r>
            <a:r>
              <a:rPr lang="en-US" sz="2800" dirty="0"/>
              <a:t>is a uniform </a:t>
            </a:r>
            <a:r>
              <a:rPr lang="en-US" sz="2800" dirty="0" err="1" smtClean="0"/>
              <a:t>r.v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81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Packet Erasure Channel (PEC</a:t>
            </a:r>
            <a:r>
              <a:rPr lang="en-US" sz="4400" dirty="0" smtClean="0"/>
              <a:t>)</a:t>
            </a:r>
            <a:endParaRPr lang="en-US" sz="48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sz="2800" b="0" dirty="0" smtClean="0"/>
              <a:t>Multimedia packets </a:t>
            </a:r>
            <a:r>
              <a:rPr lang="en-US" sz="2800" b="0" dirty="0" smtClean="0">
                <a:sym typeface="Wingdings"/>
              </a:rPr>
              <a:t> “bit-vectors”: bits of the same packet are either 100% received or erased</a:t>
            </a:r>
            <a:endParaRPr lang="en-US" sz="2800" b="0" dirty="0"/>
          </a:p>
          <a:p>
            <a:r>
              <a:rPr lang="en-US" sz="2800" b="0" dirty="0" smtClean="0"/>
              <a:t>Inputs and outputs of PEC are </a:t>
            </a:r>
            <a:r>
              <a:rPr lang="en-US" sz="2800" b="0" dirty="0" err="1" smtClean="0"/>
              <a:t>r.v.’s</a:t>
            </a:r>
            <a:endParaRPr lang="en-US" sz="2800" b="0" dirty="0" smtClean="0"/>
          </a:p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/>
              <a:t>The capacity in this case is measured in </a:t>
            </a:r>
            <a:r>
              <a:rPr lang="ja-JP" altLang="en-US" sz="2800" b="0" dirty="0">
                <a:latin typeface="Arial"/>
              </a:rPr>
              <a:t>“</a:t>
            </a:r>
            <a:r>
              <a:rPr lang="en-US" sz="2800" b="0" dirty="0"/>
              <a:t>packets</a:t>
            </a:r>
            <a:r>
              <a:rPr lang="ja-JP" altLang="en-US" sz="2800" b="0" dirty="0">
                <a:latin typeface="Arial"/>
              </a:rPr>
              <a:t>”</a:t>
            </a:r>
            <a:r>
              <a:rPr lang="en-US" sz="2800" b="0" dirty="0"/>
              <a:t> per </a:t>
            </a:r>
            <a:r>
              <a:rPr lang="ja-JP" altLang="en-US" sz="2800" b="0" dirty="0">
                <a:latin typeface="Arial"/>
              </a:rPr>
              <a:t>“</a:t>
            </a:r>
            <a:r>
              <a:rPr lang="en-US" sz="2800" b="0" dirty="0"/>
              <a:t>channel use.</a:t>
            </a:r>
            <a:r>
              <a:rPr lang="ja-JP" altLang="en-US" sz="2800" b="0" dirty="0" smtClean="0">
                <a:latin typeface="Arial"/>
              </a:rPr>
              <a:t>”</a:t>
            </a:r>
            <a:endParaRPr lang="en-US" sz="2800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228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5100"/>
            <a:ext cx="358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0" y="263525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is a binary random variable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4008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37100"/>
            <a:ext cx="2477054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57200" y="5942013"/>
            <a:ext cx="792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Cascaded BEC Channels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Consider two </a:t>
            </a:r>
            <a:r>
              <a:rPr lang="en-US" b="0" dirty="0" err="1" smtClean="0"/>
              <a:t>indep</a:t>
            </a:r>
            <a:r>
              <a:rPr lang="en-US" b="0" dirty="0" smtClean="0"/>
              <a:t>. BEC </a:t>
            </a:r>
            <a:r>
              <a:rPr lang="en-US" b="0" dirty="0"/>
              <a:t>channels that are </a:t>
            </a:r>
            <a:r>
              <a:rPr lang="en-US" b="0" dirty="0" smtClean="0"/>
              <a:t>cascaded </a:t>
            </a:r>
            <a:endParaRPr lang="en-US" b="0" dirty="0"/>
          </a:p>
          <a:p>
            <a:r>
              <a:rPr lang="en-US" b="0" dirty="0"/>
              <a:t>T</a:t>
            </a:r>
            <a:r>
              <a:rPr lang="en-US" b="0" dirty="0" smtClean="0"/>
              <a:t>he </a:t>
            </a:r>
            <a:r>
              <a:rPr lang="en-US" b="0" dirty="0"/>
              <a:t>loss probability </a:t>
            </a:r>
            <a:r>
              <a:rPr lang="en-US" b="0" dirty="0" smtClean="0"/>
              <a:t>for </a:t>
            </a:r>
            <a:r>
              <a:rPr lang="en-US" b="0" dirty="0"/>
              <a:t>the two channels could be </a:t>
            </a:r>
            <a:r>
              <a:rPr lang="en-US" b="0" dirty="0" smtClean="0"/>
              <a:t>different: </a:t>
            </a:r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Capacity:</a:t>
            </a:r>
          </a:p>
          <a:p>
            <a:r>
              <a:rPr lang="en-US" b="0" dirty="0" smtClean="0"/>
              <a:t>For </a:t>
            </a:r>
            <a:r>
              <a:rPr lang="en-US" b="0" i="1" dirty="0" smtClean="0"/>
              <a:t>L</a:t>
            </a:r>
            <a:r>
              <a:rPr lang="en-US" b="0" dirty="0" smtClean="0"/>
              <a:t> cascaded </a:t>
            </a:r>
            <a:r>
              <a:rPr lang="en-US" b="0" dirty="0" err="1" smtClean="0"/>
              <a:t>indep</a:t>
            </a:r>
            <a:r>
              <a:rPr lang="en-US" b="0" dirty="0" smtClean="0"/>
              <a:t>. BEC channels:</a:t>
            </a:r>
          </a:p>
          <a:p>
            <a:endParaRPr lang="en-US" b="0" dirty="0"/>
          </a:p>
          <a:p>
            <a:r>
              <a:rPr lang="en-US" b="0" dirty="0" smtClean="0"/>
              <a:t>Channel capacity:</a:t>
            </a:r>
            <a:endParaRPr lang="en-US" b="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603500"/>
            <a:ext cx="7543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4684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124200"/>
            <a:ext cx="1560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821113"/>
            <a:ext cx="2514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711700"/>
            <a:ext cx="46482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105400"/>
            <a:ext cx="21336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06375"/>
            <a:ext cx="8302625" cy="568325"/>
          </a:xfrm>
        </p:spPr>
        <p:txBody>
          <a:bodyPr/>
          <a:lstStyle/>
          <a:p>
            <a:r>
              <a:rPr lang="en-US" sz="4400" dirty="0"/>
              <a:t>Cascaded BEC </a:t>
            </a:r>
            <a:r>
              <a:rPr lang="en-US" sz="4400" dirty="0" smtClean="0"/>
              <a:t>Channels (cont.)</a:t>
            </a:r>
            <a:endParaRPr lang="en-US" sz="4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dirty="0"/>
              <a:t>The end-end path of </a:t>
            </a:r>
            <a:r>
              <a:rPr lang="en-US" sz="2800" b="0" i="1" dirty="0"/>
              <a:t>L</a:t>
            </a:r>
            <a:r>
              <a:rPr lang="en-US" sz="2800" b="0" dirty="0"/>
              <a:t> BEC channels </a:t>
            </a:r>
            <a:r>
              <a:rPr lang="en-US" sz="2800" b="0" dirty="0" smtClean="0"/>
              <a:t>== a </a:t>
            </a:r>
            <a:r>
              <a:rPr lang="en-US" sz="2800" b="0" dirty="0"/>
              <a:t>BEC channel with </a:t>
            </a:r>
            <a:r>
              <a:rPr lang="en-US" sz="2800" b="0" dirty="0" smtClean="0"/>
              <a:t>a loss </a:t>
            </a:r>
            <a:r>
              <a:rPr lang="en-US" sz="2800" b="0" dirty="0"/>
              <a:t>probability: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 marL="0" indent="0">
              <a:lnSpc>
                <a:spcPct val="90000"/>
              </a:lnSpc>
              <a:buNone/>
            </a:pPr>
            <a:endParaRPr lang="en-US" sz="2800" b="0" dirty="0"/>
          </a:p>
          <a:p>
            <a:pPr>
              <a:lnSpc>
                <a:spcPct val="90000"/>
              </a:lnSpc>
            </a:pPr>
            <a:r>
              <a:rPr lang="en-US" sz="2800" b="0" dirty="0" smtClean="0"/>
              <a:t>The capacity </a:t>
            </a:r>
            <a:r>
              <a:rPr lang="en-US" sz="2800" b="0" i="1" dirty="0"/>
              <a:t>C </a:t>
            </a:r>
            <a:r>
              <a:rPr lang="en-US" sz="2800" b="0" dirty="0"/>
              <a:t>of the end-to-end route is bounded by the capacity </a:t>
            </a:r>
            <a:r>
              <a:rPr lang="en-US" sz="2800" b="0" i="1" dirty="0" err="1"/>
              <a:t>C</a:t>
            </a:r>
            <a:r>
              <a:rPr lang="en-US" sz="2800" b="0" dirty="0" err="1"/>
              <a:t>min</a:t>
            </a:r>
            <a:r>
              <a:rPr lang="en-US" sz="2800" b="0" dirty="0"/>
              <a:t> (</a:t>
            </a:r>
            <a:r>
              <a:rPr lang="en-US" sz="2800" b="0" dirty="0" smtClean="0"/>
              <a:t>the </a:t>
            </a:r>
            <a:r>
              <a:rPr lang="en-US" sz="2800" b="0" dirty="0"/>
              <a:t>smallest capacity among all </a:t>
            </a:r>
            <a:r>
              <a:rPr lang="en-US" sz="2800" b="0" dirty="0" smtClean="0"/>
              <a:t>channels). </a:t>
            </a:r>
            <a:endParaRPr lang="en-US" sz="2800" b="0" dirty="0"/>
          </a:p>
          <a:p>
            <a:pPr lvl="1">
              <a:lnSpc>
                <a:spcPct val="90000"/>
              </a:lnSpc>
            </a:pPr>
            <a:r>
              <a:rPr lang="en-US" b="0" i="1" dirty="0" smtClean="0"/>
              <a:t>C </a:t>
            </a:r>
            <a:r>
              <a:rPr lang="en-US" b="0" dirty="0"/>
              <a:t>≤ </a:t>
            </a:r>
            <a:r>
              <a:rPr lang="en-US" b="0" i="1" dirty="0" err="1"/>
              <a:t>C</a:t>
            </a:r>
            <a:r>
              <a:rPr lang="en-US" b="0" dirty="0" err="1"/>
              <a:t>min</a:t>
            </a:r>
            <a:r>
              <a:rPr lang="en-US" b="0" dirty="0"/>
              <a:t> = min</a:t>
            </a:r>
            <a:r>
              <a:rPr lang="en-US" b="0" i="1" baseline="-25000" dirty="0"/>
              <a:t>i</a:t>
            </a:r>
            <a:r>
              <a:rPr lang="en-US" b="0" i="1" dirty="0"/>
              <a:t>(</a:t>
            </a:r>
            <a:r>
              <a:rPr lang="en-US" b="0" i="1" dirty="0" err="1"/>
              <a:t>Ci</a:t>
            </a:r>
            <a:r>
              <a:rPr lang="en-US" b="0" i="1" dirty="0"/>
              <a:t>)</a:t>
            </a:r>
            <a:r>
              <a:rPr lang="en-US" b="0" dirty="0" smtClean="0"/>
              <a:t>.</a:t>
            </a:r>
            <a:endParaRPr lang="en-US" sz="2400" b="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159000"/>
            <a:ext cx="29380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1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BEC Channel with Feedback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Channels may support some forms of feedback.</a:t>
            </a:r>
          </a:p>
          <a:p>
            <a:pPr lvl="1">
              <a:lnSpc>
                <a:spcPct val="90000"/>
              </a:lnSpc>
            </a:pPr>
            <a:r>
              <a:rPr lang="en-US" sz="1800" b="0" dirty="0" smtClean="0"/>
              <a:t>For example, NACK for retransmission.</a:t>
            </a:r>
            <a:endParaRPr lang="en-US" sz="2400" b="0" dirty="0"/>
          </a:p>
          <a:p>
            <a:pPr>
              <a:lnSpc>
                <a:spcPct val="90000"/>
              </a:lnSpc>
            </a:pPr>
            <a:r>
              <a:rPr lang="en-US" b="0" dirty="0" smtClean="0"/>
              <a:t>How to derive the </a:t>
            </a:r>
            <a:r>
              <a:rPr lang="en-US" b="0" dirty="0"/>
              <a:t>performance bounds of such channels with </a:t>
            </a:r>
            <a:r>
              <a:rPr lang="en-US" b="0" i="1" dirty="0"/>
              <a:t>feedback</a:t>
            </a:r>
            <a:r>
              <a:rPr lang="en-US" b="0" dirty="0" smtClean="0"/>
              <a:t>?</a:t>
            </a:r>
            <a:endParaRPr lang="en-US" b="0" dirty="0"/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rgbClr val="FF3300"/>
                </a:solidFill>
              </a:rPr>
              <a:t>F</a:t>
            </a:r>
            <a:r>
              <a:rPr lang="en-US" b="0" dirty="0" smtClean="0">
                <a:solidFill>
                  <a:srgbClr val="FF3300"/>
                </a:solidFill>
              </a:rPr>
              <a:t>or </a:t>
            </a:r>
            <a:r>
              <a:rPr lang="en-US" b="0" dirty="0">
                <a:solidFill>
                  <a:srgbClr val="FF3300"/>
                </a:solidFill>
              </a:rPr>
              <a:t>any (DMC) Channel, feedback does not improve (or worsen for that matter) 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156200"/>
            <a:ext cx="1866900" cy="4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8088"/>
            <a:ext cx="66294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09800" y="2514600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Discrete memoryless channel with feedback</a:t>
            </a:r>
          </a:p>
        </p:txBody>
      </p:sp>
    </p:spTree>
    <p:extLst>
      <p:ext uri="{BB962C8B-B14F-4D97-AF65-F5344CB8AC3E}">
        <p14:creationId xmlns:p14="http://schemas.microsoft.com/office/powerpoint/2010/main" val="39903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06375"/>
            <a:ext cx="8378825" cy="568325"/>
          </a:xfrm>
        </p:spPr>
        <p:txBody>
          <a:bodyPr/>
          <a:lstStyle/>
          <a:p>
            <a:r>
              <a:rPr lang="en-US" sz="4000" dirty="0"/>
              <a:t>Cascaded BEC/PEC with </a:t>
            </a:r>
            <a:r>
              <a:rPr lang="en-US" sz="4000" dirty="0" smtClean="0"/>
              <a:t>Feedback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0" dirty="0" smtClean="0"/>
              <a:t>Feedback at end points: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b="0" dirty="0"/>
          </a:p>
          <a:p>
            <a:pPr>
              <a:lnSpc>
                <a:spcPct val="80000"/>
              </a:lnSpc>
            </a:pPr>
            <a:r>
              <a:rPr lang="en-US" sz="2800" b="0" dirty="0" smtClean="0"/>
              <a:t>Feedback link-by-link </a:t>
            </a:r>
            <a:r>
              <a:rPr lang="en-US" sz="2800" b="0" dirty="0" smtClean="0">
                <a:sym typeface="Wingdings"/>
              </a:rPr>
              <a:t> </a:t>
            </a:r>
            <a:r>
              <a:rPr lang="en-US" sz="2800" b="0" dirty="0" smtClean="0"/>
              <a:t>the channel </a:t>
            </a:r>
            <a:r>
              <a:rPr lang="en-US" sz="2800" b="0" dirty="0"/>
              <a:t>capacity </a:t>
            </a:r>
            <a:r>
              <a:rPr lang="en-US" sz="2800" b="0" dirty="0" smtClean="0"/>
              <a:t>is </a:t>
            </a:r>
            <a:r>
              <a:rPr lang="en-US" sz="2800" b="0" dirty="0"/>
              <a:t>bounded by the capacity of </a:t>
            </a:r>
            <a:r>
              <a:rPr lang="en-US" sz="2800" b="0" dirty="0" smtClean="0"/>
              <a:t>a </a:t>
            </a:r>
            <a:r>
              <a:rPr lang="ja-JP" altLang="en-US" sz="2800" b="0" dirty="0" smtClean="0">
                <a:latin typeface="Arial"/>
              </a:rPr>
              <a:t>“</a:t>
            </a:r>
            <a:r>
              <a:rPr lang="en-US" sz="2800" b="0" dirty="0" err="1"/>
              <a:t>bottlneck</a:t>
            </a:r>
            <a:r>
              <a:rPr lang="ja-JP" altLang="en-US" sz="2800" b="0" dirty="0">
                <a:latin typeface="Arial"/>
              </a:rPr>
              <a:t>”</a:t>
            </a:r>
            <a:r>
              <a:rPr lang="en-US" sz="2800" b="0" dirty="0"/>
              <a:t> link: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0" dirty="0"/>
          </a:p>
          <a:p>
            <a:pPr>
              <a:lnSpc>
                <a:spcPct val="80000"/>
              </a:lnSpc>
            </a:pPr>
            <a:endParaRPr lang="en-US" sz="2800" b="0" dirty="0" smtClean="0"/>
          </a:p>
          <a:p>
            <a:pPr>
              <a:lnSpc>
                <a:spcPct val="80000"/>
              </a:lnSpc>
            </a:pPr>
            <a:r>
              <a:rPr lang="en-US" sz="2800" b="0" dirty="0" smtClean="0"/>
              <a:t>These are results for </a:t>
            </a:r>
            <a:r>
              <a:rPr lang="en-US" sz="2800" b="0" dirty="0" err="1" smtClean="0"/>
              <a:t>memoryless</a:t>
            </a:r>
            <a:r>
              <a:rPr lang="en-US" sz="2800" b="0" dirty="0" smtClean="0"/>
              <a:t> channels </a:t>
            </a:r>
            <a:r>
              <a:rPr lang="en-US" sz="2800" b="0" dirty="0" smtClean="0">
                <a:sym typeface="Wingdings"/>
              </a:rPr>
              <a:t> </a:t>
            </a:r>
            <a:r>
              <a:rPr lang="en-US" sz="2800" b="0" dirty="0" smtClean="0"/>
              <a:t>channels </a:t>
            </a:r>
            <a:r>
              <a:rPr lang="en-US" sz="2800" b="0" dirty="0"/>
              <a:t>with memory could increase their capacity by employing </a:t>
            </a:r>
            <a:r>
              <a:rPr lang="en-US" sz="2800" b="0" dirty="0" smtClean="0"/>
              <a:t>feedback!</a:t>
            </a:r>
            <a:endParaRPr lang="en-US" sz="2800" b="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10" y="1727200"/>
            <a:ext cx="654019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3746500"/>
            <a:ext cx="4156364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06375"/>
            <a:ext cx="8813800" cy="568325"/>
          </a:xfrm>
        </p:spPr>
        <p:txBody>
          <a:bodyPr/>
          <a:lstStyle/>
          <a:p>
            <a:r>
              <a:rPr lang="en-US" sz="3800" dirty="0"/>
              <a:t>Packet Losses over </a:t>
            </a:r>
            <a:r>
              <a:rPr lang="en-US" sz="3700" dirty="0" smtClean="0"/>
              <a:t>Channel</a:t>
            </a:r>
            <a:r>
              <a:rPr lang="en-US" sz="3800" dirty="0" smtClean="0"/>
              <a:t> </a:t>
            </a:r>
            <a:r>
              <a:rPr lang="en-US" sz="3800" dirty="0"/>
              <a:t>with </a:t>
            </a:r>
            <a:r>
              <a:rPr lang="en-US" sz="3800" dirty="0" smtClean="0"/>
              <a:t>Memory</a:t>
            </a:r>
            <a:endParaRPr lang="en-US" sz="3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/>
              <a:t>Packet losses over Internet links and routes exhibit a high level of correlation and tend to occur in </a:t>
            </a:r>
            <a:r>
              <a:rPr lang="en-US" sz="2800" b="0" dirty="0" smtClean="0"/>
              <a:t>bursts</a:t>
            </a:r>
            <a:r>
              <a:rPr lang="en-US" sz="2800" b="0" dirty="0"/>
              <a:t> </a:t>
            </a:r>
            <a:r>
              <a:rPr lang="en-US" sz="2800" b="0" dirty="0" smtClean="0">
                <a:sym typeface="Wingdings"/>
              </a:rPr>
              <a:t> Channels with memory!</a:t>
            </a:r>
            <a:endParaRPr lang="en-US" sz="2800" b="0" dirty="0"/>
          </a:p>
          <a:p>
            <a:r>
              <a:rPr lang="en-US" sz="2800" b="0" dirty="0"/>
              <a:t>The most popular </a:t>
            </a:r>
            <a:r>
              <a:rPr lang="en-US" sz="2800" b="0" dirty="0" smtClean="0"/>
              <a:t>tool is Markov </a:t>
            </a:r>
            <a:r>
              <a:rPr lang="en-US" sz="2800" b="0" dirty="0" smtClean="0"/>
              <a:t>channels</a:t>
            </a:r>
            <a:endParaRPr lang="en-US" sz="2800" b="0" dirty="0"/>
          </a:p>
          <a:p>
            <a:r>
              <a:rPr lang="en-US" sz="2800" b="0" dirty="0"/>
              <a:t>A </a:t>
            </a:r>
            <a:r>
              <a:rPr lang="en-US" sz="2800" b="0" dirty="0" smtClean="0"/>
              <a:t>two-state Markov channel </a:t>
            </a:r>
            <a:r>
              <a:rPr lang="en-US" sz="2800" b="0" dirty="0"/>
              <a:t>is the Gilbert–Elliott </a:t>
            </a:r>
            <a:r>
              <a:rPr lang="en-US" sz="2800" b="0" dirty="0" smtClean="0"/>
              <a:t>(GE) channel</a:t>
            </a:r>
          </a:p>
          <a:p>
            <a:pPr lvl="1"/>
            <a:r>
              <a:rPr lang="en-US" b="0" dirty="0" smtClean="0"/>
              <a:t>Good State (G) : the receiver receives all packets correctly</a:t>
            </a:r>
          </a:p>
          <a:p>
            <a:pPr lvl="1"/>
            <a:r>
              <a:rPr lang="en-US" b="0" dirty="0" smtClean="0"/>
              <a:t>Bad </a:t>
            </a:r>
            <a:r>
              <a:rPr lang="en-US" b="0" dirty="0"/>
              <a:t>State (B) : all packets are lost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3312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Gilbert–Elliott </a:t>
            </a:r>
            <a:r>
              <a:rPr lang="en-US" dirty="0" smtClean="0"/>
              <a:t>Channel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838200"/>
            <a:ext cx="55626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3400" y="4114800"/>
            <a:ext cx="8229600" cy="12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50" i="1" dirty="0"/>
              <a:t>         </a:t>
            </a:r>
            <a:endParaRPr lang="en-US" sz="1050" dirty="0"/>
          </a:p>
          <a:p>
            <a:pPr lvl="2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</a:t>
            </a:r>
            <a:r>
              <a:rPr lang="en-US" sz="2400" baseline="-25000" dirty="0" err="1"/>
              <a:t>GG</a:t>
            </a:r>
            <a:r>
              <a:rPr lang="en-US" sz="2400" dirty="0"/>
              <a:t> = 1 - </a:t>
            </a:r>
            <a:r>
              <a:rPr lang="en-US" sz="2400" dirty="0" err="1"/>
              <a:t>p</a:t>
            </a:r>
            <a:r>
              <a:rPr lang="en-US" sz="2400" baseline="-25000" dirty="0" err="1"/>
              <a:t>GB</a:t>
            </a:r>
            <a:r>
              <a:rPr lang="en-US" sz="2400" dirty="0"/>
              <a:t>   and   </a:t>
            </a:r>
            <a:r>
              <a:rPr lang="en-US" sz="2400" dirty="0" err="1"/>
              <a:t>p</a:t>
            </a:r>
            <a:r>
              <a:rPr lang="en-US" sz="2400" baseline="-25000" dirty="0" err="1"/>
              <a:t>BB</a:t>
            </a:r>
            <a:r>
              <a:rPr lang="en-US" sz="2400" dirty="0"/>
              <a:t> = 1 – </a:t>
            </a:r>
            <a:r>
              <a:rPr lang="en-US" sz="2400" dirty="0" err="1"/>
              <a:t>p</a:t>
            </a:r>
            <a:r>
              <a:rPr lang="en-US" sz="2400" baseline="-25000" dirty="0" err="1"/>
              <a:t>BG</a:t>
            </a:r>
            <a:endParaRPr lang="en-US" sz="2400" baseline="-25000" dirty="0"/>
          </a:p>
          <a:p>
            <a:endParaRPr lang="en-US" sz="2400" baseline="-25000" dirty="0"/>
          </a:p>
          <a:p>
            <a:pPr lvl="2">
              <a:buFontTx/>
              <a:buChar char="•"/>
            </a:pPr>
            <a:r>
              <a:rPr lang="en-US" sz="2400" dirty="0"/>
              <a:t> The steady state probabilities :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4876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8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06375"/>
            <a:ext cx="8505825" cy="568325"/>
          </a:xfrm>
        </p:spPr>
        <p:txBody>
          <a:bodyPr/>
          <a:lstStyle/>
          <a:p>
            <a:r>
              <a:rPr lang="en-US" sz="4400" dirty="0" smtClean="0"/>
              <a:t>Recovery Probability</a:t>
            </a:r>
            <a:endParaRPr lang="en-US" sz="44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66800"/>
            <a:ext cx="8724900" cy="5346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0" dirty="0" smtClean="0"/>
              <a:t>Probability of receiving </a:t>
            </a:r>
            <a:r>
              <a:rPr lang="en-US" b="0" i="1" dirty="0" err="1"/>
              <a:t>i</a:t>
            </a:r>
            <a:r>
              <a:rPr lang="en-US" b="0" dirty="0"/>
              <a:t> packets among </a:t>
            </a:r>
            <a:r>
              <a:rPr lang="en-US" b="0" i="1" dirty="0"/>
              <a:t>n</a:t>
            </a:r>
            <a:r>
              <a:rPr lang="en-US" b="0" dirty="0"/>
              <a:t> packets </a:t>
            </a:r>
            <a:r>
              <a:rPr lang="en-US" b="0" dirty="0" smtClean="0"/>
              <a:t>sent over GE channels</a:t>
            </a:r>
            <a:endParaRPr lang="en-US" b="0" dirty="0"/>
          </a:p>
          <a:p>
            <a:pPr>
              <a:lnSpc>
                <a:spcPct val="80000"/>
              </a:lnSpc>
            </a:pPr>
            <a:endParaRPr lang="en-US" sz="2000" b="0" dirty="0" smtClean="0"/>
          </a:p>
          <a:p>
            <a:pPr>
              <a:lnSpc>
                <a:spcPct val="80000"/>
              </a:lnSpc>
            </a:pPr>
            <a:endParaRPr lang="en-US" sz="2000" b="0" dirty="0"/>
          </a:p>
          <a:p>
            <a:pPr>
              <a:lnSpc>
                <a:spcPct val="80000"/>
              </a:lnSpc>
            </a:pPr>
            <a:endParaRPr lang="en-US" sz="2000" b="0" dirty="0" smtClean="0"/>
          </a:p>
          <a:p>
            <a:pPr>
              <a:lnSpc>
                <a:spcPct val="80000"/>
              </a:lnSpc>
            </a:pPr>
            <a:endParaRPr lang="en-US" sz="2000" b="0" dirty="0"/>
          </a:p>
          <a:p>
            <a:pPr>
              <a:lnSpc>
                <a:spcPct val="80000"/>
              </a:lnSpc>
            </a:pPr>
            <a:endParaRPr lang="en-US" sz="2000" b="0" dirty="0" smtClean="0"/>
          </a:p>
          <a:p>
            <a:pPr>
              <a:lnSpc>
                <a:spcPct val="80000"/>
              </a:lnSpc>
            </a:pPr>
            <a:endParaRPr lang="en-US" sz="2000" b="0" dirty="0" smtClean="0"/>
          </a:p>
          <a:p>
            <a:pPr>
              <a:lnSpc>
                <a:spcPct val="80000"/>
              </a:lnSpc>
            </a:pPr>
            <a:endParaRPr lang="en-US" sz="2000" b="0" dirty="0" smtClean="0"/>
          </a:p>
          <a:p>
            <a:pPr>
              <a:lnSpc>
                <a:spcPct val="80000"/>
              </a:lnSpc>
            </a:pPr>
            <a:r>
              <a:rPr lang="en-US" b="0" dirty="0" smtClean="0"/>
              <a:t>Extend the </a:t>
            </a:r>
            <a:r>
              <a:rPr lang="en-US" b="0" dirty="0"/>
              <a:t>two-state </a:t>
            </a:r>
            <a:r>
              <a:rPr lang="en-US" b="0" dirty="0" smtClean="0"/>
              <a:t>GE model </a:t>
            </a:r>
            <a:r>
              <a:rPr lang="en-US" b="0" dirty="0"/>
              <a:t>using the number of correctly received packets as the </a:t>
            </a:r>
            <a:r>
              <a:rPr lang="en-US" b="0" dirty="0" smtClean="0"/>
              <a:t>indexes (additional states)</a:t>
            </a:r>
            <a:endParaRPr lang="en-US" b="0" dirty="0"/>
          </a:p>
          <a:p>
            <a:pPr>
              <a:lnSpc>
                <a:spcPct val="80000"/>
              </a:lnSpc>
            </a:pPr>
            <a:r>
              <a:rPr lang="en-US" b="0" dirty="0" smtClean="0"/>
              <a:t>Probability of sender sends </a:t>
            </a:r>
            <a:r>
              <a:rPr lang="en-US" b="0" i="1" dirty="0" smtClean="0"/>
              <a:t>n</a:t>
            </a:r>
            <a:r>
              <a:rPr lang="en-US" b="0" dirty="0" smtClean="0"/>
              <a:t> and receiver gets </a:t>
            </a:r>
            <a:r>
              <a:rPr lang="en-US" b="0" i="1" dirty="0" err="1" smtClean="0"/>
              <a:t>i</a:t>
            </a:r>
            <a:r>
              <a:rPr lang="en-US" b="0" dirty="0" smtClean="0"/>
              <a:t> packets == process </a:t>
            </a:r>
            <a:r>
              <a:rPr lang="en-US" b="0" dirty="0" smtClean="0"/>
              <a:t>starts </a:t>
            </a:r>
            <a:r>
              <a:rPr lang="en-US" b="0" dirty="0" smtClean="0"/>
              <a:t>at </a:t>
            </a:r>
            <a:r>
              <a:rPr lang="en-US" b="0" i="1" dirty="0" smtClean="0"/>
              <a:t>G</a:t>
            </a:r>
            <a:r>
              <a:rPr lang="en-US" b="0" i="1" baseline="-25000" dirty="0" smtClean="0"/>
              <a:t>0</a:t>
            </a:r>
            <a:r>
              <a:rPr lang="en-US" b="0" dirty="0" smtClean="0"/>
              <a:t> or </a:t>
            </a:r>
            <a:r>
              <a:rPr lang="en-US" b="0" i="1" dirty="0" smtClean="0"/>
              <a:t>B</a:t>
            </a:r>
            <a:r>
              <a:rPr lang="en-US" b="0" i="1" baseline="-25000" dirty="0" smtClean="0"/>
              <a:t>0</a:t>
            </a:r>
            <a:r>
              <a:rPr lang="en-US" b="0" baseline="-25000" dirty="0" smtClean="0"/>
              <a:t> </a:t>
            </a:r>
            <a:r>
              <a:rPr lang="en-US" b="0" dirty="0" smtClean="0"/>
              <a:t>and </a:t>
            </a:r>
            <a:r>
              <a:rPr lang="en-US" b="0" dirty="0" smtClean="0"/>
              <a:t>reaches </a:t>
            </a:r>
            <a:r>
              <a:rPr lang="en-US" b="0" i="1" dirty="0" err="1" smtClean="0"/>
              <a:t>G</a:t>
            </a:r>
            <a:r>
              <a:rPr lang="en-US" b="0" i="1" baseline="-25000" dirty="0" err="1" smtClean="0"/>
              <a:t>i</a:t>
            </a:r>
            <a:r>
              <a:rPr lang="en-US" b="0" dirty="0" smtClean="0"/>
              <a:t> </a:t>
            </a:r>
            <a:r>
              <a:rPr lang="en-US" b="0" dirty="0" smtClean="0"/>
              <a:t>or </a:t>
            </a:r>
            <a:r>
              <a:rPr lang="en-US" b="0" i="1" dirty="0" smtClean="0"/>
              <a:t>B</a:t>
            </a:r>
            <a:r>
              <a:rPr lang="en-US" b="0" i="1" baseline="-25000" dirty="0" smtClean="0"/>
              <a:t>i</a:t>
            </a:r>
            <a:r>
              <a:rPr lang="en-US" b="0" dirty="0" smtClean="0"/>
              <a:t> after n steps</a:t>
            </a:r>
            <a:endParaRPr lang="en-US" b="0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714500"/>
            <a:ext cx="676409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620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892800"/>
            <a:ext cx="533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1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9934"/>
            <a:ext cx="8458200" cy="49709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3300"/>
                </a:solidFill>
              </a:rPr>
              <a:t>Channel Modeling </a:t>
            </a:r>
            <a:endParaRPr lang="en-US" sz="3600" b="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FF3300"/>
                </a:solidFill>
              </a:rPr>
              <a:t>Basic Probability Theory and Information Theory </a:t>
            </a:r>
            <a:r>
              <a:rPr lang="en-US" sz="2800" b="0" dirty="0" smtClean="0">
                <a:solidFill>
                  <a:srgbClr val="FF3300"/>
                </a:solidFill>
              </a:rPr>
              <a:t>Concepts</a:t>
            </a:r>
            <a:endParaRPr lang="en-US" sz="2400" b="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FF3300"/>
                </a:solidFill>
              </a:rPr>
              <a:t>Discrete </a:t>
            </a:r>
            <a:r>
              <a:rPr lang="en-US" sz="2800" b="0" dirty="0" smtClean="0">
                <a:solidFill>
                  <a:srgbClr val="FF3300"/>
                </a:solidFill>
              </a:rPr>
              <a:t>Memory-Less </a:t>
            </a:r>
            <a:r>
              <a:rPr lang="en-US" sz="2800" b="0" dirty="0">
                <a:solidFill>
                  <a:srgbClr val="FF3300"/>
                </a:solidFill>
              </a:rPr>
              <a:t>Channels (DMC</a:t>
            </a:r>
            <a:r>
              <a:rPr lang="en-US" sz="2800" b="0" dirty="0" smtClean="0">
                <a:solidFill>
                  <a:srgbClr val="FF3300"/>
                </a:solidFill>
              </a:rPr>
              <a:t>)</a:t>
            </a:r>
            <a:endParaRPr lang="en-US" sz="1600" b="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FF3300"/>
                </a:solidFill>
              </a:rPr>
              <a:t>Channels with </a:t>
            </a:r>
            <a:r>
              <a:rPr lang="en-US" sz="2800" b="0" dirty="0" smtClean="0">
                <a:solidFill>
                  <a:srgbClr val="FF3300"/>
                </a:solidFill>
              </a:rPr>
              <a:t>Memory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600" b="0" dirty="0" smtClean="0"/>
          </a:p>
          <a:p>
            <a:pPr>
              <a:lnSpc>
                <a:spcPct val="80000"/>
              </a:lnSpc>
            </a:pPr>
            <a:r>
              <a:rPr lang="en-US" sz="3600" b="0" dirty="0" smtClean="0"/>
              <a:t>Internet Streaming Measurements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651185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09600" y="1355725"/>
            <a:ext cx="8001000" cy="37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Detailed derivation can be found in </a:t>
            </a:r>
            <a:r>
              <a:rPr lang="en-US" sz="2400" dirty="0" smtClean="0"/>
              <a:t>[R. Howard</a:t>
            </a:r>
            <a:r>
              <a:rPr lang="en-US" sz="2400" dirty="0"/>
              <a:t>, </a:t>
            </a:r>
            <a:r>
              <a:rPr lang="en-US" sz="2400" i="1" dirty="0"/>
              <a:t>Dynamic Probabilistic Systems</a:t>
            </a:r>
            <a:r>
              <a:rPr lang="en-US" sz="2400" dirty="0"/>
              <a:t>. </a:t>
            </a:r>
            <a:r>
              <a:rPr lang="en-US" sz="2400" dirty="0" smtClean="0"/>
              <a:t>Wiley</a:t>
            </a:r>
            <a:r>
              <a:rPr lang="en-US" sz="2400" dirty="0"/>
              <a:t>, </a:t>
            </a:r>
            <a:r>
              <a:rPr lang="en-US" sz="2400" dirty="0" smtClean="0"/>
              <a:t>1971]</a:t>
            </a:r>
            <a:r>
              <a:rPr lang="en-US" sz="2800" dirty="0" smtClean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Let </a:t>
            </a:r>
            <a:r>
              <a:rPr lang="en-US" sz="2800" dirty="0" err="1" smtClean="0"/>
              <a:t>φ</a:t>
            </a:r>
            <a:r>
              <a:rPr lang="en-US" sz="2800" dirty="0"/>
              <a:t>(n, </a:t>
            </a: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be the </a:t>
            </a:r>
            <a:r>
              <a:rPr lang="en-US" sz="2800" dirty="0"/>
              <a:t>probability </a:t>
            </a:r>
            <a:r>
              <a:rPr lang="en-US" sz="2800" dirty="0" smtClean="0"/>
              <a:t>of sender </a:t>
            </a:r>
            <a:r>
              <a:rPr lang="en-US" sz="2800" dirty="0"/>
              <a:t>transmits n packets and the receiver </a:t>
            </a:r>
            <a:r>
              <a:rPr lang="en-US" sz="2800" dirty="0" smtClean="0"/>
              <a:t>receives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smtClean="0"/>
              <a:t>packets: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Sample applications: for a (</a:t>
            </a:r>
            <a:r>
              <a:rPr lang="en-US" sz="2800" dirty="0" err="1" smtClean="0"/>
              <a:t>n,k</a:t>
            </a:r>
            <a:r>
              <a:rPr lang="en-US" sz="2800" dirty="0" smtClean="0"/>
              <a:t>) FEC coders, the decodable probability is: </a:t>
            </a:r>
            <a:endParaRPr lang="en-US" sz="2800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41700"/>
            <a:ext cx="80772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83200"/>
            <a:ext cx="2855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06375"/>
            <a:ext cx="8505825" cy="568325"/>
          </a:xfrm>
        </p:spPr>
        <p:txBody>
          <a:bodyPr/>
          <a:lstStyle/>
          <a:p>
            <a:r>
              <a:rPr lang="en-US" sz="4400" dirty="0" smtClean="0"/>
              <a:t>Recovery Probability and FEC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861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06375"/>
            <a:ext cx="8162925" cy="568325"/>
          </a:xfrm>
        </p:spPr>
        <p:txBody>
          <a:bodyPr/>
          <a:lstStyle/>
          <a:p>
            <a:r>
              <a:rPr lang="en-US" sz="2800" dirty="0"/>
              <a:t>Packet Correlation over Channels with 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dirty="0" smtClean="0"/>
              <a:t>Another way to set system </a:t>
            </a:r>
            <a:r>
              <a:rPr lang="en-US" sz="2800" b="0" dirty="0" smtClean="0"/>
              <a:t>parameters: </a:t>
            </a:r>
            <a:endParaRPr lang="en-US" sz="2800" b="0" dirty="0"/>
          </a:p>
          <a:p>
            <a:pPr lvl="1">
              <a:lnSpc>
                <a:spcPct val="90000"/>
              </a:lnSpc>
            </a:pPr>
            <a:r>
              <a:rPr lang="en-US" sz="2400" b="0" dirty="0"/>
              <a:t>The average loss </a:t>
            </a:r>
            <a:r>
              <a:rPr lang="en-US" sz="2400" b="0" i="1" dirty="0"/>
              <a:t>p</a:t>
            </a:r>
            <a:r>
              <a:rPr lang="en-US" sz="2400" b="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b="0" dirty="0"/>
              <a:t>the packet correlation </a:t>
            </a:r>
            <a:r>
              <a:rPr lang="en-US" sz="2400" b="0" i="1" dirty="0" err="1"/>
              <a:t>ρ</a:t>
            </a:r>
            <a:r>
              <a:rPr lang="en-US" sz="2400" b="0" dirty="0"/>
              <a:t>, where: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0" dirty="0"/>
          </a:p>
          <a:p>
            <a:pPr>
              <a:lnSpc>
                <a:spcPct val="90000"/>
              </a:lnSpc>
            </a:pPr>
            <a:r>
              <a:rPr lang="en-US" sz="2800" b="0" dirty="0"/>
              <a:t>The </a:t>
            </a:r>
            <a:r>
              <a:rPr lang="en-US" sz="2800" b="0" dirty="0"/>
              <a:t>s</a:t>
            </a:r>
            <a:r>
              <a:rPr lang="en-US" sz="2800" b="0" dirty="0" smtClean="0"/>
              <a:t>teady </a:t>
            </a:r>
            <a:r>
              <a:rPr lang="en-US" sz="2800" b="0" dirty="0"/>
              <a:t>state </a:t>
            </a:r>
            <a:r>
              <a:rPr lang="en-US" sz="2800" b="0" dirty="0" smtClean="0"/>
              <a:t>probabilities:</a:t>
            </a:r>
            <a:endParaRPr lang="en-US" sz="2800" b="0" dirty="0"/>
          </a:p>
          <a:p>
            <a:pPr marL="0" indent="0">
              <a:lnSpc>
                <a:spcPct val="90000"/>
              </a:lnSpc>
              <a:buNone/>
            </a:pPr>
            <a:endParaRPr lang="en-US" sz="2800" b="0" dirty="0"/>
          </a:p>
          <a:p>
            <a:pPr>
              <a:lnSpc>
                <a:spcPct val="90000"/>
              </a:lnSpc>
            </a:pPr>
            <a:r>
              <a:rPr lang="en-US" sz="2800" b="0" i="1" dirty="0" err="1" smtClean="0"/>
              <a:t>ρ</a:t>
            </a:r>
            <a:r>
              <a:rPr lang="en-US" sz="2800" b="0" i="1" dirty="0" smtClean="0"/>
              <a:t> </a:t>
            </a:r>
            <a:r>
              <a:rPr lang="en-US" sz="2800" b="0" dirty="0" smtClean="0"/>
              <a:t>reveals</a:t>
            </a:r>
            <a:r>
              <a:rPr lang="en-US" sz="2800" b="0" i="1" dirty="0" smtClean="0"/>
              <a:t> </a:t>
            </a:r>
            <a:r>
              <a:rPr lang="en-US" sz="2800" b="0" dirty="0" smtClean="0"/>
              <a:t>how </a:t>
            </a:r>
            <a:r>
              <a:rPr lang="en-US" sz="2800" b="0" dirty="0"/>
              <a:t>the states of two consecutive packets are </a:t>
            </a:r>
            <a:r>
              <a:rPr lang="en-US" sz="2800" b="0" dirty="0" smtClean="0"/>
              <a:t>correlated</a:t>
            </a:r>
            <a:endParaRPr lang="en-US" sz="2800" b="0" dirty="0"/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when </a:t>
            </a:r>
            <a:r>
              <a:rPr lang="en-US" sz="2400" b="0" i="1" dirty="0" err="1"/>
              <a:t>ρ</a:t>
            </a:r>
            <a:r>
              <a:rPr lang="en-US" sz="2400" b="0" i="1" dirty="0"/>
              <a:t> </a:t>
            </a:r>
            <a:r>
              <a:rPr lang="en-US" sz="2400" b="0" dirty="0"/>
              <a:t>= 0, the loss process is </a:t>
            </a:r>
            <a:r>
              <a:rPr lang="en-US" sz="2400" b="0" dirty="0" err="1"/>
              <a:t>memoryless</a:t>
            </a:r>
            <a:r>
              <a:rPr lang="en-US" sz="2400" b="0" dirty="0"/>
              <a:t> (BEC)</a:t>
            </a:r>
          </a:p>
          <a:p>
            <a:pPr lvl="1">
              <a:lnSpc>
                <a:spcPct val="90000"/>
              </a:lnSpc>
            </a:pPr>
            <a:r>
              <a:rPr lang="en-US" sz="2400" b="0" i="1" dirty="0" err="1" smtClean="0"/>
              <a:t>ρ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increases</a:t>
            </a:r>
            <a:r>
              <a:rPr lang="en-US" sz="2400" b="0" dirty="0"/>
              <a:t> </a:t>
            </a:r>
            <a:r>
              <a:rPr lang="en-US" sz="2400" b="0" dirty="0" smtClean="0">
                <a:sym typeface="Wingdings"/>
              </a:rPr>
              <a:t> </a:t>
            </a:r>
            <a:r>
              <a:rPr lang="en-US" sz="2400" b="0" dirty="0" smtClean="0"/>
              <a:t>the </a:t>
            </a:r>
            <a:r>
              <a:rPr lang="en-US" sz="2400" b="0" dirty="0"/>
              <a:t>states of two consecutive packets become more and more correlated.</a:t>
            </a:r>
            <a:r>
              <a:rPr lang="en-US" b="0" dirty="0"/>
              <a:t>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9088"/>
            <a:ext cx="2209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6863"/>
            <a:ext cx="25146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22700"/>
            <a:ext cx="3200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0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6375"/>
            <a:ext cx="8623300" cy="568325"/>
          </a:xfrm>
        </p:spPr>
        <p:txBody>
          <a:bodyPr/>
          <a:lstStyle/>
          <a:p>
            <a:r>
              <a:rPr lang="en-US" sz="2800" dirty="0"/>
              <a:t>Packet Losses over </a:t>
            </a:r>
            <a:r>
              <a:rPr lang="en-US" sz="2800" dirty="0" smtClean="0"/>
              <a:t>Cascaded Channels </a:t>
            </a:r>
            <a:r>
              <a:rPr lang="en-US" sz="2800" dirty="0"/>
              <a:t>with </a:t>
            </a:r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 to the Internet </a:t>
            </a:r>
            <a:r>
              <a:rPr lang="en-US" dirty="0" smtClean="0">
                <a:sym typeface="Wingdings"/>
              </a:rPr>
              <a:t> many routers with memory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0075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5334000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reception of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dirty="0"/>
              <a:t>packets when transmitting </a:t>
            </a:r>
            <a:r>
              <a:rPr lang="en-US" sz="1800" i="1" dirty="0"/>
              <a:t>n </a:t>
            </a:r>
            <a:r>
              <a:rPr lang="en-US" sz="1800" dirty="0"/>
              <a:t>packets over two-cascaded channels with memory.</a:t>
            </a:r>
          </a:p>
        </p:txBody>
      </p:sp>
    </p:spTree>
    <p:extLst>
      <p:ext uri="{BB962C8B-B14F-4D97-AF65-F5344CB8AC3E}">
        <p14:creationId xmlns:p14="http://schemas.microsoft.com/office/powerpoint/2010/main" val="34228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9900" y="1257300"/>
            <a:ext cx="8382000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probability </a:t>
            </a:r>
            <a:r>
              <a:rPr lang="en-US" sz="2800" i="1" dirty="0" err="1" smtClean="0"/>
              <a:t>φ</a:t>
            </a:r>
            <a:r>
              <a:rPr lang="en-US" sz="2800" i="1" dirty="0"/>
              <a:t>(n, </a:t>
            </a:r>
            <a:r>
              <a:rPr lang="en-US" sz="2800" i="1" dirty="0" err="1"/>
              <a:t>i</a:t>
            </a:r>
            <a:r>
              <a:rPr lang="en-US" sz="2800" i="1" dirty="0"/>
              <a:t>) </a:t>
            </a:r>
            <a:r>
              <a:rPr lang="en-US" sz="2800" dirty="0"/>
              <a:t>of receiving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packets </a:t>
            </a:r>
            <a:r>
              <a:rPr lang="en-US" sz="2800" dirty="0" smtClean="0"/>
              <a:t>when </a:t>
            </a:r>
            <a:r>
              <a:rPr lang="en-US" sz="2800" dirty="0"/>
              <a:t>the transmitter sends </a:t>
            </a:r>
            <a:r>
              <a:rPr lang="en-US" sz="2800" i="1" dirty="0"/>
              <a:t>n </a:t>
            </a:r>
            <a:r>
              <a:rPr lang="en-US" sz="2800" dirty="0"/>
              <a:t>packets into </a:t>
            </a:r>
            <a:r>
              <a:rPr lang="en-US" sz="2800" dirty="0" smtClean="0"/>
              <a:t>the first channel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That is, </a:t>
            </a:r>
            <a:endParaRPr lang="en-US" sz="2800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089400"/>
            <a:ext cx="37814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159000"/>
            <a:ext cx="5122863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6375"/>
            <a:ext cx="8623300" cy="568325"/>
          </a:xfrm>
        </p:spPr>
        <p:txBody>
          <a:bodyPr/>
          <a:lstStyle/>
          <a:p>
            <a:r>
              <a:rPr lang="en-US" sz="3600" dirty="0" smtClean="0"/>
              <a:t>Derivation of Probability (1/3)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731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Since they are GE channels</a:t>
            </a:r>
            <a:endParaRPr lang="en-US" sz="32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37063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6375"/>
            <a:ext cx="8623300" cy="568325"/>
          </a:xfrm>
        </p:spPr>
        <p:txBody>
          <a:bodyPr/>
          <a:lstStyle/>
          <a:p>
            <a:r>
              <a:rPr lang="en-US" sz="3600" dirty="0" smtClean="0"/>
              <a:t>Derivation of Probability (2/3)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93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Now for </a:t>
            </a:r>
            <a:r>
              <a:rPr lang="en-US" sz="2800" i="1" dirty="0"/>
              <a:t>N</a:t>
            </a:r>
            <a:r>
              <a:rPr lang="en-US" sz="2800" dirty="0"/>
              <a:t> channels with memory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More compact version:</a:t>
            </a:r>
            <a:endParaRPr lang="en-US" sz="28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9248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7724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6375"/>
            <a:ext cx="8623300" cy="568325"/>
          </a:xfrm>
        </p:spPr>
        <p:txBody>
          <a:bodyPr/>
          <a:lstStyle/>
          <a:p>
            <a:r>
              <a:rPr lang="en-US" sz="3600" dirty="0" smtClean="0"/>
              <a:t>Derivation of Probability (3/3)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4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9934"/>
            <a:ext cx="8458200" cy="49709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0000FB"/>
                </a:solidFill>
              </a:rPr>
              <a:t>Channel Modeling </a:t>
            </a:r>
            <a:endParaRPr lang="en-US" sz="3600" b="0" dirty="0">
              <a:solidFill>
                <a:srgbClr val="0000FB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0000FB"/>
                </a:solidFill>
              </a:rPr>
              <a:t>Basic Probability Theory and Information Theory </a:t>
            </a:r>
            <a:r>
              <a:rPr lang="en-US" sz="2800" b="0" dirty="0" smtClean="0">
                <a:solidFill>
                  <a:srgbClr val="0000FB"/>
                </a:solidFill>
              </a:rPr>
              <a:t>Concepts</a:t>
            </a:r>
            <a:endParaRPr lang="en-US" sz="2400" b="0" dirty="0">
              <a:solidFill>
                <a:srgbClr val="0000FB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0000FB"/>
                </a:solidFill>
              </a:rPr>
              <a:t>Discrete </a:t>
            </a:r>
            <a:r>
              <a:rPr lang="en-US" sz="2800" b="0" dirty="0" smtClean="0">
                <a:solidFill>
                  <a:srgbClr val="0000FB"/>
                </a:solidFill>
              </a:rPr>
              <a:t>Memory-Less </a:t>
            </a:r>
            <a:r>
              <a:rPr lang="en-US" sz="2800" b="0" dirty="0">
                <a:solidFill>
                  <a:srgbClr val="0000FB"/>
                </a:solidFill>
              </a:rPr>
              <a:t>Channels (DMC</a:t>
            </a:r>
            <a:r>
              <a:rPr lang="en-US" sz="2800" b="0" dirty="0" smtClean="0">
                <a:solidFill>
                  <a:srgbClr val="0000FB"/>
                </a:solidFill>
              </a:rPr>
              <a:t>)</a:t>
            </a:r>
            <a:endParaRPr lang="en-US" sz="1600" b="0" dirty="0">
              <a:solidFill>
                <a:srgbClr val="0000FB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b="0" dirty="0">
                <a:solidFill>
                  <a:srgbClr val="0000FB"/>
                </a:solidFill>
              </a:rPr>
              <a:t>Channels with </a:t>
            </a:r>
            <a:r>
              <a:rPr lang="en-US" sz="2800" b="0" dirty="0" smtClean="0">
                <a:solidFill>
                  <a:srgbClr val="0000FB"/>
                </a:solidFill>
              </a:rPr>
              <a:t>Memory</a:t>
            </a:r>
          </a:p>
          <a:p>
            <a:pPr>
              <a:lnSpc>
                <a:spcPct val="80000"/>
              </a:lnSpc>
            </a:pPr>
            <a:endParaRPr lang="en-US" sz="3600" b="0" dirty="0" smtClean="0"/>
          </a:p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3300"/>
                </a:solidFill>
              </a:rPr>
              <a:t>Internet Streaming Measurements</a:t>
            </a:r>
            <a:endParaRPr lang="en-US" sz="3600" b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38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 smtClean="0"/>
              <a:t>Goal</a:t>
            </a:r>
            <a:endParaRPr lang="fr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40000"/>
              <a:buFont typeface="Wingdings" charset="2"/>
              <a:buChar char="●"/>
            </a:pPr>
            <a:r>
              <a:rPr lang="fr-CA" sz="2800" b="0" dirty="0" smtClean="0"/>
              <a:t>Use </a:t>
            </a:r>
            <a:r>
              <a:rPr lang="fr-CA" sz="2800" b="0" dirty="0" err="1" smtClean="0"/>
              <a:t>actual</a:t>
            </a:r>
            <a:r>
              <a:rPr lang="fr-CA" sz="2800" b="0" dirty="0" smtClean="0"/>
              <a:t> </a:t>
            </a:r>
            <a:r>
              <a:rPr lang="fr-CA" sz="2800" b="0" dirty="0" err="1" smtClean="0"/>
              <a:t>mutimedia</a:t>
            </a:r>
            <a:r>
              <a:rPr lang="fr-CA" sz="2800" b="0" dirty="0" smtClean="0"/>
              <a:t> streaming application to </a:t>
            </a:r>
            <a:r>
              <a:rPr lang="fr-CA" sz="2800" b="0" dirty="0" err="1" smtClean="0"/>
              <a:t>measure</a:t>
            </a:r>
            <a:r>
              <a:rPr lang="fr-CA" sz="2800" b="0" dirty="0" smtClean="0"/>
              <a:t> the network performance of the Internet</a:t>
            </a:r>
          </a:p>
          <a:p>
            <a:pPr lvl="1">
              <a:buSzPct val="40000"/>
              <a:buFont typeface="Wingdings" charset="2"/>
              <a:buChar char="●"/>
            </a:pPr>
            <a:r>
              <a:rPr lang="fr-CA" sz="2400" b="0" dirty="0" smtClean="0"/>
              <a:t>More </a:t>
            </a:r>
            <a:r>
              <a:rPr lang="fr-CA" sz="2400" b="0" dirty="0" err="1" smtClean="0"/>
              <a:t>specifically</a:t>
            </a:r>
            <a:r>
              <a:rPr lang="fr-CA" sz="2400" b="0" dirty="0" smtClean="0"/>
              <a:t> </a:t>
            </a:r>
            <a:r>
              <a:rPr lang="fr-CA" sz="2400" b="0" dirty="0" err="1" smtClean="0"/>
              <a:t>with</a:t>
            </a:r>
            <a:r>
              <a:rPr lang="fr-CA" sz="2400" b="0" dirty="0" smtClean="0"/>
              <a:t> </a:t>
            </a:r>
            <a:r>
              <a:rPr lang="fr-CA" sz="2400" b="0" dirty="0" err="1" smtClean="0"/>
              <a:t>analog</a:t>
            </a:r>
            <a:r>
              <a:rPr lang="fr-CA" sz="2400" b="0" dirty="0" smtClean="0"/>
              <a:t> modems</a:t>
            </a:r>
          </a:p>
          <a:p>
            <a:endParaRPr lang="fr-CA" sz="2800" b="0" dirty="0"/>
          </a:p>
        </p:txBody>
      </p:sp>
    </p:spTree>
    <p:extLst>
      <p:ext uri="{BB962C8B-B14F-4D97-AF65-F5344CB8AC3E}">
        <p14:creationId xmlns:p14="http://schemas.microsoft.com/office/powerpoint/2010/main" val="174749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399470"/>
            <a:ext cx="8228160" cy="1144921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000" dirty="0" err="1"/>
              <a:t>Previous</a:t>
            </a:r>
            <a:r>
              <a:rPr lang="nl-NL" sz="4000" dirty="0"/>
              <a:t> Studies – TCP </a:t>
            </a:r>
            <a:r>
              <a:rPr lang="nl-NL" sz="4000" dirty="0" err="1"/>
              <a:t>Perspective</a:t>
            </a:r>
            <a:endParaRPr lang="nl-NL" sz="4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477329"/>
            <a:ext cx="8228160" cy="4792823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Study</a:t>
            </a:r>
            <a:r>
              <a:rPr lang="nl-NL" sz="2800" b="0" dirty="0"/>
              <a:t> the performance of the </a:t>
            </a:r>
            <a:r>
              <a:rPr lang="nl-NL" sz="2800" b="0" dirty="0" smtClean="0"/>
              <a:t>Internet</a:t>
            </a:r>
            <a:endParaRPr lang="nl-NL" sz="28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smtClean="0"/>
              <a:t>On </a:t>
            </a:r>
            <a:r>
              <a:rPr lang="nl-NL" sz="2800" b="0" dirty="0"/>
              <a:t>backbone routers, campus </a:t>
            </a:r>
            <a:r>
              <a:rPr lang="nl-NL" sz="2800" b="0" dirty="0" err="1"/>
              <a:t>networks</a:t>
            </a:r>
            <a:endParaRPr lang="nl-NL" sz="28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smtClean="0"/>
              <a:t>No studies </a:t>
            </a:r>
            <a:r>
              <a:rPr lang="nl-NL" sz="2800" b="0" dirty="0" err="1" smtClean="0"/>
              <a:t>represent</a:t>
            </a:r>
            <a:r>
              <a:rPr lang="nl-NL" sz="2800" b="0" dirty="0" smtClean="0"/>
              <a:t> </a:t>
            </a:r>
            <a:r>
              <a:rPr lang="nl-NL" sz="2800" b="0" dirty="0" err="1"/>
              <a:t>how</a:t>
            </a:r>
            <a:r>
              <a:rPr lang="nl-NL" sz="2800" b="0" dirty="0"/>
              <a:t> entertainment-</a:t>
            </a:r>
            <a:r>
              <a:rPr lang="nl-NL" sz="2800" b="0" dirty="0" err="1"/>
              <a:t>oriented</a:t>
            </a:r>
            <a:r>
              <a:rPr lang="nl-NL" sz="2800" b="0" dirty="0"/>
              <a:t> service </a:t>
            </a:r>
            <a:r>
              <a:rPr lang="nl-NL" sz="2800" b="0" dirty="0" err="1"/>
              <a:t>will</a:t>
            </a:r>
            <a:r>
              <a:rPr lang="nl-NL" sz="2800" b="0" dirty="0"/>
              <a:t> </a:t>
            </a:r>
            <a:r>
              <a:rPr lang="nl-NL" sz="2800" b="0" dirty="0" err="1" smtClean="0"/>
              <a:t>evolve</a:t>
            </a:r>
            <a:endParaRPr lang="nl-NL" sz="28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Ping, </a:t>
            </a:r>
            <a:r>
              <a:rPr lang="nl-NL" sz="2800" b="0" dirty="0" err="1"/>
              <a:t>traceroute</a:t>
            </a:r>
            <a:r>
              <a:rPr lang="nl-NL" sz="2800" b="0" dirty="0"/>
              <a:t>, UDP echo packets, </a:t>
            </a:r>
            <a:r>
              <a:rPr lang="nl-NL" sz="2800" b="0" dirty="0" err="1"/>
              <a:t>multicast</a:t>
            </a:r>
            <a:r>
              <a:rPr lang="nl-NL" sz="2800" b="0" dirty="0"/>
              <a:t> </a:t>
            </a:r>
            <a:r>
              <a:rPr lang="nl-NL" sz="2800" b="0" dirty="0" err="1"/>
              <a:t>backbone</a:t>
            </a:r>
            <a:r>
              <a:rPr lang="nl-NL" sz="2800" b="0" dirty="0"/>
              <a:t> audio packets</a:t>
            </a:r>
          </a:p>
          <a:p>
            <a:pPr marL="388766" indent="-293733">
              <a:buClrTx/>
              <a:buSzPct val="45000"/>
              <a:buNone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endParaRPr lang="nl-NL" sz="2800" b="0" dirty="0"/>
          </a:p>
        </p:txBody>
      </p:sp>
    </p:spTree>
    <p:extLst>
      <p:ext uri="{BB962C8B-B14F-4D97-AF65-F5344CB8AC3E}">
        <p14:creationId xmlns:p14="http://schemas.microsoft.com/office/powerpoint/2010/main" val="37538071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3210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Problem</a:t>
            </a:r>
            <a:r>
              <a:rPr lang="nl-NL" sz="4800" dirty="0"/>
              <a:t>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Not</a:t>
            </a:r>
            <a:r>
              <a:rPr lang="nl-NL" sz="3200" b="0" dirty="0"/>
              <a:t> </a:t>
            </a:r>
            <a:r>
              <a:rPr lang="nl-NL" sz="3200" b="0" dirty="0" err="1"/>
              <a:t>realistic</a:t>
            </a:r>
            <a:r>
              <a:rPr lang="nl-NL" sz="3200" b="0" dirty="0"/>
              <a:t>!  Do </a:t>
            </a:r>
            <a:r>
              <a:rPr lang="nl-NL" sz="3200" b="0" dirty="0" err="1"/>
              <a:t>not</a:t>
            </a:r>
            <a:r>
              <a:rPr lang="nl-NL" sz="3200" b="0" dirty="0"/>
              <a:t> </a:t>
            </a:r>
            <a:r>
              <a:rPr lang="nl-NL" sz="3200" b="0" dirty="0" err="1"/>
              <a:t>represent</a:t>
            </a:r>
            <a:r>
              <a:rPr lang="nl-NL" sz="3200" b="0" dirty="0"/>
              <a:t> </a:t>
            </a:r>
            <a:r>
              <a:rPr lang="nl-NL" sz="3200" b="0" dirty="0" err="1"/>
              <a:t>what</a:t>
            </a:r>
            <a:r>
              <a:rPr lang="nl-NL" sz="3200" b="0" dirty="0"/>
              <a:t> </a:t>
            </a:r>
            <a:r>
              <a:rPr lang="nl-NL" sz="3200" b="0" dirty="0" err="1"/>
              <a:t>people</a:t>
            </a:r>
            <a:r>
              <a:rPr lang="nl-NL" sz="3200" b="0" dirty="0"/>
              <a:t> </a:t>
            </a:r>
            <a:r>
              <a:rPr lang="nl-NL" sz="3200" b="0" dirty="0" err="1"/>
              <a:t>experience</a:t>
            </a:r>
            <a:r>
              <a:rPr lang="nl-NL" sz="3200" b="0" dirty="0"/>
              <a:t> at home </a:t>
            </a:r>
            <a:r>
              <a:rPr lang="nl-NL" sz="3200" b="0" dirty="0" err="1"/>
              <a:t>when</a:t>
            </a:r>
            <a:r>
              <a:rPr lang="nl-NL" sz="3200" b="0" dirty="0"/>
              <a:t> </a:t>
            </a:r>
            <a:r>
              <a:rPr lang="nl-NL" sz="3200" b="0" dirty="0" err="1"/>
              <a:t>using</a:t>
            </a:r>
            <a:r>
              <a:rPr lang="nl-NL" sz="3200" b="0" dirty="0"/>
              <a:t> </a:t>
            </a:r>
            <a:r>
              <a:rPr lang="nl-NL" sz="3200" b="0" dirty="0" err="1"/>
              <a:t>real-time</a:t>
            </a:r>
            <a:r>
              <a:rPr lang="nl-NL" sz="3200" b="0" dirty="0"/>
              <a:t> video </a:t>
            </a:r>
            <a:r>
              <a:rPr lang="nl-NL" sz="3200" b="0" dirty="0" err="1"/>
              <a:t>streaming</a:t>
            </a: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1536456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b="0" dirty="0"/>
              <a:t>Why </a:t>
            </a:r>
            <a:r>
              <a:rPr lang="en-US" sz="3200" b="0" dirty="0" smtClean="0"/>
              <a:t>need model </a:t>
            </a:r>
            <a:r>
              <a:rPr lang="en-US" sz="3200" b="0" dirty="0"/>
              <a:t>channels ?</a:t>
            </a:r>
          </a:p>
          <a:p>
            <a:pPr lvl="1">
              <a:lnSpc>
                <a:spcPct val="80000"/>
              </a:lnSpc>
            </a:pPr>
            <a:r>
              <a:rPr lang="en-US" sz="2800" b="0" dirty="0" smtClean="0"/>
              <a:t>Help us to develop networked multimedia systems </a:t>
            </a:r>
            <a:endParaRPr lang="en-US" sz="2800" b="0" dirty="0" smtClean="0"/>
          </a:p>
          <a:p>
            <a:pPr lvl="1">
              <a:lnSpc>
                <a:spcPct val="80000"/>
              </a:lnSpc>
            </a:pPr>
            <a:r>
              <a:rPr lang="en-US" sz="2800" b="0" dirty="0" smtClean="0"/>
              <a:t>For </a:t>
            </a:r>
            <a:r>
              <a:rPr lang="en-US" sz="2800" b="0" dirty="0" smtClean="0"/>
              <a:t>example, different packet loss recovery mechanisms, such as retransmission, FEC, or both can be used in multimedia systems based on channel models</a:t>
            </a:r>
          </a:p>
          <a:p>
            <a:pPr lvl="1">
              <a:lnSpc>
                <a:spcPct val="80000"/>
              </a:lnSpc>
            </a:pPr>
            <a:endParaRPr lang="en-US" sz="2800" b="0" dirty="0"/>
          </a:p>
          <a:p>
            <a:pPr>
              <a:lnSpc>
                <a:spcPct val="80000"/>
              </a:lnSpc>
            </a:pPr>
            <a:r>
              <a:rPr lang="en-US" sz="3200" b="0" dirty="0" smtClean="0"/>
              <a:t>We cover basic channel models for multimedia packets</a:t>
            </a:r>
          </a:p>
        </p:txBody>
      </p:sp>
    </p:spTree>
    <p:extLst>
      <p:ext uri="{BB962C8B-B14F-4D97-AF65-F5344CB8AC3E}">
        <p14:creationId xmlns:p14="http://schemas.microsoft.com/office/powerpoint/2010/main" val="409762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4099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Real-Time</a:t>
            </a:r>
            <a:r>
              <a:rPr lang="nl-NL" dirty="0"/>
              <a:t> </a:t>
            </a:r>
            <a:r>
              <a:rPr lang="nl-NL" dirty="0" err="1"/>
              <a:t>Streaming</a:t>
            </a:r>
            <a:endParaRPr lang="nl-NL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401130"/>
            <a:ext cx="8228160" cy="4634407"/>
          </a:xfrm>
          <a:ln/>
        </p:spPr>
        <p:txBody>
          <a:bodyPr>
            <a:normAutofit/>
          </a:bodyPr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Use</a:t>
            </a:r>
            <a:r>
              <a:rPr lang="nl-NL" sz="2800" b="0" dirty="0"/>
              <a:t> 3 different </a:t>
            </a:r>
            <a:r>
              <a:rPr lang="nl-NL" sz="2800" b="0" dirty="0" err="1"/>
              <a:t>dial-up</a:t>
            </a:r>
            <a:r>
              <a:rPr lang="nl-NL" sz="2800" b="0" dirty="0"/>
              <a:t> Internet Service Provider in the U.S.A.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Mimic</a:t>
            </a:r>
            <a:r>
              <a:rPr lang="nl-NL" sz="2800" b="0" dirty="0"/>
              <a:t> </a:t>
            </a:r>
            <a:r>
              <a:rPr lang="nl-NL" sz="2800" b="0" dirty="0" err="1"/>
              <a:t>their</a:t>
            </a:r>
            <a:r>
              <a:rPr lang="nl-NL" sz="2800" b="0" dirty="0"/>
              <a:t> </a:t>
            </a:r>
            <a:r>
              <a:rPr lang="nl-NL" sz="2800" b="0" dirty="0" err="1"/>
              <a:t>behaviour</a:t>
            </a:r>
            <a:r>
              <a:rPr lang="nl-NL" sz="2800" b="0" dirty="0"/>
              <a:t> in the late 1990s-early 2000s</a:t>
            </a:r>
            <a:endParaRPr lang="nl-NL" sz="2800" b="0" dirty="0" smtClean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 smtClean="0"/>
              <a:t>Real-Time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streaming</a:t>
            </a:r>
            <a:r>
              <a:rPr lang="nl-NL" sz="2800" b="0" dirty="0" smtClean="0"/>
              <a:t> different </a:t>
            </a:r>
            <a:r>
              <a:rPr lang="nl-NL" sz="2800" b="0" dirty="0" err="1" smtClean="0"/>
              <a:t>than</a:t>
            </a:r>
            <a:r>
              <a:rPr lang="nl-NL" sz="2800" b="0" dirty="0" smtClean="0"/>
              <a:t> TCP </a:t>
            </a:r>
            <a:r>
              <a:rPr lang="nl-NL" sz="2800" b="0" dirty="0" err="1" smtClean="0"/>
              <a:t>because</a:t>
            </a:r>
            <a:r>
              <a:rPr lang="nl-NL" sz="2800" b="0" dirty="0"/>
              <a:t>: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400" b="0" dirty="0"/>
              <a:t>TCP </a:t>
            </a:r>
            <a:r>
              <a:rPr lang="nl-NL" sz="2400" b="0" dirty="0" err="1"/>
              <a:t>rate</a:t>
            </a:r>
            <a:r>
              <a:rPr lang="nl-NL" sz="2400" b="0" dirty="0"/>
              <a:t> is </a:t>
            </a:r>
            <a:r>
              <a:rPr lang="nl-NL" sz="2400" b="0" dirty="0" err="1"/>
              <a:t>driven</a:t>
            </a:r>
            <a:r>
              <a:rPr lang="nl-NL" sz="2400" b="0" dirty="0"/>
              <a:t> </a:t>
            </a:r>
            <a:r>
              <a:rPr lang="nl-NL" sz="2400" b="0" dirty="0" err="1"/>
              <a:t>by</a:t>
            </a:r>
            <a:r>
              <a:rPr lang="nl-NL" sz="2400" b="0" dirty="0"/>
              <a:t> </a:t>
            </a:r>
            <a:r>
              <a:rPr lang="nl-NL" sz="2400" b="0" dirty="0" err="1"/>
              <a:t>congestion</a:t>
            </a:r>
            <a:r>
              <a:rPr lang="nl-NL" sz="2400" b="0" dirty="0"/>
              <a:t> </a:t>
            </a:r>
            <a:r>
              <a:rPr lang="nl-NL" sz="2400" b="0" dirty="0" err="1"/>
              <a:t>control</a:t>
            </a:r>
            <a:endParaRPr lang="nl-NL" sz="2400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400" b="0" dirty="0"/>
              <a:t>TCP </a:t>
            </a:r>
            <a:r>
              <a:rPr lang="nl-NL" sz="2400" b="0" dirty="0" err="1"/>
              <a:t>uses</a:t>
            </a:r>
            <a:r>
              <a:rPr lang="nl-NL" sz="2400" b="0" dirty="0"/>
              <a:t> </a:t>
            </a:r>
            <a:r>
              <a:rPr lang="nl-NL" sz="2400" b="0" dirty="0" err="1"/>
              <a:t>an</a:t>
            </a:r>
            <a:r>
              <a:rPr lang="nl-NL" sz="2400" b="0" dirty="0"/>
              <a:t> ACK </a:t>
            </a:r>
            <a:r>
              <a:rPr lang="nl-NL" sz="2400" b="0" dirty="0" err="1"/>
              <a:t>for</a:t>
            </a:r>
            <a:r>
              <a:rPr lang="nl-NL" sz="2400" b="0" dirty="0"/>
              <a:t> </a:t>
            </a:r>
            <a:r>
              <a:rPr lang="nl-NL" sz="2400" b="0" dirty="0" err="1"/>
              <a:t>retransmission</a:t>
            </a:r>
            <a:r>
              <a:rPr lang="nl-NL" sz="2400" b="0" dirty="0"/>
              <a:t>; </a:t>
            </a:r>
            <a:r>
              <a:rPr lang="nl-NL" sz="2400" b="0" dirty="0" err="1"/>
              <a:t>real-time</a:t>
            </a:r>
            <a:r>
              <a:rPr lang="nl-NL" sz="2400" b="0" dirty="0"/>
              <a:t> </a:t>
            </a:r>
            <a:r>
              <a:rPr lang="nl-NL" sz="2400" b="0" dirty="0" err="1"/>
              <a:t>applications</a:t>
            </a:r>
            <a:r>
              <a:rPr lang="nl-NL" sz="2400" b="0" dirty="0"/>
              <a:t> </a:t>
            </a:r>
            <a:r>
              <a:rPr lang="nl-NL" sz="2400" b="0" dirty="0" err="1"/>
              <a:t>send</a:t>
            </a:r>
            <a:r>
              <a:rPr lang="nl-NL" sz="2400" b="0" dirty="0"/>
              <a:t> </a:t>
            </a:r>
            <a:r>
              <a:rPr lang="nl-NL" sz="2400" b="0" dirty="0" err="1"/>
              <a:t>an</a:t>
            </a:r>
            <a:r>
              <a:rPr lang="nl-NL" sz="2400" b="0" dirty="0"/>
              <a:t> NACK </a:t>
            </a:r>
            <a:r>
              <a:rPr lang="nl-NL" sz="2400" b="0" dirty="0" err="1"/>
              <a:t>which</a:t>
            </a:r>
            <a:r>
              <a:rPr lang="nl-NL" sz="2400" b="0" dirty="0"/>
              <a:t> is different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400" b="0" dirty="0"/>
              <a:t>TCP </a:t>
            </a:r>
            <a:r>
              <a:rPr lang="nl-NL" sz="2400" b="0" dirty="0" err="1"/>
              <a:t>relies</a:t>
            </a:r>
            <a:r>
              <a:rPr lang="nl-NL" sz="2400" b="0" dirty="0"/>
              <a:t> </a:t>
            </a:r>
            <a:r>
              <a:rPr lang="nl-NL" sz="2400" b="0" dirty="0" err="1"/>
              <a:t>on</a:t>
            </a:r>
            <a:r>
              <a:rPr lang="nl-NL" sz="2400" b="0" dirty="0"/>
              <a:t> </a:t>
            </a:r>
            <a:r>
              <a:rPr lang="nl-NL" sz="2400" b="0" dirty="0" err="1"/>
              <a:t>window-based</a:t>
            </a:r>
            <a:r>
              <a:rPr lang="nl-NL" sz="2400" b="0" dirty="0"/>
              <a:t> </a:t>
            </a:r>
            <a:r>
              <a:rPr lang="nl-NL" sz="2400" b="0" dirty="0" err="1"/>
              <a:t>flow</a:t>
            </a:r>
            <a:r>
              <a:rPr lang="nl-NL" sz="2400" b="0" dirty="0"/>
              <a:t> </a:t>
            </a:r>
            <a:r>
              <a:rPr lang="nl-NL" sz="2400" b="0" dirty="0" err="1"/>
              <a:t>control</a:t>
            </a:r>
            <a:r>
              <a:rPr lang="nl-NL" sz="2400" b="0" dirty="0"/>
              <a:t>; </a:t>
            </a:r>
            <a:r>
              <a:rPr lang="nl-NL" sz="2400" b="0" dirty="0" err="1"/>
              <a:t>real-time</a:t>
            </a:r>
            <a:r>
              <a:rPr lang="nl-NL" sz="2400" b="0" dirty="0"/>
              <a:t> </a:t>
            </a:r>
            <a:r>
              <a:rPr lang="nl-NL" sz="2400" b="0" dirty="0" err="1"/>
              <a:t>applications</a:t>
            </a:r>
            <a:r>
              <a:rPr lang="nl-NL" sz="2400" b="0" dirty="0"/>
              <a:t> </a:t>
            </a:r>
            <a:r>
              <a:rPr lang="nl-NL" sz="2400" b="0" dirty="0" err="1"/>
              <a:t>utilizes</a:t>
            </a:r>
            <a:r>
              <a:rPr lang="nl-NL" sz="2400" b="0" dirty="0"/>
              <a:t> </a:t>
            </a:r>
            <a:r>
              <a:rPr lang="nl-NL" sz="2400" b="0" dirty="0" err="1">
                <a:solidFill>
                  <a:srgbClr val="FF3300"/>
                </a:solidFill>
              </a:rPr>
              <a:t>rate-based</a:t>
            </a:r>
            <a:r>
              <a:rPr lang="nl-NL" sz="2400" b="0" dirty="0">
                <a:solidFill>
                  <a:srgbClr val="FF3300"/>
                </a:solidFill>
              </a:rPr>
              <a:t> </a:t>
            </a:r>
            <a:r>
              <a:rPr lang="nl-NL" sz="2400" b="0" dirty="0" err="1">
                <a:solidFill>
                  <a:srgbClr val="FF3300"/>
                </a:solidFill>
              </a:rPr>
              <a:t>flow</a:t>
            </a:r>
            <a:r>
              <a:rPr lang="nl-NL" sz="2400" b="0" dirty="0">
                <a:solidFill>
                  <a:srgbClr val="FF3300"/>
                </a:solidFill>
              </a:rPr>
              <a:t> </a:t>
            </a:r>
            <a:r>
              <a:rPr lang="nl-NL" sz="2400" b="0" dirty="0" err="1">
                <a:solidFill>
                  <a:srgbClr val="FF3300"/>
                </a:solidFill>
              </a:rPr>
              <a:t>control</a:t>
            </a:r>
            <a:endParaRPr lang="nl-NL" sz="2400" b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90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379016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Setup</a:t>
            </a:r>
            <a:endParaRPr lang="nl-NL" sz="4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29"/>
            <a:ext cx="8228160" cy="4792823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Unix video server to the UUNET </a:t>
            </a:r>
            <a:r>
              <a:rPr lang="nl-NL" sz="2800" b="0" dirty="0" err="1"/>
              <a:t>backbone</a:t>
            </a:r>
            <a:r>
              <a:rPr lang="nl-NL" sz="2800" b="0" dirty="0"/>
              <a:t> </a:t>
            </a:r>
            <a:r>
              <a:rPr lang="nl-NL" sz="2800" b="0" dirty="0" err="1"/>
              <a:t>with</a:t>
            </a:r>
            <a:r>
              <a:rPr lang="nl-NL" sz="2800" b="0" dirty="0"/>
              <a:t> a T1 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AT&amp;T </a:t>
            </a:r>
            <a:r>
              <a:rPr lang="nl-NL" sz="2800" b="0" dirty="0" err="1"/>
              <a:t>WorldNet</a:t>
            </a:r>
            <a:r>
              <a:rPr lang="nl-NL" sz="2800" b="0" dirty="0"/>
              <a:t>, </a:t>
            </a:r>
            <a:r>
              <a:rPr lang="nl-NL" sz="2800" b="0" dirty="0" err="1"/>
              <a:t>Earthlink</a:t>
            </a:r>
            <a:r>
              <a:rPr lang="nl-NL" sz="2800" b="0" dirty="0"/>
              <a:t>, IBM Global </a:t>
            </a:r>
            <a:r>
              <a:rPr lang="nl-NL" sz="2800" b="0" dirty="0" err="1"/>
              <a:t>Network</a:t>
            </a:r>
            <a:endParaRPr lang="nl-NL" sz="28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56kbps, V.90 modems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All </a:t>
            </a:r>
            <a:r>
              <a:rPr lang="nl-NL" sz="2800" b="0" dirty="0" err="1"/>
              <a:t>clients</a:t>
            </a:r>
            <a:r>
              <a:rPr lang="nl-NL" sz="2800" b="0" dirty="0"/>
              <a:t> </a:t>
            </a:r>
            <a:r>
              <a:rPr lang="nl-NL" sz="2800" b="0" dirty="0" err="1"/>
              <a:t>were</a:t>
            </a:r>
            <a:r>
              <a:rPr lang="nl-NL" sz="2800" b="0" dirty="0"/>
              <a:t> in NY state, </a:t>
            </a:r>
            <a:r>
              <a:rPr lang="nl-NL" sz="2800" b="0" dirty="0" err="1"/>
              <a:t>but</a:t>
            </a:r>
            <a:r>
              <a:rPr lang="nl-NL" sz="2800" b="0" dirty="0"/>
              <a:t> dialed </a:t>
            </a:r>
            <a:r>
              <a:rPr lang="nl-NL" sz="2800" b="0" dirty="0" err="1"/>
              <a:t>long-distance</a:t>
            </a:r>
            <a:r>
              <a:rPr lang="nl-NL" sz="2800" b="0" dirty="0"/>
              <a:t> </a:t>
            </a:r>
            <a:r>
              <a:rPr lang="nl-NL" sz="2800" b="0" dirty="0" err="1"/>
              <a:t>numbers</a:t>
            </a:r>
            <a:r>
              <a:rPr lang="nl-NL" sz="2800" b="0" dirty="0"/>
              <a:t> to </a:t>
            </a:r>
            <a:r>
              <a:rPr lang="nl-NL" sz="2800" b="0" dirty="0" err="1"/>
              <a:t>every</a:t>
            </a:r>
            <a:r>
              <a:rPr lang="nl-NL" sz="2800" b="0" dirty="0"/>
              <a:t> 50 </a:t>
            </a:r>
            <a:r>
              <a:rPr lang="nl-NL" sz="2800" b="0" dirty="0" err="1"/>
              <a:t>states</a:t>
            </a:r>
            <a:r>
              <a:rPr lang="nl-NL" sz="2800" b="0" dirty="0"/>
              <a:t> to </a:t>
            </a:r>
            <a:r>
              <a:rPr lang="nl-NL" sz="2800" b="0" dirty="0" err="1"/>
              <a:t>connect</a:t>
            </a:r>
            <a:r>
              <a:rPr lang="nl-NL" sz="2800" b="0" dirty="0"/>
              <a:t>, </a:t>
            </a:r>
            <a:r>
              <a:rPr lang="nl-NL" sz="2800" b="0" dirty="0" err="1"/>
              <a:t>from</a:t>
            </a:r>
            <a:r>
              <a:rPr lang="nl-NL" sz="2800" b="0" dirty="0"/>
              <a:t> </a:t>
            </a:r>
            <a:r>
              <a:rPr lang="nl-NL" sz="2800" b="0" dirty="0" err="1"/>
              <a:t>various</a:t>
            </a:r>
            <a:r>
              <a:rPr lang="nl-NL" sz="2800" b="0" dirty="0"/>
              <a:t> major </a:t>
            </a:r>
            <a:r>
              <a:rPr lang="nl-NL" sz="2800" b="0" dirty="0" err="1"/>
              <a:t>cities</a:t>
            </a:r>
            <a:r>
              <a:rPr lang="nl-NL" sz="2800" b="0" dirty="0"/>
              <a:t> in the U.S.A. To the ISP via PPP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Issue a parallel </a:t>
            </a:r>
            <a:r>
              <a:rPr lang="nl-NL" sz="2800" b="0" dirty="0" err="1"/>
              <a:t>traceroute</a:t>
            </a:r>
            <a:r>
              <a:rPr lang="nl-NL" sz="2800" b="0" dirty="0"/>
              <a:t> to the server and </a:t>
            </a:r>
            <a:r>
              <a:rPr lang="nl-NL" sz="2800" b="0" dirty="0" err="1"/>
              <a:t>then</a:t>
            </a:r>
            <a:r>
              <a:rPr lang="nl-NL" sz="2800" b="0" dirty="0"/>
              <a:t> </a:t>
            </a:r>
            <a:r>
              <a:rPr lang="nl-NL" sz="2800" b="0" dirty="0" err="1" smtClean="0"/>
              <a:t>stream</a:t>
            </a:r>
            <a:r>
              <a:rPr lang="nl-NL" sz="2800" b="0" dirty="0" smtClean="0"/>
              <a:t> </a:t>
            </a:r>
            <a:r>
              <a:rPr lang="nl-NL" sz="2800" b="0" dirty="0"/>
              <a:t>a 10-min long video</a:t>
            </a:r>
          </a:p>
        </p:txBody>
      </p:sp>
    </p:spTree>
    <p:extLst>
      <p:ext uri="{BB962C8B-B14F-4D97-AF65-F5344CB8AC3E}">
        <p14:creationId xmlns:p14="http://schemas.microsoft.com/office/powerpoint/2010/main" val="14822156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7282" y="-2575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/>
              <a:t>Setup </a:t>
            </a:r>
            <a:r>
              <a:rPr lang="nl-NL" sz="4800" dirty="0" smtClean="0"/>
              <a:t>(</a:t>
            </a:r>
            <a:r>
              <a:rPr lang="nl-NL" sz="4800" dirty="0" err="1" smtClean="0"/>
              <a:t>cont</a:t>
            </a:r>
            <a:r>
              <a:rPr lang="nl-NL" sz="4800" dirty="0" smtClean="0"/>
              <a:t>.)</a:t>
            </a:r>
            <a:endParaRPr lang="nl-NL" sz="4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2868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Phone database of all </a:t>
            </a:r>
            <a:r>
              <a:rPr lang="nl-NL" sz="3200" b="0" dirty="0" err="1"/>
              <a:t>numbers</a:t>
            </a:r>
            <a:r>
              <a:rPr lang="nl-NL" sz="3200" b="0" dirty="0"/>
              <a:t> to </a:t>
            </a:r>
            <a:r>
              <a:rPr lang="nl-NL" sz="3200" b="0" dirty="0" err="1"/>
              <a:t>dial</a:t>
            </a:r>
            <a:endParaRPr lang="nl-NL" sz="32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Dialer</a:t>
            </a:r>
            <a:endParaRPr lang="nl-NL" sz="32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Parallel </a:t>
            </a:r>
            <a:r>
              <a:rPr lang="nl-NL" sz="3200" b="0" dirty="0" err="1"/>
              <a:t>Traceroute</a:t>
            </a:r>
            <a:endParaRPr lang="nl-NL" sz="3200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Implemented</a:t>
            </a:r>
            <a:r>
              <a:rPr lang="nl-NL" sz="2800" b="0" dirty="0"/>
              <a:t> </a:t>
            </a:r>
            <a:r>
              <a:rPr lang="nl-NL" sz="2800" b="0" dirty="0" err="1"/>
              <a:t>using</a:t>
            </a:r>
            <a:r>
              <a:rPr lang="nl-NL" sz="2800" b="0" dirty="0"/>
              <a:t> ICMP (</a:t>
            </a:r>
            <a:r>
              <a:rPr lang="nl-NL" sz="2800" b="0" dirty="0" err="1"/>
              <a:t>instead</a:t>
            </a:r>
            <a:r>
              <a:rPr lang="nl-NL" sz="2800" b="0" dirty="0"/>
              <a:t> of UDP)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Send</a:t>
            </a:r>
            <a:r>
              <a:rPr lang="nl-NL" sz="2800" b="0" dirty="0"/>
              <a:t> all probes in parallel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Record IP </a:t>
            </a:r>
            <a:r>
              <a:rPr lang="nl-NL" sz="2800" b="0" dirty="0" err="1"/>
              <a:t>Time-to-live</a:t>
            </a:r>
            <a:r>
              <a:rPr lang="nl-NL" sz="2800" b="0" dirty="0"/>
              <a:t> (TTL) </a:t>
            </a:r>
            <a:r>
              <a:rPr lang="nl-NL" sz="2800" b="0" dirty="0" err="1"/>
              <a:t>for</a:t>
            </a:r>
            <a:r>
              <a:rPr lang="nl-NL" sz="2800" b="0" dirty="0"/>
              <a:t> </a:t>
            </a:r>
            <a:r>
              <a:rPr lang="nl-NL" sz="2800" b="0" dirty="0" err="1"/>
              <a:t>each</a:t>
            </a:r>
            <a:r>
              <a:rPr lang="nl-NL" sz="2800" b="0" dirty="0"/>
              <a:t> </a:t>
            </a:r>
            <a:r>
              <a:rPr lang="nl-NL" sz="2800" b="0" dirty="0" err="1"/>
              <a:t>returned</a:t>
            </a:r>
            <a:r>
              <a:rPr lang="nl-NL" sz="2800" b="0" dirty="0"/>
              <a:t> </a:t>
            </a:r>
            <a:r>
              <a:rPr lang="nl-NL" sz="2800" b="0" dirty="0" err="1"/>
              <a:t>messages</a:t>
            </a:r>
            <a:endParaRPr lang="nl-NL" sz="2800" b="0" dirty="0"/>
          </a:p>
        </p:txBody>
      </p:sp>
    </p:spTree>
    <p:extLst>
      <p:ext uri="{BB962C8B-B14F-4D97-AF65-F5344CB8AC3E}">
        <p14:creationId xmlns:p14="http://schemas.microsoft.com/office/powerpoint/2010/main" val="1250841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41300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000" dirty="0" err="1" smtClean="0"/>
              <a:t>Success</a:t>
            </a:r>
            <a:r>
              <a:rPr lang="nl-NL" sz="4000" dirty="0" smtClean="0"/>
              <a:t> </a:t>
            </a:r>
            <a:r>
              <a:rPr lang="nl-NL" sz="4000" dirty="0" err="1" smtClean="0"/>
              <a:t>Streaming</a:t>
            </a:r>
            <a:r>
              <a:rPr lang="nl-NL" sz="4000" dirty="0" smtClean="0"/>
              <a:t> </a:t>
            </a:r>
            <a:r>
              <a:rPr lang="nl-NL" sz="4000" dirty="0" err="1" smtClean="0"/>
              <a:t>Sessions</a:t>
            </a:r>
            <a:endParaRPr lang="nl-NL" sz="4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4265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Sustain</a:t>
            </a:r>
            <a:r>
              <a:rPr lang="nl-NL" b="0" dirty="0"/>
              <a:t> the </a:t>
            </a:r>
            <a:r>
              <a:rPr lang="nl-NL" b="0" dirty="0" err="1"/>
              <a:t>transmission</a:t>
            </a:r>
            <a:r>
              <a:rPr lang="nl-NL" b="0" dirty="0"/>
              <a:t> of the 10-minute video </a:t>
            </a:r>
            <a:r>
              <a:rPr lang="nl-NL" b="0" dirty="0" err="1"/>
              <a:t>sequence</a:t>
            </a:r>
            <a:r>
              <a:rPr lang="nl-NL" b="0" dirty="0"/>
              <a:t> at the </a:t>
            </a:r>
            <a:r>
              <a:rPr lang="nl-NL" b="0" dirty="0" err="1"/>
              <a:t>stream's</a:t>
            </a:r>
            <a:r>
              <a:rPr lang="nl-NL" b="0" dirty="0"/>
              <a:t> target IP </a:t>
            </a:r>
            <a:r>
              <a:rPr lang="nl-NL" b="0" dirty="0" err="1"/>
              <a:t>rate</a:t>
            </a:r>
            <a:r>
              <a:rPr lang="nl-NL" b="0" dirty="0"/>
              <a:t> </a:t>
            </a:r>
            <a:r>
              <a:rPr lang="nl-NL" b="0" i="1" dirty="0" err="1"/>
              <a:t>r</a:t>
            </a:r>
            <a:endParaRPr lang="nl-NL" b="0" i="1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Aggregate</a:t>
            </a:r>
            <a:r>
              <a:rPr lang="nl-NL" b="0" dirty="0"/>
              <a:t> </a:t>
            </a:r>
            <a:r>
              <a:rPr lang="nl-NL" b="0" dirty="0" err="1"/>
              <a:t>packet</a:t>
            </a:r>
            <a:r>
              <a:rPr lang="nl-NL" b="0" dirty="0"/>
              <a:t> loss is </a:t>
            </a:r>
            <a:r>
              <a:rPr lang="nl-NL" b="0" dirty="0" err="1"/>
              <a:t>less</a:t>
            </a:r>
            <a:r>
              <a:rPr lang="nl-NL" b="0" dirty="0"/>
              <a:t> </a:t>
            </a:r>
            <a:r>
              <a:rPr lang="nl-NL" b="0" dirty="0" err="1"/>
              <a:t>than</a:t>
            </a:r>
            <a:r>
              <a:rPr lang="nl-NL" b="0" dirty="0"/>
              <a:t> a </a:t>
            </a:r>
            <a:r>
              <a:rPr lang="nl-NL" b="0" dirty="0" err="1"/>
              <a:t>specific</a:t>
            </a:r>
            <a:r>
              <a:rPr lang="nl-NL" b="0" dirty="0"/>
              <a:t> </a:t>
            </a:r>
            <a:r>
              <a:rPr lang="nl-NL" b="0" dirty="0" err="1"/>
              <a:t>threshold</a:t>
            </a:r>
            <a:endParaRPr lang="nl-NL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Aggregate</a:t>
            </a:r>
            <a:r>
              <a:rPr lang="nl-NL" b="0" dirty="0"/>
              <a:t> </a:t>
            </a:r>
            <a:r>
              <a:rPr lang="nl-NL" b="0" dirty="0" err="1"/>
              <a:t>incoming</a:t>
            </a:r>
            <a:r>
              <a:rPr lang="nl-NL" b="0" dirty="0"/>
              <a:t> bit </a:t>
            </a:r>
            <a:r>
              <a:rPr lang="nl-NL" b="0" dirty="0" err="1"/>
              <a:t>rate</a:t>
            </a:r>
            <a:r>
              <a:rPr lang="nl-NL" b="0" dirty="0"/>
              <a:t> </a:t>
            </a:r>
            <a:r>
              <a:rPr lang="nl-NL" b="0" dirty="0" err="1"/>
              <a:t>above</a:t>
            </a:r>
            <a:r>
              <a:rPr lang="nl-NL" b="0" dirty="0"/>
              <a:t> a </a:t>
            </a:r>
            <a:r>
              <a:rPr lang="nl-NL" b="0" dirty="0" err="1"/>
              <a:t>specific</a:t>
            </a:r>
            <a:r>
              <a:rPr lang="nl-NL" b="0" dirty="0"/>
              <a:t> bit </a:t>
            </a:r>
            <a:r>
              <a:rPr lang="nl-NL" b="0" dirty="0" err="1"/>
              <a:t>rate</a:t>
            </a:r>
            <a:endParaRPr lang="nl-NL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Experimentally</a:t>
            </a:r>
            <a:r>
              <a:rPr lang="nl-NL" b="0" dirty="0"/>
              <a:t> found </a:t>
            </a:r>
            <a:r>
              <a:rPr lang="nl-NL" b="0" dirty="0" err="1"/>
              <a:t>that</a:t>
            </a:r>
            <a:r>
              <a:rPr lang="nl-NL" b="0" dirty="0"/>
              <a:t> </a:t>
            </a:r>
            <a:r>
              <a:rPr lang="nl-NL" b="0" dirty="0" err="1"/>
              <a:t>this</a:t>
            </a:r>
            <a:r>
              <a:rPr lang="nl-NL" b="0" dirty="0"/>
              <a:t> filter-out modem-</a:t>
            </a:r>
            <a:r>
              <a:rPr lang="nl-NL" b="0" dirty="0" err="1" smtClean="0"/>
              <a:t>related</a:t>
            </a:r>
            <a:r>
              <a:rPr lang="nl-NL" b="0" dirty="0" smtClean="0"/>
              <a:t> (last-</a:t>
            </a:r>
            <a:r>
              <a:rPr lang="nl-NL" b="0" dirty="0" err="1" smtClean="0"/>
              <a:t>mile</a:t>
            </a:r>
            <a:r>
              <a:rPr lang="nl-NL" b="0" dirty="0" smtClean="0"/>
              <a:t>) </a:t>
            </a:r>
            <a:r>
              <a:rPr lang="nl-NL" b="0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8489763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575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dirty="0" err="1"/>
              <a:t>When</a:t>
            </a:r>
            <a:r>
              <a:rPr lang="nl-NL" dirty="0"/>
              <a:t> does the experiment end?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50 </a:t>
            </a:r>
            <a:r>
              <a:rPr lang="nl-NL" sz="3200" b="0" dirty="0" err="1"/>
              <a:t>states</a:t>
            </a:r>
            <a:r>
              <a:rPr lang="nl-NL" sz="3200" b="0" dirty="0"/>
              <a:t> (</a:t>
            </a:r>
            <a:r>
              <a:rPr lang="nl-NL" sz="3200" b="0" dirty="0" err="1"/>
              <a:t>including</a:t>
            </a:r>
            <a:r>
              <a:rPr lang="nl-NL" sz="3200" b="0" dirty="0"/>
              <a:t> AK and HI)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Each</a:t>
            </a:r>
            <a:r>
              <a:rPr lang="nl-NL" sz="3200" b="0" dirty="0"/>
              <a:t> </a:t>
            </a:r>
            <a:r>
              <a:rPr lang="nl-NL" sz="3200" b="0" dirty="0" err="1"/>
              <a:t>day</a:t>
            </a:r>
            <a:r>
              <a:rPr lang="nl-NL" sz="3200" b="0" dirty="0"/>
              <a:t> </a:t>
            </a:r>
            <a:r>
              <a:rPr lang="nl-NL" sz="3200" b="0" dirty="0" err="1"/>
              <a:t>separated</a:t>
            </a:r>
            <a:r>
              <a:rPr lang="nl-NL" sz="3200" b="0" dirty="0"/>
              <a:t> </a:t>
            </a:r>
            <a:r>
              <a:rPr lang="nl-NL" sz="3200" b="0" dirty="0" err="1"/>
              <a:t>into</a:t>
            </a:r>
            <a:r>
              <a:rPr lang="nl-NL" sz="3200" b="0" dirty="0"/>
              <a:t> 8 </a:t>
            </a:r>
            <a:r>
              <a:rPr lang="nl-NL" sz="3200" b="0" dirty="0" err="1"/>
              <a:t>chunks</a:t>
            </a:r>
            <a:r>
              <a:rPr lang="nl-NL" sz="3200" b="0" dirty="0"/>
              <a:t> of 3 </a:t>
            </a:r>
            <a:r>
              <a:rPr lang="nl-NL" sz="3200" b="0" dirty="0" err="1"/>
              <a:t>hours</a:t>
            </a:r>
            <a:r>
              <a:rPr lang="nl-NL" sz="3200" b="0" dirty="0"/>
              <a:t> </a:t>
            </a:r>
            <a:r>
              <a:rPr lang="nl-NL" sz="3200" b="0" dirty="0" err="1"/>
              <a:t>each</a:t>
            </a:r>
            <a:endParaRPr lang="nl-NL" sz="32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One</a:t>
            </a:r>
            <a:r>
              <a:rPr lang="nl-NL" sz="3200" b="0" dirty="0"/>
              <a:t> week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50 </a:t>
            </a:r>
            <a:r>
              <a:rPr lang="nl-NL" sz="3200" b="0" dirty="0" smtClean="0"/>
              <a:t>x </a:t>
            </a:r>
            <a:r>
              <a:rPr lang="nl-NL" sz="3200" b="0" dirty="0"/>
              <a:t>8 </a:t>
            </a:r>
            <a:r>
              <a:rPr lang="nl-NL" sz="3200" b="0" dirty="0" smtClean="0"/>
              <a:t>x </a:t>
            </a:r>
            <a:r>
              <a:rPr lang="nl-NL" sz="3200" b="0" dirty="0"/>
              <a:t>7 = 2800 </a:t>
            </a:r>
            <a:r>
              <a:rPr lang="nl-NL" sz="3200" b="0" dirty="0" err="1"/>
              <a:t>successful</a:t>
            </a:r>
            <a:r>
              <a:rPr lang="nl-NL" sz="3200" b="0" dirty="0"/>
              <a:t> </a:t>
            </a:r>
            <a:r>
              <a:rPr lang="nl-NL" sz="3200" b="0" dirty="0" err="1"/>
              <a:t>sessions</a:t>
            </a:r>
            <a:r>
              <a:rPr lang="nl-NL" sz="3200" b="0" dirty="0"/>
              <a:t> per ISP</a:t>
            </a:r>
          </a:p>
        </p:txBody>
      </p:sp>
    </p:spTree>
    <p:extLst>
      <p:ext uri="{BB962C8B-B14F-4D97-AF65-F5344CB8AC3E}">
        <p14:creationId xmlns:p14="http://schemas.microsoft.com/office/powerpoint/2010/main" val="486165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3083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 err="1"/>
              <a:t>Streaming</a:t>
            </a:r>
            <a:r>
              <a:rPr lang="nl-NL" sz="4400" dirty="0"/>
              <a:t> </a:t>
            </a:r>
            <a:r>
              <a:rPr lang="nl-NL" sz="4400" dirty="0" err="1"/>
              <a:t>Sequences</a:t>
            </a:r>
            <a:endParaRPr lang="nl-NL" sz="4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2614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5 frames per </a:t>
            </a:r>
            <a:r>
              <a:rPr lang="nl-NL" sz="3200" b="0" dirty="0" err="1" smtClean="0"/>
              <a:t>second</a:t>
            </a:r>
            <a:r>
              <a:rPr lang="nl-NL" sz="3200" b="0" dirty="0" smtClean="0"/>
              <a:t>, </a:t>
            </a:r>
            <a:r>
              <a:rPr lang="nl-NL" sz="3200" b="0" dirty="0" err="1" smtClean="0"/>
              <a:t>encoded</a:t>
            </a:r>
            <a:r>
              <a:rPr lang="nl-NL" sz="3200" b="0" dirty="0" smtClean="0"/>
              <a:t> </a:t>
            </a:r>
            <a:r>
              <a:rPr lang="nl-NL" sz="3200" b="0" dirty="0" err="1" smtClean="0"/>
              <a:t>using</a:t>
            </a:r>
            <a:r>
              <a:rPr lang="nl-NL" sz="3200" b="0" dirty="0" smtClean="0"/>
              <a:t> MPEG-4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576-byte IP </a:t>
            </a:r>
            <a:r>
              <a:rPr lang="nl-NL" sz="3200" b="0" dirty="0" err="1"/>
              <a:t>packet</a:t>
            </a:r>
            <a:r>
              <a:rPr lang="nl-NL" sz="3200" b="0" dirty="0"/>
              <a:t> </a:t>
            </a:r>
            <a:r>
              <a:rPr lang="nl-NL" sz="3200" b="0" dirty="0" err="1"/>
              <a:t>that</a:t>
            </a:r>
            <a:r>
              <a:rPr lang="nl-NL" sz="3200" b="0" dirty="0"/>
              <a:t> </a:t>
            </a:r>
            <a:r>
              <a:rPr lang="nl-NL" sz="3200" b="0" dirty="0" err="1"/>
              <a:t>always</a:t>
            </a:r>
            <a:r>
              <a:rPr lang="nl-NL" sz="3200" b="0" dirty="0"/>
              <a:t> start at the </a:t>
            </a:r>
            <a:r>
              <a:rPr lang="nl-NL" sz="3200" b="0" dirty="0" err="1"/>
              <a:t>beginning</a:t>
            </a:r>
            <a:r>
              <a:rPr lang="nl-NL" sz="3200" b="0" dirty="0"/>
              <a:t> of a frame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Startup</a:t>
            </a:r>
            <a:r>
              <a:rPr lang="nl-NL" sz="3200" b="0" dirty="0"/>
              <a:t> </a:t>
            </a:r>
            <a:r>
              <a:rPr lang="nl-NL" sz="3200" b="0" dirty="0" err="1"/>
              <a:t>delay</a:t>
            </a:r>
            <a:r>
              <a:rPr lang="nl-NL" sz="3200" b="0" dirty="0"/>
              <a:t>: </a:t>
            </a:r>
            <a:r>
              <a:rPr lang="nl-NL" sz="3200" b="0" dirty="0" err="1"/>
              <a:t>network</a:t>
            </a:r>
            <a:r>
              <a:rPr lang="nl-NL" sz="3200" b="0" dirty="0"/>
              <a:t> </a:t>
            </a:r>
            <a:r>
              <a:rPr lang="nl-NL" sz="3200" b="0" dirty="0" err="1"/>
              <a:t>independant</a:t>
            </a:r>
            <a:r>
              <a:rPr lang="nl-NL" sz="3200" b="0" dirty="0"/>
              <a:t>: 1300ms, </a:t>
            </a:r>
            <a:r>
              <a:rPr lang="nl-NL" sz="3200" b="0" dirty="0" err="1"/>
              <a:t>delay</a:t>
            </a:r>
            <a:r>
              <a:rPr lang="nl-NL" sz="3200" b="0" dirty="0"/>
              <a:t> </a:t>
            </a:r>
            <a:r>
              <a:rPr lang="nl-NL" sz="3200" b="0" dirty="0" err="1"/>
              <a:t>jitter</a:t>
            </a:r>
            <a:r>
              <a:rPr lang="nl-NL" sz="3200" b="0" dirty="0"/>
              <a:t>: 2700ms.  Total: 4000ms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081" y="4282352"/>
            <a:ext cx="6610343" cy="2093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7365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66700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Client-Server</a:t>
            </a:r>
            <a:r>
              <a:rPr lang="nl-NL" sz="4800" dirty="0"/>
              <a:t> </a:t>
            </a:r>
            <a:r>
              <a:rPr lang="nl-NL" sz="4800" dirty="0" err="1"/>
              <a:t>Architecture</a:t>
            </a:r>
            <a:endParaRPr lang="nl-NL" sz="48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Multi-threaded</a:t>
            </a:r>
            <a:r>
              <a:rPr lang="nl-NL" b="0" dirty="0"/>
              <a:t> server, </a:t>
            </a:r>
            <a:r>
              <a:rPr lang="nl-NL" b="0" dirty="0" err="1"/>
              <a:t>good</a:t>
            </a:r>
            <a:r>
              <a:rPr lang="nl-NL" b="0" dirty="0"/>
              <a:t> </a:t>
            </a:r>
            <a:r>
              <a:rPr lang="nl-NL" b="0" dirty="0" err="1"/>
              <a:t>for</a:t>
            </a:r>
            <a:r>
              <a:rPr lang="nl-NL" b="0" dirty="0"/>
              <a:t> NACK </a:t>
            </a:r>
            <a:r>
              <a:rPr lang="nl-NL" b="0" dirty="0" err="1"/>
              <a:t>requests</a:t>
            </a:r>
            <a:endParaRPr lang="nl-NL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Bursts</a:t>
            </a:r>
            <a:r>
              <a:rPr lang="nl-NL" b="0" dirty="0"/>
              <a:t> </a:t>
            </a:r>
            <a:r>
              <a:rPr lang="nl-NL" b="0" dirty="0" err="1"/>
              <a:t>between</a:t>
            </a:r>
            <a:r>
              <a:rPr lang="nl-NL" b="0" dirty="0"/>
              <a:t> 340 and 500ms </a:t>
            </a:r>
            <a:r>
              <a:rPr lang="nl-NL" b="0" dirty="0" err="1"/>
              <a:t>for</a:t>
            </a:r>
            <a:r>
              <a:rPr lang="nl-NL" b="0" dirty="0"/>
              <a:t> a low server overhead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Client</a:t>
            </a:r>
            <a:r>
              <a:rPr lang="nl-NL" b="0" dirty="0"/>
              <a:t> </a:t>
            </a:r>
            <a:r>
              <a:rPr lang="nl-NL" b="0" dirty="0" err="1"/>
              <a:t>uses</a:t>
            </a:r>
            <a:r>
              <a:rPr lang="nl-NL" b="0" dirty="0"/>
              <a:t> NACK </a:t>
            </a:r>
            <a:r>
              <a:rPr lang="nl-NL" b="0" dirty="0" err="1"/>
              <a:t>for</a:t>
            </a:r>
            <a:r>
              <a:rPr lang="nl-NL" b="0" dirty="0"/>
              <a:t> lost packets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Client</a:t>
            </a:r>
            <a:r>
              <a:rPr lang="nl-NL" b="0" dirty="0"/>
              <a:t> </a:t>
            </a:r>
            <a:r>
              <a:rPr lang="nl-NL" b="0" dirty="0" err="1"/>
              <a:t>collects</a:t>
            </a:r>
            <a:r>
              <a:rPr lang="nl-NL" b="0" dirty="0"/>
              <a:t> </a:t>
            </a:r>
            <a:r>
              <a:rPr lang="nl-NL" b="0" dirty="0" err="1"/>
              <a:t>stats</a:t>
            </a:r>
            <a:r>
              <a:rPr lang="nl-NL" b="0" dirty="0"/>
              <a:t> </a:t>
            </a:r>
            <a:r>
              <a:rPr lang="nl-NL" b="0" dirty="0" err="1"/>
              <a:t>about</a:t>
            </a:r>
            <a:r>
              <a:rPr lang="nl-NL" b="0" dirty="0"/>
              <a:t> </a:t>
            </a:r>
            <a:r>
              <a:rPr lang="nl-NL" b="0" dirty="0" err="1"/>
              <a:t>received</a:t>
            </a:r>
            <a:r>
              <a:rPr lang="nl-NL" b="0" dirty="0"/>
              <a:t> packets and </a:t>
            </a:r>
            <a:r>
              <a:rPr lang="nl-NL" b="0" dirty="0" err="1"/>
              <a:t>decoded</a:t>
            </a:r>
            <a:r>
              <a:rPr lang="nl-NL" b="0" dirty="0"/>
              <a:t> frames</a:t>
            </a:r>
          </a:p>
        </p:txBody>
      </p:sp>
    </p:spTree>
    <p:extLst>
      <p:ext uri="{BB962C8B-B14F-4D97-AF65-F5344CB8AC3E}">
        <p14:creationId xmlns:p14="http://schemas.microsoft.com/office/powerpoint/2010/main" val="2155895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43782" y="-1686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5400" dirty="0" err="1"/>
              <a:t>Notation</a:t>
            </a:r>
            <a:endParaRPr lang="nl-NL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D</a:t>
            </a:r>
            <a:r>
              <a:rPr lang="nl-NL" sz="3200" b="0" baseline="33000" dirty="0" err="1"/>
              <a:t>X</a:t>
            </a:r>
            <a:r>
              <a:rPr lang="nl-NL" sz="3200" b="0" baseline="-33000" dirty="0" err="1"/>
              <a:t>n</a:t>
            </a:r>
            <a:r>
              <a:rPr lang="nl-NL" sz="3200" b="0" dirty="0"/>
              <a:t> </a:t>
            </a:r>
            <a:r>
              <a:rPr lang="nl-NL" sz="3200" b="0" dirty="0" err="1"/>
              <a:t>for</a:t>
            </a:r>
            <a:r>
              <a:rPr lang="nl-NL" sz="3200" b="0" dirty="0"/>
              <a:t> Dataset </a:t>
            </a:r>
            <a:r>
              <a:rPr lang="nl-NL" sz="3200" b="0" dirty="0" err="1"/>
              <a:t>collected</a:t>
            </a:r>
            <a:r>
              <a:rPr lang="nl-NL" sz="3200" b="0" dirty="0"/>
              <a:t> </a:t>
            </a:r>
            <a:r>
              <a:rPr lang="nl-NL" sz="3200" b="0" dirty="0" err="1"/>
              <a:t>by</a:t>
            </a:r>
            <a:r>
              <a:rPr lang="nl-NL" sz="3200" b="0" dirty="0"/>
              <a:t> </a:t>
            </a:r>
            <a:r>
              <a:rPr lang="nl-NL" sz="3200" b="0" dirty="0" err="1"/>
              <a:t>ISP</a:t>
            </a:r>
            <a:r>
              <a:rPr lang="nl-NL" sz="3200" b="0" baseline="-33000" dirty="0" err="1"/>
              <a:t>x</a:t>
            </a:r>
            <a:r>
              <a:rPr lang="nl-NL" sz="3200" b="0" dirty="0"/>
              <a:t> (</a:t>
            </a:r>
            <a:r>
              <a:rPr lang="nl-NL" sz="3200" b="0" dirty="0" err="1"/>
              <a:t>x</a:t>
            </a:r>
            <a:r>
              <a:rPr lang="nl-NL" sz="3200" b="0" dirty="0"/>
              <a:t> = a, </a:t>
            </a:r>
            <a:r>
              <a:rPr lang="nl-NL" sz="3200" b="0" dirty="0" err="1"/>
              <a:t>b</a:t>
            </a:r>
            <a:r>
              <a:rPr lang="nl-NL" sz="3200" b="0" dirty="0"/>
              <a:t>, </a:t>
            </a:r>
            <a:r>
              <a:rPr lang="nl-NL" sz="3200" b="0" dirty="0" err="1"/>
              <a:t>c</a:t>
            </a:r>
            <a:r>
              <a:rPr lang="nl-NL" sz="3200" b="0" dirty="0"/>
              <a:t>) </a:t>
            </a:r>
            <a:r>
              <a:rPr lang="nl-NL" sz="3200" b="0" dirty="0" err="1"/>
              <a:t>with</a:t>
            </a:r>
            <a:r>
              <a:rPr lang="nl-NL" sz="3200" b="0" dirty="0"/>
              <a:t> </a:t>
            </a:r>
            <a:r>
              <a:rPr lang="nl-NL" sz="3200" b="0" dirty="0" err="1"/>
              <a:t>Stream</a:t>
            </a:r>
            <a:r>
              <a:rPr lang="nl-NL" sz="3200" b="0" dirty="0"/>
              <a:t> S</a:t>
            </a:r>
            <a:r>
              <a:rPr lang="nl-NL" sz="3200" b="0" baseline="-33000" dirty="0"/>
              <a:t>n</a:t>
            </a:r>
            <a:r>
              <a:rPr lang="nl-NL" sz="3200" b="0" dirty="0"/>
              <a:t> (</a:t>
            </a:r>
            <a:r>
              <a:rPr lang="nl-NL" sz="3200" b="0" dirty="0" err="1"/>
              <a:t>n</a:t>
            </a:r>
            <a:r>
              <a:rPr lang="nl-NL" sz="3200" b="0" dirty="0"/>
              <a:t> = 1, 2)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endParaRPr lang="nl-NL" sz="3200" b="0" dirty="0" smtClean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smtClean="0"/>
              <a:t>D</a:t>
            </a:r>
            <a:r>
              <a:rPr lang="nl-NL" sz="3200" b="0" baseline="-33000" dirty="0" smtClean="0"/>
              <a:t>n</a:t>
            </a:r>
            <a:r>
              <a:rPr lang="nl-NL" sz="3200" b="0" dirty="0" smtClean="0"/>
              <a:t> </a:t>
            </a:r>
            <a:r>
              <a:rPr lang="nl-NL" sz="3200" b="0" dirty="0" err="1"/>
              <a:t>for</a:t>
            </a:r>
            <a:r>
              <a:rPr lang="nl-NL" sz="3200" b="0" dirty="0"/>
              <a:t> the </a:t>
            </a:r>
            <a:r>
              <a:rPr lang="nl-NL" sz="3200" b="0" dirty="0" err="1"/>
              <a:t>combined</a:t>
            </a:r>
            <a:r>
              <a:rPr lang="nl-NL" sz="3200" b="0" dirty="0"/>
              <a:t> set {D</a:t>
            </a:r>
            <a:r>
              <a:rPr lang="nl-NL" sz="3200" b="0" baseline="33000" dirty="0"/>
              <a:t>a</a:t>
            </a:r>
            <a:r>
              <a:rPr lang="nl-NL" sz="3200" b="0" baseline="-33000" dirty="0"/>
              <a:t>n</a:t>
            </a:r>
            <a:r>
              <a:rPr lang="nl-NL" sz="3200" b="0" dirty="0"/>
              <a:t> U </a:t>
            </a:r>
            <a:r>
              <a:rPr lang="nl-NL" sz="3200" b="0" dirty="0" err="1"/>
              <a:t>D</a:t>
            </a:r>
            <a:r>
              <a:rPr lang="nl-NL" sz="3200" b="0" baseline="33000" dirty="0" err="1"/>
              <a:t>b</a:t>
            </a:r>
            <a:r>
              <a:rPr lang="nl-NL" sz="3200" b="0" baseline="-33000" dirty="0" err="1"/>
              <a:t>n</a:t>
            </a:r>
            <a:r>
              <a:rPr lang="nl-NL" sz="3200" b="0" dirty="0"/>
              <a:t> U </a:t>
            </a:r>
            <a:r>
              <a:rPr lang="nl-NL" sz="3200" b="0" dirty="0" err="1"/>
              <a:t>D</a:t>
            </a:r>
            <a:r>
              <a:rPr lang="nl-NL" sz="3200" b="0" baseline="33000" dirty="0" err="1"/>
              <a:t>c</a:t>
            </a:r>
            <a:r>
              <a:rPr lang="nl-NL" sz="3200" b="0" baseline="-33000" dirty="0" err="1"/>
              <a:t>n</a:t>
            </a:r>
            <a:r>
              <a:rPr lang="nl-NL" sz="3200" b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452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1686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Experimental</a:t>
            </a:r>
            <a:r>
              <a:rPr lang="nl-NL" sz="4800" dirty="0"/>
              <a:t> </a:t>
            </a:r>
            <a:r>
              <a:rPr lang="nl-NL" sz="4800" dirty="0" err="1"/>
              <a:t>Results</a:t>
            </a:r>
            <a:endParaRPr lang="nl-NL" sz="48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28"/>
            <a:ext cx="8228160" cy="5530181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D</a:t>
            </a:r>
            <a:r>
              <a:rPr lang="nl-NL" b="0" baseline="-33000" dirty="0"/>
              <a:t>1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3 </a:t>
            </a:r>
            <a:r>
              <a:rPr lang="nl-NL" b="0" dirty="0" err="1"/>
              <a:t>clients</a:t>
            </a:r>
            <a:r>
              <a:rPr lang="nl-NL" b="0" dirty="0"/>
              <a:t> </a:t>
            </a:r>
            <a:r>
              <a:rPr lang="nl-NL" b="0" dirty="0" err="1"/>
              <a:t>performed</a:t>
            </a:r>
            <a:r>
              <a:rPr lang="nl-NL" b="0" dirty="0"/>
              <a:t> 16,783 </a:t>
            </a:r>
            <a:r>
              <a:rPr lang="nl-NL" b="0" dirty="0" err="1"/>
              <a:t>long-distance</a:t>
            </a:r>
            <a:r>
              <a:rPr lang="nl-NL" b="0" dirty="0"/>
              <a:t> </a:t>
            </a:r>
            <a:r>
              <a:rPr lang="nl-NL" b="0" dirty="0" err="1"/>
              <a:t>connections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8429 </a:t>
            </a:r>
            <a:r>
              <a:rPr lang="nl-NL" b="0" dirty="0" err="1"/>
              <a:t>successes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37.7 </a:t>
            </a:r>
            <a:r>
              <a:rPr lang="nl-NL" b="0" dirty="0" err="1"/>
              <a:t>million</a:t>
            </a:r>
            <a:r>
              <a:rPr lang="nl-NL" b="0" dirty="0"/>
              <a:t> packets </a:t>
            </a:r>
            <a:r>
              <a:rPr lang="nl-NL" b="0" dirty="0" err="1"/>
              <a:t>arrived</a:t>
            </a:r>
            <a:r>
              <a:rPr lang="nl-NL" b="0" dirty="0"/>
              <a:t> at </a:t>
            </a:r>
            <a:r>
              <a:rPr lang="nl-NL" b="0" dirty="0" err="1"/>
              <a:t>clients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9.4 GB of data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D</a:t>
            </a:r>
            <a:r>
              <a:rPr lang="nl-NL" b="0" baseline="-33000" dirty="0"/>
              <a:t>2</a:t>
            </a:r>
            <a:r>
              <a:rPr lang="nl-NL" b="0" dirty="0"/>
              <a:t> 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17,465 </a:t>
            </a:r>
            <a:r>
              <a:rPr lang="nl-NL" b="0" dirty="0" err="1"/>
              <a:t>connections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8423 </a:t>
            </a:r>
            <a:r>
              <a:rPr lang="nl-NL" b="0" dirty="0" err="1"/>
              <a:t>successes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47.3 </a:t>
            </a:r>
            <a:r>
              <a:rPr lang="nl-NL" b="0" dirty="0" err="1"/>
              <a:t>million</a:t>
            </a:r>
            <a:r>
              <a:rPr lang="nl-NL" b="0" dirty="0"/>
              <a:t> packets </a:t>
            </a:r>
            <a:r>
              <a:rPr lang="nl-NL" b="0" dirty="0" err="1"/>
              <a:t>arrived</a:t>
            </a:r>
            <a:r>
              <a:rPr lang="nl-NL" b="0" dirty="0"/>
              <a:t> at </a:t>
            </a:r>
            <a:r>
              <a:rPr lang="nl-NL" b="0" dirty="0" err="1"/>
              <a:t>clients</a:t>
            </a:r>
            <a:endParaRPr lang="nl-NL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17.7 GB of data</a:t>
            </a:r>
          </a:p>
        </p:txBody>
      </p:sp>
    </p:spTree>
    <p:extLst>
      <p:ext uri="{BB962C8B-B14F-4D97-AF65-F5344CB8AC3E}">
        <p14:creationId xmlns:p14="http://schemas.microsoft.com/office/powerpoint/2010/main" val="8394147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448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dirty="0" err="1"/>
              <a:t>Experimental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cont</a:t>
            </a:r>
            <a:r>
              <a:rPr lang="nl-NL" dirty="0" smtClean="0"/>
              <a:t>.)</a:t>
            </a:r>
            <a:endParaRPr lang="nl-NL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Average time </a:t>
            </a:r>
            <a:r>
              <a:rPr lang="nl-NL" sz="2800" b="0" dirty="0" err="1"/>
              <a:t>to</a:t>
            </a:r>
            <a:r>
              <a:rPr lang="nl-NL" sz="2800" b="0" dirty="0"/>
              <a:t> </a:t>
            </a:r>
            <a:r>
              <a:rPr lang="nl-NL" sz="2800" b="0" dirty="0" err="1" smtClean="0"/>
              <a:t>measure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an</a:t>
            </a:r>
            <a:r>
              <a:rPr lang="nl-NL" sz="2800" b="0" dirty="0" smtClean="0"/>
              <a:t> </a:t>
            </a:r>
            <a:r>
              <a:rPr lang="nl-NL" sz="2800" b="0" dirty="0"/>
              <a:t>end-</a:t>
            </a:r>
            <a:r>
              <a:rPr lang="nl-NL" sz="2800" b="0" dirty="0" err="1"/>
              <a:t>to</a:t>
            </a:r>
            <a:r>
              <a:rPr lang="nl-NL" sz="2800" b="0" dirty="0"/>
              <a:t>-end </a:t>
            </a:r>
            <a:r>
              <a:rPr lang="nl-NL" sz="2800" b="0" dirty="0" err="1"/>
              <a:t>path</a:t>
            </a:r>
            <a:r>
              <a:rPr lang="nl-NL" sz="2800" b="0" dirty="0"/>
              <a:t>: 1731ms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D</a:t>
            </a:r>
            <a:r>
              <a:rPr lang="nl-NL" sz="2800" b="0" baseline="-33000" dirty="0"/>
              <a:t>1</a:t>
            </a:r>
            <a:r>
              <a:rPr lang="nl-NL" sz="2800" b="0" dirty="0"/>
              <a:t> </a:t>
            </a:r>
            <a:r>
              <a:rPr lang="nl-NL" sz="2800" b="0" dirty="0" err="1"/>
              <a:t>encountered</a:t>
            </a:r>
            <a:r>
              <a:rPr lang="nl-NL" sz="2800" b="0" dirty="0"/>
              <a:t> 3822 different Internet </a:t>
            </a:r>
            <a:r>
              <a:rPr lang="nl-NL" sz="2800" b="0" dirty="0" err="1"/>
              <a:t>routers</a:t>
            </a:r>
            <a:r>
              <a:rPr lang="nl-NL" sz="2800" b="0" dirty="0"/>
              <a:t>; D</a:t>
            </a:r>
            <a:r>
              <a:rPr lang="nl-NL" sz="2800" b="0" baseline="-33000" dirty="0"/>
              <a:t>2</a:t>
            </a:r>
            <a:r>
              <a:rPr lang="nl-NL" sz="2800" b="0" dirty="0"/>
              <a:t> 4449 and </a:t>
            </a:r>
            <a:r>
              <a:rPr lang="nl-NL" sz="2800" b="0" dirty="0" err="1"/>
              <a:t>together</a:t>
            </a:r>
            <a:r>
              <a:rPr lang="nl-NL" sz="2800" b="0" dirty="0"/>
              <a:t>, 5266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D</a:t>
            </a:r>
            <a:r>
              <a:rPr lang="nl-NL" sz="2800" b="0" baseline="-33000" dirty="0"/>
              <a:t>1</a:t>
            </a:r>
            <a:r>
              <a:rPr lang="nl-NL" sz="2800" b="0" dirty="0"/>
              <a:t> </a:t>
            </a:r>
            <a:r>
              <a:rPr lang="nl-NL" sz="2800" b="0" dirty="0" err="1"/>
              <a:t>encountered</a:t>
            </a:r>
            <a:r>
              <a:rPr lang="nl-NL" sz="2800" b="0" dirty="0"/>
              <a:t> </a:t>
            </a:r>
            <a:r>
              <a:rPr lang="nl-NL" sz="2800" b="0" dirty="0" err="1"/>
              <a:t>on</a:t>
            </a:r>
            <a:r>
              <a:rPr lang="nl-NL" sz="2800" b="0" dirty="0"/>
              <a:t> average 11.3 hops (</a:t>
            </a:r>
            <a:r>
              <a:rPr lang="nl-NL" sz="2800" b="0" dirty="0" err="1"/>
              <a:t>from</a:t>
            </a:r>
            <a:r>
              <a:rPr lang="nl-NL" sz="2800" b="0" dirty="0"/>
              <a:t> 6 to 17), 11.9 in D</a:t>
            </a:r>
            <a:r>
              <a:rPr lang="nl-NL" sz="2800" b="0" baseline="-33000" dirty="0"/>
              <a:t>2</a:t>
            </a:r>
            <a:r>
              <a:rPr lang="nl-NL" sz="2800" b="0" dirty="0"/>
              <a:t> (</a:t>
            </a:r>
            <a:r>
              <a:rPr lang="nl-NL" sz="2800" b="0" dirty="0" err="1"/>
              <a:t>from</a:t>
            </a:r>
            <a:r>
              <a:rPr lang="nl-NL" sz="2800" b="0" dirty="0"/>
              <a:t> 6 to 22)</a:t>
            </a:r>
          </a:p>
          <a:p>
            <a:pPr marL="388766" indent="-293733">
              <a:buClrTx/>
              <a:buSzPct val="45000"/>
              <a:buNone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endParaRPr lang="nl-NL" sz="2800" b="0" dirty="0"/>
          </a:p>
        </p:txBody>
      </p:sp>
    </p:spTree>
    <p:extLst>
      <p:ext uri="{BB962C8B-B14F-4D97-AF65-F5344CB8AC3E}">
        <p14:creationId xmlns:p14="http://schemas.microsoft.com/office/powerpoint/2010/main" val="1743325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Discrete Random Variable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Probability Mass Functions: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21336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487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Joint Probability Mass Functions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3733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57200" y="3300413"/>
            <a:ext cx="35373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Marginal Probability Mass Functions: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57200" y="5367338"/>
            <a:ext cx="3112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Independent Random Variables:</a:t>
            </a:r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27700"/>
            <a:ext cx="2819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57200" y="4300538"/>
            <a:ext cx="3777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Conditional Probability Mass Functions: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91050"/>
            <a:ext cx="3810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29" y="1083746"/>
            <a:ext cx="16764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29" y="1998146"/>
            <a:ext cx="1905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9575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5833529" y="3057009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Example of pmf for d.r.v X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562600" y="5562600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Joint pmf for two r.v X and Y</a:t>
            </a:r>
          </a:p>
        </p:txBody>
      </p:sp>
    </p:spTree>
    <p:extLst>
      <p:ext uri="{BB962C8B-B14F-4D97-AF65-F5344CB8AC3E}">
        <p14:creationId xmlns:p14="http://schemas.microsoft.com/office/powerpoint/2010/main" val="392647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3782" y="-1813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 smtClean="0"/>
              <a:t>Succesful</a:t>
            </a:r>
            <a:r>
              <a:rPr lang="nl-NL" sz="4800" dirty="0" smtClean="0"/>
              <a:t> </a:t>
            </a:r>
            <a:r>
              <a:rPr lang="nl-NL" sz="4800" dirty="0" err="1" smtClean="0"/>
              <a:t>Sessions</a:t>
            </a:r>
            <a:endParaRPr lang="nl-NL" sz="48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91645" indent="-290853">
              <a:buClrTx/>
              <a:buSzPct val="45000"/>
              <a:buNone/>
              <a:tabLst>
                <a:tab pos="391645" algn="l"/>
                <a:tab pos="486676" algn="l"/>
                <a:tab pos="894161" algn="l"/>
                <a:tab pos="1301644" algn="l"/>
                <a:tab pos="1709129" algn="l"/>
                <a:tab pos="2116612" algn="l"/>
                <a:tab pos="2524096" algn="l"/>
                <a:tab pos="2931579" algn="l"/>
                <a:tab pos="3339064" algn="l"/>
                <a:tab pos="3746546" algn="l"/>
                <a:tab pos="4154031" algn="l"/>
                <a:tab pos="4561514" algn="l"/>
                <a:tab pos="4968999" algn="l"/>
                <a:tab pos="5376481" algn="l"/>
                <a:tab pos="5783966" algn="l"/>
                <a:tab pos="6191449" algn="l"/>
                <a:tab pos="6598934" algn="l"/>
                <a:tab pos="7006417" algn="l"/>
                <a:tab pos="7413902" algn="l"/>
                <a:tab pos="7821384" algn="l"/>
                <a:tab pos="8228869" algn="l"/>
              </a:tabLst>
            </a:pPr>
            <a:endParaRPr lang="nl-NL" dirty="0"/>
          </a:p>
          <a:p>
            <a:pPr marL="391645" indent="-290853">
              <a:buClrTx/>
              <a:buSzPct val="45000"/>
              <a:buNone/>
              <a:tabLst>
                <a:tab pos="391645" algn="l"/>
                <a:tab pos="486676" algn="l"/>
                <a:tab pos="894161" algn="l"/>
                <a:tab pos="1301644" algn="l"/>
                <a:tab pos="1709129" algn="l"/>
                <a:tab pos="2116612" algn="l"/>
                <a:tab pos="2524096" algn="l"/>
                <a:tab pos="2931579" algn="l"/>
                <a:tab pos="3339064" algn="l"/>
                <a:tab pos="3746546" algn="l"/>
                <a:tab pos="4154031" algn="l"/>
                <a:tab pos="4561514" algn="l"/>
                <a:tab pos="4968999" algn="l"/>
                <a:tab pos="5376481" algn="l"/>
                <a:tab pos="5783966" algn="l"/>
                <a:tab pos="6191449" algn="l"/>
                <a:tab pos="6598934" algn="l"/>
                <a:tab pos="7006417" algn="l"/>
                <a:tab pos="7413902" algn="l"/>
                <a:tab pos="7821384" algn="l"/>
                <a:tab pos="8228869" algn="l"/>
              </a:tabLst>
            </a:pPr>
            <a:endParaRPr lang="nl-NL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962" y="1367740"/>
            <a:ext cx="6530400" cy="4087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220" y="5532400"/>
            <a:ext cx="518400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CA" dirty="0" smtClean="0">
                <a:solidFill>
                  <a:srgbClr val="FF3300"/>
                </a:solidFill>
              </a:rPr>
              <a:t>Time </a:t>
            </a:r>
            <a:r>
              <a:rPr lang="fr-CA" dirty="0" err="1" smtClean="0">
                <a:solidFill>
                  <a:srgbClr val="FF3300"/>
                </a:solidFill>
              </a:rPr>
              <a:t>dependent</a:t>
            </a:r>
            <a:endParaRPr lang="fr-CA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433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1051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5400" dirty="0" err="1"/>
              <a:t>Packet</a:t>
            </a:r>
            <a:r>
              <a:rPr lang="nl-NL" sz="5400" dirty="0"/>
              <a:t> Loss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D</a:t>
            </a:r>
            <a:r>
              <a:rPr lang="nl-NL" sz="2800" b="0" baseline="-33000" dirty="0"/>
              <a:t>1p</a:t>
            </a:r>
            <a:r>
              <a:rPr lang="nl-NL" sz="2800" b="0" dirty="0"/>
              <a:t> average </a:t>
            </a:r>
            <a:r>
              <a:rPr lang="nl-NL" sz="2800" b="0" dirty="0" err="1"/>
              <a:t>packet</a:t>
            </a:r>
            <a:r>
              <a:rPr lang="nl-NL" sz="2800" b="0" dirty="0"/>
              <a:t> lost was 0.53%, D</a:t>
            </a:r>
            <a:r>
              <a:rPr lang="nl-NL" sz="2800" b="0" baseline="-33000" dirty="0"/>
              <a:t>2p</a:t>
            </a:r>
            <a:r>
              <a:rPr lang="nl-NL" sz="2800" b="0" dirty="0"/>
              <a:t> 0.58%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Much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higher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than</a:t>
            </a:r>
            <a:r>
              <a:rPr lang="nl-NL" sz="2800" b="0" dirty="0" smtClean="0"/>
              <a:t> </a:t>
            </a:r>
            <a:r>
              <a:rPr lang="nl-NL" sz="2800" b="0" dirty="0" err="1"/>
              <a:t>what</a:t>
            </a:r>
            <a:r>
              <a:rPr lang="nl-NL" sz="2800" b="0" dirty="0"/>
              <a:t> </a:t>
            </a:r>
            <a:r>
              <a:rPr lang="nl-NL" sz="2800" b="0" dirty="0" err="1"/>
              <a:t>ISPs</a:t>
            </a:r>
            <a:r>
              <a:rPr lang="nl-NL" sz="2800" b="0" dirty="0"/>
              <a:t> </a:t>
            </a:r>
            <a:r>
              <a:rPr lang="nl-NL" sz="2800" b="0" dirty="0" err="1"/>
              <a:t>advertise</a:t>
            </a:r>
            <a:r>
              <a:rPr lang="nl-NL" sz="2800" b="0" dirty="0"/>
              <a:t> (0.01 – 0.1%)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 err="1"/>
              <a:t>Therefore</a:t>
            </a:r>
            <a:r>
              <a:rPr lang="nl-NL" sz="2800" b="0" dirty="0"/>
              <a:t>, suspect lost happens at the </a:t>
            </a:r>
            <a:r>
              <a:rPr lang="nl-NL" sz="2800" b="0" dirty="0" err="1"/>
              <a:t>edges</a:t>
            </a:r>
            <a:endParaRPr lang="nl-NL" sz="2800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38% of all </a:t>
            </a:r>
            <a:r>
              <a:rPr lang="nl-NL" sz="2800" b="0" dirty="0" err="1"/>
              <a:t>sessions</a:t>
            </a:r>
            <a:r>
              <a:rPr lang="nl-NL" sz="2800" b="0" dirty="0"/>
              <a:t> had </a:t>
            </a:r>
            <a:r>
              <a:rPr lang="nl-NL" sz="2800" b="0" dirty="0" err="1"/>
              <a:t>no</a:t>
            </a:r>
            <a:r>
              <a:rPr lang="nl-NL" sz="2800" b="0" dirty="0"/>
              <a:t> </a:t>
            </a:r>
            <a:r>
              <a:rPr lang="nl-NL" sz="2800" b="0" dirty="0" err="1"/>
              <a:t>packet</a:t>
            </a:r>
            <a:r>
              <a:rPr lang="nl-NL" sz="2800" b="0" dirty="0"/>
              <a:t> lost; 75% had loss </a:t>
            </a:r>
            <a:r>
              <a:rPr lang="nl-NL" sz="2800" b="0" dirty="0" err="1"/>
              <a:t>rates</a:t>
            </a:r>
            <a:r>
              <a:rPr lang="nl-NL" sz="2800" b="0" dirty="0"/>
              <a:t> &lt; 0.3% and 91% </a:t>
            </a:r>
            <a:r>
              <a:rPr lang="nl-NL" sz="2800" b="0" dirty="0" err="1"/>
              <a:t>rate</a:t>
            </a:r>
            <a:r>
              <a:rPr lang="nl-NL" sz="2800" b="0" dirty="0"/>
              <a:t> lost &lt; 2%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2800" b="0" dirty="0"/>
              <a:t>2% of all </a:t>
            </a:r>
            <a:r>
              <a:rPr lang="nl-NL" sz="2800" b="0" dirty="0" err="1"/>
              <a:t>sessions</a:t>
            </a:r>
            <a:r>
              <a:rPr lang="nl-NL" sz="2800" b="0" dirty="0"/>
              <a:t> have </a:t>
            </a:r>
            <a:r>
              <a:rPr lang="nl-NL" sz="2800" b="0" dirty="0" err="1"/>
              <a:t>packet</a:t>
            </a:r>
            <a:r>
              <a:rPr lang="nl-NL" sz="2800" b="0" dirty="0"/>
              <a:t> lost &gt; 6%</a:t>
            </a:r>
          </a:p>
        </p:txBody>
      </p:sp>
    </p:spTree>
    <p:extLst>
      <p:ext uri="{BB962C8B-B14F-4D97-AF65-F5344CB8AC3E}">
        <p14:creationId xmlns:p14="http://schemas.microsoft.com/office/powerpoint/2010/main" val="2207056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067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 err="1"/>
              <a:t>Packet</a:t>
            </a:r>
            <a:r>
              <a:rPr lang="nl-NL" sz="4400" dirty="0"/>
              <a:t> Loss – Time </a:t>
            </a:r>
            <a:r>
              <a:rPr lang="nl-NL" sz="4400" dirty="0" smtClean="0"/>
              <a:t>Factor</a:t>
            </a:r>
            <a:endParaRPr lang="nl-NL" sz="4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91645" indent="-290853">
              <a:buClrTx/>
              <a:buSzPct val="45000"/>
              <a:buNone/>
              <a:tabLst>
                <a:tab pos="391645" algn="l"/>
                <a:tab pos="486676" algn="l"/>
                <a:tab pos="894161" algn="l"/>
                <a:tab pos="1301644" algn="l"/>
                <a:tab pos="1709129" algn="l"/>
                <a:tab pos="2116612" algn="l"/>
                <a:tab pos="2524096" algn="l"/>
                <a:tab pos="2931579" algn="l"/>
                <a:tab pos="3339064" algn="l"/>
                <a:tab pos="3746546" algn="l"/>
                <a:tab pos="4154031" algn="l"/>
                <a:tab pos="4561514" algn="l"/>
                <a:tab pos="4968999" algn="l"/>
                <a:tab pos="5376481" algn="l"/>
                <a:tab pos="5783966" algn="l"/>
                <a:tab pos="6191449" algn="l"/>
                <a:tab pos="6598934" algn="l"/>
                <a:tab pos="7006417" algn="l"/>
                <a:tab pos="7413902" algn="l"/>
                <a:tab pos="7821384" algn="l"/>
                <a:tab pos="8228869" algn="l"/>
              </a:tabLst>
            </a:pPr>
            <a:endParaRPr lang="nl-NL" dirty="0"/>
          </a:p>
          <a:p>
            <a:pPr marL="391645" indent="-290853">
              <a:buClrTx/>
              <a:buSzPct val="45000"/>
              <a:buNone/>
              <a:tabLst>
                <a:tab pos="391645" algn="l"/>
                <a:tab pos="486676" algn="l"/>
                <a:tab pos="894161" algn="l"/>
                <a:tab pos="1301644" algn="l"/>
                <a:tab pos="1709129" algn="l"/>
                <a:tab pos="2116612" algn="l"/>
                <a:tab pos="2524096" algn="l"/>
                <a:tab pos="2931579" algn="l"/>
                <a:tab pos="3339064" algn="l"/>
                <a:tab pos="3746546" algn="l"/>
                <a:tab pos="4154031" algn="l"/>
                <a:tab pos="4561514" algn="l"/>
                <a:tab pos="4968999" algn="l"/>
                <a:tab pos="5376481" algn="l"/>
                <a:tab pos="5783966" algn="l"/>
                <a:tab pos="6191449" algn="l"/>
                <a:tab pos="6598934" algn="l"/>
                <a:tab pos="7006417" algn="l"/>
                <a:tab pos="7413902" algn="l"/>
                <a:tab pos="7821384" algn="l"/>
                <a:tab pos="8228869" algn="l"/>
              </a:tabLst>
            </a:pPr>
            <a:endParaRPr lang="nl-NL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7760" y="1666257"/>
            <a:ext cx="5747040" cy="374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21920" y="5641072"/>
            <a:ext cx="476928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CA" dirty="0" err="1" smtClean="0">
                <a:solidFill>
                  <a:srgbClr val="FF3300"/>
                </a:solidFill>
              </a:rPr>
              <a:t>Higher</a:t>
            </a:r>
            <a:r>
              <a:rPr lang="fr-CA" dirty="0" smtClean="0">
                <a:solidFill>
                  <a:srgbClr val="FF3300"/>
                </a:solidFill>
              </a:rPr>
              <a:t> </a:t>
            </a:r>
            <a:r>
              <a:rPr lang="fr-CA" dirty="0" err="1" smtClean="0">
                <a:solidFill>
                  <a:srgbClr val="FF3300"/>
                </a:solidFill>
              </a:rPr>
              <a:t>at</a:t>
            </a:r>
            <a:r>
              <a:rPr lang="fr-CA" dirty="0" smtClean="0">
                <a:solidFill>
                  <a:srgbClr val="FF3300"/>
                </a:solidFill>
              </a:rPr>
              <a:t> rush </a:t>
            </a:r>
            <a:r>
              <a:rPr lang="fr-CA" dirty="0" err="1" smtClean="0">
                <a:solidFill>
                  <a:srgbClr val="FF3300"/>
                </a:solidFill>
              </a:rPr>
              <a:t>hours</a:t>
            </a:r>
            <a:endParaRPr lang="fr-CA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17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228600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/>
              <a:t>Loss </a:t>
            </a:r>
            <a:r>
              <a:rPr lang="nl-NL" sz="4800" dirty="0" err="1"/>
              <a:t>Burst</a:t>
            </a:r>
            <a:r>
              <a:rPr lang="nl-NL" sz="4800" dirty="0"/>
              <a:t> </a:t>
            </a:r>
            <a:r>
              <a:rPr lang="nl-NL" sz="4800" dirty="0" err="1"/>
              <a:t>Lengths</a:t>
            </a:r>
            <a:endParaRPr lang="nl-NL" sz="48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4392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dirty="0"/>
              <a:t>207,384 loss </a:t>
            </a:r>
            <a:r>
              <a:rPr lang="nl-NL" dirty="0" err="1"/>
              <a:t>bursts</a:t>
            </a:r>
            <a:r>
              <a:rPr lang="nl-NL" dirty="0"/>
              <a:t> and 431,501 lost </a:t>
            </a:r>
            <a:r>
              <a:rPr lang="nl-NL" dirty="0" err="1" smtClean="0"/>
              <a:t>packets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 most of </a:t>
            </a:r>
            <a:r>
              <a:rPr lang="nl-NL" dirty="0" err="1" smtClean="0">
                <a:sym typeface="Wingdings"/>
              </a:rPr>
              <a:t>them</a:t>
            </a:r>
            <a:r>
              <a:rPr lang="nl-NL" dirty="0" smtClean="0">
                <a:sym typeface="Wingdings"/>
              </a:rPr>
              <a:t> are </a:t>
            </a:r>
            <a:r>
              <a:rPr lang="nl-NL" dirty="0" err="1" smtClean="0">
                <a:sym typeface="Wingdings"/>
              </a:rPr>
              <a:t>two</a:t>
            </a:r>
            <a:r>
              <a:rPr lang="nl-NL" dirty="0" smtClean="0">
                <a:sym typeface="Wingdings"/>
              </a:rPr>
              <a:t> </a:t>
            </a:r>
            <a:r>
              <a:rPr lang="nl-NL" dirty="0" err="1" smtClean="0">
                <a:sym typeface="Wingdings"/>
              </a:rPr>
              <a:t>packets</a:t>
            </a:r>
            <a:endParaRPr lang="nl-NL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680" y="2242317"/>
            <a:ext cx="5551200" cy="3800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0191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1559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/>
              <a:t>Loss </a:t>
            </a:r>
            <a:r>
              <a:rPr lang="nl-NL" sz="4800" dirty="0" err="1"/>
              <a:t>Burst</a:t>
            </a:r>
            <a:r>
              <a:rPr lang="nl-NL" sz="4800" dirty="0"/>
              <a:t> </a:t>
            </a:r>
            <a:r>
              <a:rPr lang="nl-NL" sz="4800" dirty="0" err="1"/>
              <a:t>Lengths</a:t>
            </a:r>
            <a:r>
              <a:rPr lang="nl-NL" sz="4800" dirty="0"/>
              <a:t> </a:t>
            </a:r>
            <a:r>
              <a:rPr lang="nl-NL" sz="4800" dirty="0" smtClean="0"/>
              <a:t>(</a:t>
            </a:r>
            <a:r>
              <a:rPr lang="nl-NL" sz="4800" dirty="0" err="1" smtClean="0"/>
              <a:t>cont</a:t>
            </a:r>
            <a:r>
              <a:rPr lang="nl-NL" sz="4800" dirty="0" smtClean="0"/>
              <a:t>.)</a:t>
            </a:r>
            <a:endParaRPr lang="nl-NL" sz="48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477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600" b="0" dirty="0"/>
              <a:t>In </a:t>
            </a:r>
            <a:r>
              <a:rPr lang="nl-NL" sz="3600" b="0" dirty="0" err="1"/>
              <a:t>each</a:t>
            </a:r>
            <a:r>
              <a:rPr lang="nl-NL" sz="3600" b="0" dirty="0"/>
              <a:t> of D</a:t>
            </a:r>
            <a:r>
              <a:rPr lang="nl-NL" sz="3600" b="0" baseline="-33000" dirty="0"/>
              <a:t>1p</a:t>
            </a:r>
            <a:r>
              <a:rPr lang="nl-NL" sz="3600" b="0" dirty="0"/>
              <a:t> </a:t>
            </a:r>
            <a:r>
              <a:rPr lang="nl-NL" sz="3600" b="0" dirty="0" err="1"/>
              <a:t>and</a:t>
            </a:r>
            <a:r>
              <a:rPr lang="nl-NL" sz="3600" b="0" dirty="0"/>
              <a:t> D</a:t>
            </a:r>
            <a:r>
              <a:rPr lang="nl-NL" sz="3600" b="0" baseline="-33000" dirty="0"/>
              <a:t>2p</a:t>
            </a:r>
            <a:r>
              <a:rPr lang="nl-NL" sz="3600" b="0" dirty="0"/>
              <a:t>: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Single </a:t>
            </a:r>
            <a:r>
              <a:rPr lang="nl-NL" sz="3200" b="0" dirty="0" err="1"/>
              <a:t>packet</a:t>
            </a:r>
            <a:r>
              <a:rPr lang="nl-NL" sz="3200" b="0" dirty="0"/>
              <a:t> </a:t>
            </a:r>
            <a:r>
              <a:rPr lang="nl-NL" sz="3200" b="0" dirty="0" err="1"/>
              <a:t>bursts</a:t>
            </a:r>
            <a:r>
              <a:rPr lang="nl-NL" sz="3200" b="0" dirty="0"/>
              <a:t> </a:t>
            </a:r>
            <a:r>
              <a:rPr lang="nl-NL" sz="3200" b="0" dirty="0" err="1"/>
              <a:t>contained</a:t>
            </a:r>
            <a:r>
              <a:rPr lang="nl-NL" sz="3200" b="0" dirty="0"/>
              <a:t> 36% of </a:t>
            </a:r>
            <a:r>
              <a:rPr lang="nl-NL" sz="3200" b="0" dirty="0" err="1"/>
              <a:t>all</a:t>
            </a:r>
            <a:r>
              <a:rPr lang="nl-NL" sz="3200" b="0" dirty="0"/>
              <a:t> lost </a:t>
            </a:r>
            <a:r>
              <a:rPr lang="nl-NL" sz="3200" b="0" dirty="0" err="1"/>
              <a:t>packets</a:t>
            </a:r>
            <a:endParaRPr lang="nl-NL" sz="3200" b="0" dirty="0"/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Bursts</a:t>
            </a:r>
            <a:r>
              <a:rPr lang="nl-NL" sz="3200" b="0" dirty="0"/>
              <a:t> &lt;= 2 </a:t>
            </a:r>
            <a:r>
              <a:rPr lang="nl-NL" sz="3200" b="0" dirty="0" err="1"/>
              <a:t>contained</a:t>
            </a:r>
            <a:r>
              <a:rPr lang="nl-NL" sz="3200" b="0" dirty="0"/>
              <a:t> 49%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Bursts</a:t>
            </a:r>
            <a:r>
              <a:rPr lang="nl-NL" sz="3200" b="0" dirty="0"/>
              <a:t> &lt;= 10 </a:t>
            </a:r>
            <a:r>
              <a:rPr lang="nl-NL" sz="3200" b="0" dirty="0" err="1"/>
              <a:t>contained</a:t>
            </a:r>
            <a:r>
              <a:rPr lang="nl-NL" sz="3200" b="0" dirty="0"/>
              <a:t> 68%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Bursts</a:t>
            </a:r>
            <a:r>
              <a:rPr lang="nl-NL" sz="3200" b="0" dirty="0"/>
              <a:t> &lt;= 30 </a:t>
            </a:r>
            <a:r>
              <a:rPr lang="nl-NL" sz="3200" b="0" dirty="0" err="1"/>
              <a:t>contained</a:t>
            </a:r>
            <a:r>
              <a:rPr lang="nl-NL" sz="3200" b="0" dirty="0"/>
              <a:t> 82%</a:t>
            </a:r>
          </a:p>
          <a:p>
            <a:pPr marL="780411" lvl="1" indent="-29085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Bursts</a:t>
            </a:r>
            <a:r>
              <a:rPr lang="nl-NL" sz="3200" b="0" dirty="0"/>
              <a:t> &gt;= 50 </a:t>
            </a:r>
            <a:r>
              <a:rPr lang="nl-NL" sz="3200" b="0" dirty="0" err="1"/>
              <a:t>contained</a:t>
            </a:r>
            <a:r>
              <a:rPr lang="nl-NL" sz="3200" b="0" dirty="0"/>
              <a:t> 13%</a:t>
            </a:r>
          </a:p>
        </p:txBody>
      </p:sp>
    </p:spTree>
    <p:extLst>
      <p:ext uri="{BB962C8B-B14F-4D97-AF65-F5344CB8AC3E}">
        <p14:creationId xmlns:p14="http://schemas.microsoft.com/office/powerpoint/2010/main" val="3331507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-155947"/>
            <a:ext cx="8228160" cy="1062832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/>
              <a:t>Loss </a:t>
            </a:r>
            <a:r>
              <a:rPr lang="nl-NL" sz="4800" dirty="0" err="1"/>
              <a:t>Burst</a:t>
            </a:r>
            <a:r>
              <a:rPr lang="nl-NL" sz="4800" dirty="0"/>
              <a:t> </a:t>
            </a:r>
            <a:r>
              <a:rPr lang="nl-NL" sz="4800" dirty="0" err="1"/>
              <a:t>Durations</a:t>
            </a:r>
            <a:endParaRPr lang="nl-NL" sz="48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2" y="1604330"/>
            <a:ext cx="8228160" cy="4444307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If</a:t>
            </a:r>
            <a:r>
              <a:rPr lang="nl-NL" b="0" dirty="0"/>
              <a:t> a </a:t>
            </a:r>
            <a:r>
              <a:rPr lang="nl-NL" b="0" dirty="0" err="1"/>
              <a:t>router's</a:t>
            </a:r>
            <a:r>
              <a:rPr lang="nl-NL" b="0" dirty="0"/>
              <a:t> queue is full, and </a:t>
            </a:r>
            <a:r>
              <a:rPr lang="nl-NL" b="0" dirty="0" err="1"/>
              <a:t>if</a:t>
            </a:r>
            <a:r>
              <a:rPr lang="nl-NL" b="0" dirty="0"/>
              <a:t> packets are </a:t>
            </a:r>
            <a:r>
              <a:rPr lang="nl-NL" b="0" dirty="0" err="1"/>
              <a:t>really</a:t>
            </a:r>
            <a:r>
              <a:rPr lang="nl-NL" b="0" dirty="0"/>
              <a:t> close to </a:t>
            </a:r>
            <a:r>
              <a:rPr lang="nl-NL" b="0" dirty="0" err="1"/>
              <a:t>one</a:t>
            </a:r>
            <a:r>
              <a:rPr lang="nl-NL" b="0" dirty="0"/>
              <a:t> </a:t>
            </a:r>
            <a:r>
              <a:rPr lang="nl-NL" b="0" dirty="0" err="1"/>
              <a:t>another</a:t>
            </a:r>
            <a:r>
              <a:rPr lang="nl-NL" b="0" dirty="0"/>
              <a:t> </a:t>
            </a:r>
            <a:r>
              <a:rPr lang="nl-NL" b="0" dirty="0" err="1"/>
              <a:t>within</a:t>
            </a:r>
            <a:r>
              <a:rPr lang="nl-NL" b="0" dirty="0"/>
              <a:t> the </a:t>
            </a:r>
            <a:r>
              <a:rPr lang="nl-NL" b="0" dirty="0" err="1"/>
              <a:t>burst</a:t>
            </a:r>
            <a:r>
              <a:rPr lang="nl-NL" b="0" dirty="0"/>
              <a:t>, </a:t>
            </a:r>
            <a:r>
              <a:rPr lang="nl-NL" b="0" dirty="0" err="1"/>
              <a:t>they</a:t>
            </a:r>
            <a:r>
              <a:rPr lang="nl-NL" b="0" dirty="0"/>
              <a:t> </a:t>
            </a:r>
            <a:r>
              <a:rPr lang="nl-NL" b="0" dirty="0" err="1"/>
              <a:t>might</a:t>
            </a:r>
            <a:r>
              <a:rPr lang="nl-NL" b="0" dirty="0"/>
              <a:t> all </a:t>
            </a:r>
            <a:r>
              <a:rPr lang="nl-NL" b="0" dirty="0" err="1"/>
              <a:t>be</a:t>
            </a:r>
            <a:r>
              <a:rPr lang="nl-NL" b="0" dirty="0"/>
              <a:t> </a:t>
            </a:r>
            <a:r>
              <a:rPr lang="nl-NL" b="0" dirty="0" err="1"/>
              <a:t>dropped</a:t>
            </a:r>
            <a:endParaRPr lang="nl-NL" b="0" dirty="0"/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/>
              <a:t>Loss-burst</a:t>
            </a:r>
            <a:r>
              <a:rPr lang="nl-NL" b="0" dirty="0"/>
              <a:t> </a:t>
            </a:r>
            <a:r>
              <a:rPr lang="nl-NL" b="0" dirty="0" err="1"/>
              <a:t>duration</a:t>
            </a:r>
            <a:r>
              <a:rPr lang="nl-NL" b="0" dirty="0"/>
              <a:t> = time </a:t>
            </a:r>
            <a:r>
              <a:rPr lang="nl-NL" b="0" dirty="0" err="1"/>
              <a:t>between</a:t>
            </a:r>
            <a:r>
              <a:rPr lang="nl-NL" b="0" dirty="0"/>
              <a:t> the last </a:t>
            </a:r>
            <a:r>
              <a:rPr lang="nl-NL" b="0" dirty="0" err="1"/>
              <a:t>packet</a:t>
            </a:r>
            <a:r>
              <a:rPr lang="nl-NL" b="0" dirty="0"/>
              <a:t> </a:t>
            </a:r>
            <a:r>
              <a:rPr lang="nl-NL" b="0" dirty="0" err="1"/>
              <a:t>received</a:t>
            </a:r>
            <a:r>
              <a:rPr lang="nl-NL" b="0" dirty="0"/>
              <a:t>, and the </a:t>
            </a:r>
            <a:r>
              <a:rPr lang="nl-NL" b="0" dirty="0" err="1"/>
              <a:t>one</a:t>
            </a:r>
            <a:r>
              <a:rPr lang="nl-NL" b="0" dirty="0"/>
              <a:t> </a:t>
            </a:r>
            <a:r>
              <a:rPr lang="nl-NL" b="0" dirty="0" err="1"/>
              <a:t>received</a:t>
            </a:r>
            <a:r>
              <a:rPr lang="nl-NL" b="0" dirty="0"/>
              <a:t> </a:t>
            </a:r>
            <a:r>
              <a:rPr lang="nl-NL" b="0" dirty="0" err="1"/>
              <a:t>after</a:t>
            </a:r>
            <a:r>
              <a:rPr lang="nl-NL" b="0" dirty="0"/>
              <a:t> the </a:t>
            </a:r>
            <a:r>
              <a:rPr lang="nl-NL" b="0" dirty="0" err="1"/>
              <a:t>burst</a:t>
            </a:r>
            <a:r>
              <a:rPr lang="nl-NL" b="0" dirty="0"/>
              <a:t> loss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98% </a:t>
            </a:r>
            <a:r>
              <a:rPr lang="nl-NL" b="0" dirty="0" smtClean="0"/>
              <a:t>of </a:t>
            </a:r>
            <a:r>
              <a:rPr lang="nl-NL" b="0" dirty="0" err="1"/>
              <a:t>loss-burst</a:t>
            </a:r>
            <a:r>
              <a:rPr lang="nl-NL" b="0" dirty="0"/>
              <a:t> </a:t>
            </a:r>
            <a:r>
              <a:rPr lang="nl-NL" b="0" dirty="0" err="1"/>
              <a:t>durations</a:t>
            </a:r>
            <a:r>
              <a:rPr lang="nl-NL" b="0" dirty="0"/>
              <a:t> &lt; 1second, </a:t>
            </a:r>
            <a:r>
              <a:rPr lang="nl-NL" b="0" dirty="0" err="1"/>
              <a:t>which</a:t>
            </a:r>
            <a:r>
              <a:rPr lang="nl-NL" b="0" dirty="0"/>
              <a:t> </a:t>
            </a:r>
            <a:r>
              <a:rPr lang="nl-NL" b="0" dirty="0" err="1"/>
              <a:t>could</a:t>
            </a:r>
            <a:r>
              <a:rPr lang="nl-NL" b="0" dirty="0"/>
              <a:t> </a:t>
            </a:r>
            <a:r>
              <a:rPr lang="nl-NL" b="0" dirty="0" err="1"/>
              <a:t>be</a:t>
            </a:r>
            <a:r>
              <a:rPr lang="nl-NL" b="0" dirty="0"/>
              <a:t> </a:t>
            </a:r>
            <a:r>
              <a:rPr lang="nl-NL" b="0" dirty="0" err="1"/>
              <a:t>caused</a:t>
            </a:r>
            <a:r>
              <a:rPr lang="nl-NL" b="0" dirty="0"/>
              <a:t> </a:t>
            </a:r>
            <a:r>
              <a:rPr lang="nl-NL" b="0" dirty="0" err="1"/>
              <a:t>by</a:t>
            </a:r>
            <a:r>
              <a:rPr lang="nl-NL" b="0" dirty="0"/>
              <a:t> </a:t>
            </a:r>
            <a:r>
              <a:rPr lang="nl-NL" b="0" dirty="0" err="1"/>
              <a:t>data-link</a:t>
            </a:r>
            <a:r>
              <a:rPr lang="nl-NL" b="0" dirty="0"/>
              <a:t> </a:t>
            </a:r>
            <a:r>
              <a:rPr lang="nl-NL" b="0" dirty="0" err="1"/>
              <a:t>retransmission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42550390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69181" y="-254000"/>
            <a:ext cx="8226720" cy="1179484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/>
              <a:t>Heavy </a:t>
            </a:r>
            <a:r>
              <a:rPr lang="nl-NL" sz="4800" dirty="0" err="1"/>
              <a:t>Tails</a:t>
            </a:r>
            <a:endParaRPr lang="nl-NL" sz="48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477328"/>
            <a:ext cx="8226720" cy="4550878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Packet</a:t>
            </a:r>
            <a:r>
              <a:rPr lang="nl-NL" sz="3200" b="0" dirty="0"/>
              <a:t> </a:t>
            </a:r>
            <a:r>
              <a:rPr lang="nl-NL" sz="3200" b="0" dirty="0" err="1"/>
              <a:t>losses</a:t>
            </a:r>
            <a:r>
              <a:rPr lang="nl-NL" sz="3200" b="0" dirty="0"/>
              <a:t> are </a:t>
            </a:r>
            <a:r>
              <a:rPr lang="nl-NL" sz="3200" b="0" dirty="0" err="1"/>
              <a:t>dependant</a:t>
            </a:r>
            <a:r>
              <a:rPr lang="nl-NL" sz="3200" b="0" dirty="0"/>
              <a:t> </a:t>
            </a:r>
            <a:r>
              <a:rPr lang="nl-NL" sz="3200" b="0" dirty="0" err="1"/>
              <a:t>from</a:t>
            </a:r>
            <a:r>
              <a:rPr lang="nl-NL" sz="3200" b="0" dirty="0"/>
              <a:t> </a:t>
            </a:r>
            <a:r>
              <a:rPr lang="nl-NL" sz="3200" b="0" dirty="0" err="1"/>
              <a:t>one</a:t>
            </a:r>
            <a:r>
              <a:rPr lang="nl-NL" sz="3200" b="0" dirty="0"/>
              <a:t> </a:t>
            </a:r>
            <a:r>
              <a:rPr lang="nl-NL" sz="3200" b="0" dirty="0" err="1"/>
              <a:t>another</a:t>
            </a:r>
            <a:r>
              <a:rPr lang="nl-NL" sz="3200" b="0" dirty="0"/>
              <a:t>; </a:t>
            </a:r>
            <a:r>
              <a:rPr lang="nl-NL" sz="3200" b="0" dirty="0" err="1"/>
              <a:t>it</a:t>
            </a:r>
            <a:r>
              <a:rPr lang="nl-NL" sz="3200" b="0" dirty="0"/>
              <a:t> </a:t>
            </a:r>
            <a:r>
              <a:rPr lang="nl-NL" sz="3200" b="0" dirty="0" err="1"/>
              <a:t>can</a:t>
            </a:r>
            <a:r>
              <a:rPr lang="nl-NL" sz="3200" b="0" dirty="0"/>
              <a:t> </a:t>
            </a:r>
            <a:r>
              <a:rPr lang="nl-NL" sz="3200" b="0" dirty="0" err="1"/>
              <a:t>create</a:t>
            </a:r>
            <a:r>
              <a:rPr lang="nl-NL" sz="3200" b="0" dirty="0"/>
              <a:t> a </a:t>
            </a:r>
            <a:r>
              <a:rPr lang="nl-NL" sz="3200" b="0" dirty="0" err="1"/>
              <a:t>cascading</a:t>
            </a:r>
            <a:r>
              <a:rPr lang="nl-NL" sz="3200" b="0" dirty="0"/>
              <a:t> effect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 err="1"/>
              <a:t>Future</a:t>
            </a:r>
            <a:r>
              <a:rPr lang="nl-NL" sz="3200" b="0" dirty="0"/>
              <a:t> </a:t>
            </a:r>
            <a:r>
              <a:rPr lang="nl-NL" sz="3200" b="0" dirty="0" err="1"/>
              <a:t>real-time</a:t>
            </a:r>
            <a:r>
              <a:rPr lang="nl-NL" sz="3200" b="0" dirty="0"/>
              <a:t> </a:t>
            </a:r>
            <a:r>
              <a:rPr lang="nl-NL" sz="3200" b="0" dirty="0" err="1"/>
              <a:t>protocols</a:t>
            </a:r>
            <a:r>
              <a:rPr lang="nl-NL" sz="3200" b="0" dirty="0"/>
              <a:t> </a:t>
            </a:r>
            <a:r>
              <a:rPr lang="nl-NL" sz="3200" b="0" dirty="0" err="1"/>
              <a:t>should</a:t>
            </a:r>
            <a:r>
              <a:rPr lang="nl-NL" sz="3200" b="0" dirty="0"/>
              <a:t> account </a:t>
            </a:r>
            <a:r>
              <a:rPr lang="nl-NL" sz="3200" b="0" dirty="0" err="1"/>
              <a:t>for</a:t>
            </a:r>
            <a:r>
              <a:rPr lang="nl-NL" sz="3200" b="0" dirty="0"/>
              <a:t> </a:t>
            </a:r>
            <a:r>
              <a:rPr lang="nl-NL" sz="3200" b="0" dirty="0" err="1"/>
              <a:t>bursty</a:t>
            </a:r>
            <a:r>
              <a:rPr lang="nl-NL" sz="3200" b="0" dirty="0"/>
              <a:t> loss packets, and heavy </a:t>
            </a:r>
            <a:r>
              <a:rPr lang="nl-NL" sz="3200" b="0" dirty="0" err="1"/>
              <a:t>tail</a:t>
            </a:r>
            <a:r>
              <a:rPr lang="nl-NL" sz="3200" b="0" dirty="0"/>
              <a:t> distribution</a:t>
            </a:r>
          </a:p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sz="3200" b="0" dirty="0"/>
              <a:t>How </a:t>
            </a:r>
            <a:r>
              <a:rPr lang="nl-NL" sz="3200" b="0" dirty="0" err="1"/>
              <a:t>to</a:t>
            </a:r>
            <a:r>
              <a:rPr lang="nl-NL" sz="3200" b="0" dirty="0"/>
              <a:t> </a:t>
            </a:r>
            <a:r>
              <a:rPr lang="nl-NL" sz="3200" b="0" dirty="0" smtClean="0"/>
              <a:t>model </a:t>
            </a:r>
            <a:r>
              <a:rPr lang="nl-NL" sz="3200" b="0" dirty="0" err="1" smtClean="0"/>
              <a:t>it</a:t>
            </a:r>
            <a:r>
              <a:rPr lang="nl-NL" sz="32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03460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302452"/>
            <a:ext cx="8226720" cy="1179484"/>
          </a:xfrm>
          <a:ln/>
        </p:spPr>
        <p:txBody>
          <a:bodyPr tIns="35264"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5400" dirty="0"/>
              <a:t>Heavy </a:t>
            </a:r>
            <a:r>
              <a:rPr lang="nl-NL" sz="5400" dirty="0" err="1"/>
              <a:t>Tails</a:t>
            </a:r>
            <a:r>
              <a:rPr lang="nl-NL" sz="5400" dirty="0"/>
              <a:t> </a:t>
            </a:r>
            <a:r>
              <a:rPr lang="nl-NL" sz="5400" dirty="0" smtClean="0"/>
              <a:t>(</a:t>
            </a:r>
            <a:r>
              <a:rPr lang="nl-NL" sz="5400" dirty="0" err="1" smtClean="0"/>
              <a:t>cont</a:t>
            </a:r>
            <a:r>
              <a:rPr lang="nl-NL" sz="5400" dirty="0" smtClean="0"/>
              <a:t>.)</a:t>
            </a:r>
            <a:endParaRPr lang="nl-NL" sz="54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9181" y="918528"/>
            <a:ext cx="8226720" cy="4550878"/>
          </a:xfrm>
          <a:ln/>
        </p:spPr>
        <p:txBody>
          <a:bodyPr/>
          <a:lstStyle/>
          <a:p>
            <a:pPr marL="388766" indent="-293733">
              <a:buSzPct val="45000"/>
              <a:buFont typeface="Wingdings" charset="2"/>
              <a:buChar char="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err="1" smtClean="0"/>
              <a:t>Paretto</a:t>
            </a:r>
            <a:r>
              <a:rPr lang="nl-NL" b="0" dirty="0" smtClean="0"/>
              <a:t> </a:t>
            </a:r>
            <a:r>
              <a:rPr lang="nl-NL" b="0" dirty="0" err="1"/>
              <a:t>function</a:t>
            </a:r>
            <a:endParaRPr lang="nl-NL" b="0" dirty="0"/>
          </a:p>
          <a:p>
            <a:pPr marL="1344840" lvl="1" indent="-515475">
              <a:buFont typeface="Lucida Grande"/>
              <a:buChar char="●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/>
              <a:t>CDF: F(</a:t>
            </a:r>
            <a:r>
              <a:rPr lang="nl-NL" b="0" dirty="0" err="1"/>
              <a:t>x</a:t>
            </a:r>
            <a:r>
              <a:rPr lang="nl-NL" b="0" dirty="0"/>
              <a:t>) = 1 – (</a:t>
            </a:r>
            <a:r>
              <a:rPr lang="nl-NL" b="0" dirty="0" err="1">
                <a:ea typeface="Arial" charset="0"/>
                <a:cs typeface="Arial" charset="0"/>
              </a:rPr>
              <a:t>β</a:t>
            </a:r>
            <a:r>
              <a:rPr lang="nl-NL" b="0" dirty="0"/>
              <a:t>/</a:t>
            </a:r>
            <a:r>
              <a:rPr lang="nl-NL" b="0" dirty="0" err="1"/>
              <a:t>x</a:t>
            </a:r>
            <a:r>
              <a:rPr lang="nl-NL" b="0" dirty="0"/>
              <a:t>)</a:t>
            </a:r>
            <a:r>
              <a:rPr lang="nl-NL" b="0" baseline="33000" dirty="0" err="1" smtClean="0">
                <a:ea typeface="Arial" charset="0"/>
                <a:cs typeface="Arial" charset="0"/>
              </a:rPr>
              <a:t>α</a:t>
            </a:r>
            <a:endParaRPr lang="nl-NL" b="0" baseline="33000" dirty="0" smtClean="0">
              <a:ea typeface="Arial" charset="0"/>
              <a:cs typeface="Arial" charset="0"/>
            </a:endParaRPr>
          </a:p>
          <a:p>
            <a:pPr marL="1344840" lvl="1" indent="-515475">
              <a:buFont typeface="Lucida Grande"/>
              <a:buChar char="●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smtClean="0"/>
              <a:t>PDF</a:t>
            </a:r>
            <a:r>
              <a:rPr lang="nl-NL" b="0" dirty="0"/>
              <a:t>: </a:t>
            </a:r>
            <a:r>
              <a:rPr lang="nl-NL" b="0" dirty="0" err="1"/>
              <a:t>f</a:t>
            </a:r>
            <a:r>
              <a:rPr lang="nl-NL" b="0" dirty="0"/>
              <a:t>(</a:t>
            </a:r>
            <a:r>
              <a:rPr lang="nl-NL" b="0" dirty="0" err="1"/>
              <a:t>x</a:t>
            </a:r>
            <a:r>
              <a:rPr lang="nl-NL" b="0" dirty="0"/>
              <a:t>) = </a:t>
            </a:r>
            <a:r>
              <a:rPr lang="nl-NL" b="0" dirty="0">
                <a:ea typeface="Arial" charset="0"/>
                <a:cs typeface="Arial" charset="0"/>
              </a:rPr>
              <a:t>αβ</a:t>
            </a:r>
            <a:r>
              <a:rPr lang="nl-NL" b="0" baseline="33000" dirty="0">
                <a:ea typeface="Arial" charset="0"/>
                <a:cs typeface="Arial" charset="0"/>
              </a:rPr>
              <a:t>α</a:t>
            </a:r>
            <a:r>
              <a:rPr lang="nl-NL" b="0" dirty="0"/>
              <a:t>x</a:t>
            </a:r>
            <a:r>
              <a:rPr lang="nl-NL" b="0" baseline="33000" dirty="0"/>
              <a:t>-</a:t>
            </a:r>
            <a:r>
              <a:rPr lang="nl-NL" b="0" baseline="33000" dirty="0">
                <a:ea typeface="Arial" charset="0"/>
                <a:cs typeface="Arial" charset="0"/>
              </a:rPr>
              <a:t>α</a:t>
            </a:r>
            <a:r>
              <a:rPr lang="nl-NL" b="0" baseline="33000" dirty="0"/>
              <a:t>-</a:t>
            </a:r>
            <a:r>
              <a:rPr lang="nl-NL" b="0" baseline="33000" dirty="0" smtClean="0"/>
              <a:t>1</a:t>
            </a:r>
          </a:p>
          <a:p>
            <a:pPr marL="1344840" lvl="1" indent="-515475">
              <a:buFont typeface="Lucida Grande"/>
              <a:buChar char="●"/>
              <a:tabLst>
                <a:tab pos="388766" algn="l"/>
                <a:tab pos="483797" algn="l"/>
                <a:tab pos="891282" algn="l"/>
                <a:tab pos="1298764" algn="l"/>
                <a:tab pos="1706249" algn="l"/>
                <a:tab pos="2113732" algn="l"/>
                <a:tab pos="2521216" algn="l"/>
                <a:tab pos="2928699" algn="l"/>
                <a:tab pos="3336184" algn="l"/>
                <a:tab pos="3743667" algn="l"/>
                <a:tab pos="4151152" algn="l"/>
                <a:tab pos="4558635" algn="l"/>
                <a:tab pos="4966119" algn="l"/>
                <a:tab pos="5373601" algn="l"/>
                <a:tab pos="5781086" algn="l"/>
                <a:tab pos="6188569" algn="l"/>
                <a:tab pos="6596054" algn="l"/>
                <a:tab pos="7003537" algn="l"/>
                <a:tab pos="7411022" algn="l"/>
                <a:tab pos="7818504" algn="l"/>
                <a:tab pos="8225989" algn="l"/>
              </a:tabLst>
            </a:pPr>
            <a:r>
              <a:rPr lang="nl-NL" b="0" dirty="0" smtClean="0"/>
              <a:t>In </a:t>
            </a:r>
            <a:r>
              <a:rPr lang="nl-NL" b="0" dirty="0"/>
              <a:t>the case, </a:t>
            </a:r>
            <a:r>
              <a:rPr lang="nl-NL" b="0" dirty="0" err="1">
                <a:ea typeface="Arial" charset="0"/>
                <a:cs typeface="Arial" charset="0"/>
              </a:rPr>
              <a:t>α</a:t>
            </a:r>
            <a:r>
              <a:rPr lang="nl-NL" b="0" dirty="0"/>
              <a:t> = 1.34 and </a:t>
            </a:r>
            <a:r>
              <a:rPr lang="nl-NL" b="0" dirty="0" err="1">
                <a:ea typeface="Arial" charset="0"/>
                <a:cs typeface="Arial" charset="0"/>
              </a:rPr>
              <a:t>β</a:t>
            </a:r>
            <a:r>
              <a:rPr lang="nl-NL" b="0" dirty="0"/>
              <a:t> = 0.65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99" y="2501900"/>
            <a:ext cx="6140103" cy="3867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824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81880" y="-259771"/>
            <a:ext cx="8225280" cy="1142040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000" dirty="0" err="1"/>
              <a:t>Underflow</a:t>
            </a:r>
            <a:r>
              <a:rPr lang="nl-NL" sz="4000" dirty="0"/>
              <a:t> </a:t>
            </a:r>
            <a:r>
              <a:rPr lang="nl-NL" sz="4000" dirty="0" err="1"/>
              <a:t>Events</a:t>
            </a:r>
            <a:endParaRPr lang="nl-NL" sz="40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30"/>
            <a:ext cx="8225280" cy="4467349"/>
          </a:xfrm>
          <a:ln/>
        </p:spPr>
        <p:txBody>
          <a:bodyPr/>
          <a:lstStyle/>
          <a:p>
            <a:pPr indent="-309573">
              <a:buSzPct val="35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Packet</a:t>
            </a:r>
            <a:r>
              <a:rPr lang="nl-NL" sz="3200" b="0" dirty="0" smtClean="0"/>
              <a:t> </a:t>
            </a:r>
            <a:r>
              <a:rPr lang="nl-NL" sz="3200" b="0" dirty="0"/>
              <a:t>loss: </a:t>
            </a:r>
            <a:r>
              <a:rPr lang="nl-NL" sz="3200" b="0" dirty="0" smtClean="0"/>
              <a:t>431,501</a:t>
            </a:r>
          </a:p>
          <a:p>
            <a:pPr indent="-309573">
              <a:buSzPct val="35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159,713 </a:t>
            </a:r>
            <a:r>
              <a:rPr lang="nl-NL" sz="3200" b="0" dirty="0"/>
              <a:t>(37%) </a:t>
            </a:r>
            <a:r>
              <a:rPr lang="nl-NL" sz="3200" b="0" dirty="0" err="1"/>
              <a:t>were</a:t>
            </a:r>
            <a:r>
              <a:rPr lang="nl-NL" sz="3200" b="0" dirty="0"/>
              <a:t> </a:t>
            </a:r>
            <a:r>
              <a:rPr lang="nl-NL" sz="3200" b="0" dirty="0" err="1"/>
              <a:t>discovered</a:t>
            </a:r>
            <a:r>
              <a:rPr lang="nl-NL" sz="3200" b="0" dirty="0"/>
              <a:t> missing </a:t>
            </a:r>
            <a:r>
              <a:rPr lang="nl-NL" sz="3200" b="0" dirty="0" err="1"/>
              <a:t>when</a:t>
            </a:r>
            <a:r>
              <a:rPr lang="nl-NL" sz="3200" b="0" dirty="0"/>
              <a:t> </a:t>
            </a:r>
            <a:r>
              <a:rPr lang="nl-NL" sz="3200" b="0" dirty="0" err="1"/>
              <a:t>it</a:t>
            </a:r>
            <a:r>
              <a:rPr lang="nl-NL" sz="3200" b="0" dirty="0"/>
              <a:t> was </a:t>
            </a:r>
            <a:r>
              <a:rPr lang="nl-NL" sz="3200" b="0" dirty="0" err="1"/>
              <a:t>too</a:t>
            </a:r>
            <a:r>
              <a:rPr lang="nl-NL" sz="3200" b="0" dirty="0"/>
              <a:t> late =&gt; </a:t>
            </a:r>
            <a:r>
              <a:rPr lang="nl-NL" sz="3200" b="0" dirty="0" err="1"/>
              <a:t>no</a:t>
            </a:r>
            <a:r>
              <a:rPr lang="nl-NL" sz="3200" b="0" dirty="0"/>
              <a:t> </a:t>
            </a:r>
            <a:r>
              <a:rPr lang="nl-NL" sz="3200" b="0" dirty="0" smtClean="0"/>
              <a:t>NACK</a:t>
            </a:r>
          </a:p>
          <a:p>
            <a:pPr indent="-309573">
              <a:buSzPct val="35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431,501 </a:t>
            </a:r>
            <a:r>
              <a:rPr lang="nl-NL" sz="3200" b="0" dirty="0"/>
              <a:t>– 159,713 = 271,788 </a:t>
            </a:r>
            <a:r>
              <a:rPr lang="nl-NL" sz="3200" b="0" dirty="0" err="1" smtClean="0"/>
              <a:t>left</a:t>
            </a:r>
            <a:endParaRPr lang="nl-NL" sz="3200" b="0" dirty="0" smtClean="0"/>
          </a:p>
          <a:p>
            <a:pPr indent="-309573">
              <a:buSzPct val="35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257,065 </a:t>
            </a:r>
            <a:r>
              <a:rPr lang="nl-NL" sz="3200" b="0" dirty="0"/>
              <a:t>(94,6%) </a:t>
            </a:r>
            <a:r>
              <a:rPr lang="nl-NL" sz="3200" b="0" dirty="0" err="1"/>
              <a:t>recovered</a:t>
            </a:r>
            <a:r>
              <a:rPr lang="nl-NL" sz="3200" b="0" dirty="0"/>
              <a:t> </a:t>
            </a:r>
            <a:r>
              <a:rPr lang="nl-NL" sz="3200" b="0" dirty="0" err="1"/>
              <a:t>before</a:t>
            </a:r>
            <a:r>
              <a:rPr lang="nl-NL" sz="3200" b="0" dirty="0"/>
              <a:t> </a:t>
            </a:r>
            <a:r>
              <a:rPr lang="nl-NL" sz="3200" b="0" dirty="0" err="1"/>
              <a:t>their</a:t>
            </a:r>
            <a:r>
              <a:rPr lang="nl-NL" sz="3200" b="0" dirty="0"/>
              <a:t> deadline, 9013 (3.3%) </a:t>
            </a:r>
            <a:r>
              <a:rPr lang="nl-NL" sz="3200" b="0" dirty="0" err="1"/>
              <a:t>were</a:t>
            </a:r>
            <a:r>
              <a:rPr lang="nl-NL" sz="3200" b="0" dirty="0"/>
              <a:t> late and 5710 (2.1%) </a:t>
            </a:r>
            <a:r>
              <a:rPr lang="nl-NL" sz="3200" b="0" dirty="0" err="1"/>
              <a:t>were</a:t>
            </a:r>
            <a:r>
              <a:rPr lang="nl-NL" sz="3200" b="0" dirty="0"/>
              <a:t> </a:t>
            </a:r>
            <a:r>
              <a:rPr lang="nl-NL" sz="3200" b="0" dirty="0" err="1"/>
              <a:t>never</a:t>
            </a:r>
            <a:r>
              <a:rPr lang="nl-NL" sz="3200" b="0" dirty="0"/>
              <a:t> </a:t>
            </a:r>
            <a:r>
              <a:rPr lang="nl-NL" sz="3200" b="0" dirty="0" err="1"/>
              <a:t>recovered</a:t>
            </a: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253785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101600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/>
              <a:t>Underflow Events </a:t>
            </a:r>
            <a:r>
              <a:rPr lang="nl-NL" sz="4400" dirty="0" smtClean="0"/>
              <a:t>(</a:t>
            </a:r>
            <a:r>
              <a:rPr lang="nl-NL" sz="4400" dirty="0" err="1" smtClean="0"/>
              <a:t>cont</a:t>
            </a:r>
            <a:r>
              <a:rPr lang="nl-NL" sz="4400" dirty="0" smtClean="0"/>
              <a:t>.)</a:t>
            </a:r>
            <a:endParaRPr lang="nl-NL" sz="44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30"/>
            <a:ext cx="8225280" cy="4467349"/>
          </a:xfrm>
          <a:ln/>
        </p:spPr>
        <p:txBody>
          <a:bodyPr/>
          <a:lstStyle/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Two</a:t>
            </a:r>
            <a:r>
              <a:rPr lang="nl-NL" sz="3200" b="0" dirty="0" smtClean="0"/>
              <a:t> </a:t>
            </a:r>
            <a:r>
              <a:rPr lang="nl-NL" sz="3200" b="0" dirty="0"/>
              <a:t>types of late </a:t>
            </a:r>
            <a:r>
              <a:rPr lang="nl-NL" sz="3200" b="0" dirty="0" err="1" smtClean="0"/>
              <a:t>packets</a:t>
            </a:r>
            <a:r>
              <a:rPr lang="nl-NL" sz="3200" b="0" dirty="0" smtClean="0"/>
              <a:t>:</a:t>
            </a:r>
            <a:endParaRPr lang="nl-NL" sz="3200" b="0" dirty="0"/>
          </a:p>
          <a:p>
            <a:pPr lvl="1"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/>
              <a:t>Packets </a:t>
            </a:r>
            <a:r>
              <a:rPr lang="nl-NL" sz="2800" b="0" dirty="0" err="1"/>
              <a:t>that</a:t>
            </a:r>
            <a:r>
              <a:rPr lang="nl-NL" sz="2800" b="0" dirty="0"/>
              <a:t> </a:t>
            </a:r>
            <a:r>
              <a:rPr lang="nl-NL" sz="2800" b="0" dirty="0" err="1"/>
              <a:t>arrive</a:t>
            </a:r>
            <a:r>
              <a:rPr lang="nl-NL" sz="2800" b="0" dirty="0"/>
              <a:t> </a:t>
            </a:r>
            <a:r>
              <a:rPr lang="nl-NL" sz="2800" b="0" dirty="0" err="1"/>
              <a:t>after</a:t>
            </a:r>
            <a:r>
              <a:rPr lang="nl-NL" sz="2800" b="0" dirty="0"/>
              <a:t> the last frame of </a:t>
            </a:r>
            <a:r>
              <a:rPr lang="nl-NL" sz="2800" b="0" dirty="0" err="1"/>
              <a:t>their</a:t>
            </a:r>
            <a:r>
              <a:rPr lang="nl-NL" sz="2800" b="0" dirty="0"/>
              <a:t> </a:t>
            </a:r>
            <a:r>
              <a:rPr lang="nl-NL" sz="2800" b="0" dirty="0" err="1"/>
              <a:t>GoP</a:t>
            </a:r>
            <a:r>
              <a:rPr lang="nl-NL" sz="2800" b="0" dirty="0"/>
              <a:t> is </a:t>
            </a:r>
            <a:r>
              <a:rPr lang="nl-NL" sz="2800" b="0" dirty="0" err="1"/>
              <a:t>decoded</a:t>
            </a:r>
            <a:r>
              <a:rPr lang="nl-NL" sz="2800" b="0" dirty="0"/>
              <a:t> =&gt; </a:t>
            </a:r>
            <a:r>
              <a:rPr lang="nl-NL" sz="2800" b="0" dirty="0" err="1"/>
              <a:t>completely</a:t>
            </a:r>
            <a:r>
              <a:rPr lang="nl-NL" sz="2800" b="0" dirty="0"/>
              <a:t> </a:t>
            </a:r>
            <a:r>
              <a:rPr lang="nl-NL" sz="2800" b="0" dirty="0" err="1" smtClean="0"/>
              <a:t>useless</a:t>
            </a:r>
            <a:endParaRPr lang="nl-NL" sz="2800" b="0" dirty="0" smtClean="0"/>
          </a:p>
          <a:p>
            <a:pPr lvl="1"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smtClean="0"/>
              <a:t>Packets </a:t>
            </a:r>
            <a:r>
              <a:rPr lang="nl-NL" sz="2800" b="0" dirty="0" err="1"/>
              <a:t>that</a:t>
            </a:r>
            <a:r>
              <a:rPr lang="nl-NL" sz="2800" b="0" dirty="0"/>
              <a:t> are late, </a:t>
            </a:r>
            <a:r>
              <a:rPr lang="nl-NL" sz="2800" b="0" dirty="0" err="1"/>
              <a:t>but</a:t>
            </a:r>
            <a:r>
              <a:rPr lang="nl-NL" sz="2800" b="0" dirty="0"/>
              <a:t> </a:t>
            </a:r>
            <a:r>
              <a:rPr lang="nl-NL" sz="2800" b="0" dirty="0" err="1"/>
              <a:t>can</a:t>
            </a:r>
            <a:r>
              <a:rPr lang="nl-NL" sz="2800" b="0" dirty="0"/>
              <a:t> </a:t>
            </a:r>
            <a:r>
              <a:rPr lang="nl-NL" sz="2800" b="0" dirty="0" err="1"/>
              <a:t>still</a:t>
            </a:r>
            <a:r>
              <a:rPr lang="nl-NL" sz="2800" b="0" dirty="0"/>
              <a:t> </a:t>
            </a:r>
            <a:r>
              <a:rPr lang="nl-NL" sz="2800" b="0" dirty="0" err="1"/>
              <a:t>be</a:t>
            </a:r>
            <a:r>
              <a:rPr lang="nl-NL" sz="2800" b="0" dirty="0"/>
              <a:t> </a:t>
            </a:r>
            <a:r>
              <a:rPr lang="nl-NL" sz="2800" b="0" dirty="0" err="1"/>
              <a:t>used</a:t>
            </a:r>
            <a:r>
              <a:rPr lang="nl-NL" sz="2800" b="0" dirty="0"/>
              <a:t> </a:t>
            </a:r>
            <a:r>
              <a:rPr lang="nl-NL" sz="2800" b="0" dirty="0" err="1"/>
              <a:t>for</a:t>
            </a:r>
            <a:r>
              <a:rPr lang="nl-NL" sz="2800" b="0" dirty="0"/>
              <a:t> </a:t>
            </a:r>
            <a:r>
              <a:rPr lang="nl-NL" sz="2800" b="0" dirty="0" err="1"/>
              <a:t>predicting</a:t>
            </a:r>
            <a:r>
              <a:rPr lang="nl-NL" sz="2800" b="0" dirty="0"/>
              <a:t> frames </a:t>
            </a:r>
            <a:r>
              <a:rPr lang="nl-NL" sz="2800" b="0" dirty="0" err="1"/>
              <a:t>within</a:t>
            </a:r>
            <a:r>
              <a:rPr lang="nl-NL" sz="2800" b="0" dirty="0"/>
              <a:t> </a:t>
            </a:r>
            <a:r>
              <a:rPr lang="nl-NL" sz="2800" b="0" dirty="0" err="1"/>
              <a:t>their</a:t>
            </a:r>
            <a:r>
              <a:rPr lang="nl-NL" sz="2800" b="0" dirty="0"/>
              <a:t> </a:t>
            </a:r>
            <a:r>
              <a:rPr lang="nl-NL" sz="2800" b="0" dirty="0" err="1"/>
              <a:t>GoP</a:t>
            </a:r>
            <a:r>
              <a:rPr lang="nl-NL" sz="2800" b="0" dirty="0"/>
              <a:t> =&gt; </a:t>
            </a:r>
            <a:r>
              <a:rPr lang="nl-NL" sz="2800" b="0" dirty="0" err="1"/>
              <a:t>partially</a:t>
            </a:r>
            <a:r>
              <a:rPr lang="nl-NL" sz="2800" b="0" dirty="0"/>
              <a:t> </a:t>
            </a:r>
            <a:r>
              <a:rPr lang="nl-NL" sz="2800" b="0" dirty="0" smtClean="0"/>
              <a:t>late</a:t>
            </a:r>
          </a:p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Of </a:t>
            </a:r>
            <a:r>
              <a:rPr lang="nl-NL" sz="3200" b="0" dirty="0"/>
              <a:t>the 9013 late </a:t>
            </a:r>
            <a:r>
              <a:rPr lang="nl-NL" sz="3200" b="0" dirty="0" err="1"/>
              <a:t>retransmission</a:t>
            </a:r>
            <a:r>
              <a:rPr lang="nl-NL" sz="3200" b="0" dirty="0"/>
              <a:t>, 4042 (49%) </a:t>
            </a:r>
            <a:r>
              <a:rPr lang="nl-NL" sz="3200" b="0" dirty="0" err="1"/>
              <a:t>were</a:t>
            </a:r>
            <a:r>
              <a:rPr lang="nl-NL" sz="3200" b="0" dirty="0"/>
              <a:t> </a:t>
            </a:r>
            <a:r>
              <a:rPr lang="nl-NL" sz="3200" b="0" dirty="0" err="1"/>
              <a:t>partially</a:t>
            </a:r>
            <a:r>
              <a:rPr lang="nl-NL" sz="3200" b="0" dirty="0"/>
              <a:t> late</a:t>
            </a:r>
          </a:p>
        </p:txBody>
      </p:sp>
    </p:spTree>
    <p:extLst>
      <p:ext uri="{BB962C8B-B14F-4D97-AF65-F5344CB8AC3E}">
        <p14:creationId xmlns:p14="http://schemas.microsoft.com/office/powerpoint/2010/main" val="1978788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pic>
        <p:nvPicPr>
          <p:cNvPr id="62467" name="Picture 3" descr="169px-Binary_entropy_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286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3" y="2400300"/>
            <a:ext cx="3209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3543300"/>
            <a:ext cx="223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Joint entropy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76700"/>
            <a:ext cx="5105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3400" y="468630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Conditional entropy (equivocation)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Entropy (uncertainty):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measure of the amount of </a:t>
            </a:r>
            <a:r>
              <a:rPr lang="en-US" sz="1600" i="1" dirty="0" smtClean="0"/>
              <a:t>uncertainty (randomness)</a:t>
            </a:r>
            <a:r>
              <a:rPr lang="en-US" sz="1600" dirty="0" smtClean="0"/>
              <a:t> associated with the value of the discrete random variable </a:t>
            </a:r>
            <a:r>
              <a:rPr lang="en-US" sz="1600" i="1" dirty="0" smtClean="0"/>
              <a:t>X</a:t>
            </a:r>
            <a:endParaRPr lang="en-US" sz="1600" i="1" dirty="0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650066" y="27178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684868" y="2882900"/>
            <a:ext cx="3048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 0 &lt;= H(X) &lt;= Log L ; 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where X have L possible values</a:t>
            </a:r>
          </a:p>
        </p:txBody>
      </p:sp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197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0"/>
            <a:ext cx="2362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87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114300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/>
              <a:t>Underflow Events (</a:t>
            </a:r>
            <a:r>
              <a:rPr lang="nl-NL" sz="4400" dirty="0" err="1" smtClean="0"/>
              <a:t>cont</a:t>
            </a:r>
            <a:r>
              <a:rPr lang="nl-NL" sz="4400" dirty="0"/>
              <a:t>.</a:t>
            </a:r>
            <a:r>
              <a:rPr lang="nl-NL" sz="4400" dirty="0" smtClean="0"/>
              <a:t>)</a:t>
            </a:r>
            <a:endParaRPr lang="nl-NL" sz="44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426530"/>
            <a:ext cx="8225280" cy="4467349"/>
          </a:xfrm>
          <a:ln/>
        </p:spPr>
        <p:txBody>
          <a:bodyPr anchor="t"/>
          <a:lstStyle/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/>
              <a:t>Total </a:t>
            </a:r>
            <a:r>
              <a:rPr lang="nl-NL" sz="3200" b="0" dirty="0" err="1"/>
              <a:t>underflow</a:t>
            </a:r>
            <a:r>
              <a:rPr lang="nl-NL" sz="3200" b="0" dirty="0"/>
              <a:t> </a:t>
            </a:r>
            <a:r>
              <a:rPr lang="nl-NL" sz="3200" b="0" dirty="0" err="1"/>
              <a:t>by</a:t>
            </a:r>
            <a:r>
              <a:rPr lang="nl-NL" sz="3200" b="0" dirty="0"/>
              <a:t> </a:t>
            </a:r>
            <a:r>
              <a:rPr lang="nl-NL" sz="3200" b="0" dirty="0" err="1"/>
              <a:t>packet</a:t>
            </a:r>
            <a:r>
              <a:rPr lang="nl-NL" sz="3200" b="0" dirty="0"/>
              <a:t> loss: </a:t>
            </a:r>
            <a:r>
              <a:rPr lang="nl-NL" sz="3200" b="0" dirty="0" smtClean="0"/>
              <a:t>174,436</a:t>
            </a:r>
          </a:p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1,167,979 </a:t>
            </a:r>
            <a:r>
              <a:rPr lang="nl-NL" sz="3200" b="0" dirty="0" err="1"/>
              <a:t>underflows</a:t>
            </a:r>
            <a:r>
              <a:rPr lang="nl-NL" sz="3200" b="0" dirty="0"/>
              <a:t> in data </a:t>
            </a:r>
            <a:r>
              <a:rPr lang="nl-NL" sz="3200" b="0" dirty="0" smtClean="0"/>
              <a:t>packets, </a:t>
            </a:r>
            <a:r>
              <a:rPr lang="nl-NL" sz="3200" b="0" dirty="0" err="1" smtClean="0"/>
              <a:t>which</a:t>
            </a:r>
            <a:r>
              <a:rPr lang="nl-NL" sz="3200" b="0" dirty="0" smtClean="0"/>
              <a:t> </a:t>
            </a:r>
            <a:r>
              <a:rPr lang="nl-NL" sz="3200" b="0" dirty="0" err="1" smtClean="0"/>
              <a:t>were</a:t>
            </a:r>
            <a:r>
              <a:rPr lang="nl-NL" sz="3200" b="0" dirty="0" smtClean="0"/>
              <a:t> </a:t>
            </a:r>
            <a:r>
              <a:rPr lang="nl-NL" sz="3200" b="0" dirty="0" err="1" smtClean="0"/>
              <a:t>not</a:t>
            </a:r>
            <a:r>
              <a:rPr lang="nl-NL" sz="3200" b="0" dirty="0" smtClean="0"/>
              <a:t> </a:t>
            </a:r>
            <a:r>
              <a:rPr lang="nl-NL" sz="3200" b="0" dirty="0" err="1" smtClean="0"/>
              <a:t>retransmitted</a:t>
            </a:r>
            <a:endParaRPr lang="nl-NL" sz="3200" b="0" dirty="0" smtClean="0"/>
          </a:p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1.7% of all packets </a:t>
            </a:r>
            <a:r>
              <a:rPr lang="nl-NL" sz="3200" b="0" dirty="0" err="1" smtClean="0"/>
              <a:t>caused</a:t>
            </a:r>
            <a:r>
              <a:rPr lang="nl-NL" sz="3200" b="0" dirty="0" smtClean="0"/>
              <a:t> </a:t>
            </a:r>
            <a:r>
              <a:rPr lang="nl-NL" sz="3200" b="0" dirty="0" err="1" smtClean="0"/>
              <a:t>underflows</a:t>
            </a:r>
            <a:endParaRPr lang="nl-NL" sz="3200" b="0" dirty="0" smtClean="0"/>
          </a:p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Frame-freeze</a:t>
            </a:r>
            <a:r>
              <a:rPr lang="nl-NL" sz="3200" b="0" dirty="0" smtClean="0"/>
              <a:t> of 10.5s </a:t>
            </a:r>
            <a:r>
              <a:rPr lang="nl-NL" sz="3200" b="0" dirty="0" err="1" smtClean="0"/>
              <a:t>on</a:t>
            </a:r>
            <a:r>
              <a:rPr lang="nl-NL" sz="3200" b="0" dirty="0" smtClean="0"/>
              <a:t> average </a:t>
            </a:r>
            <a:r>
              <a:rPr lang="nl-NL" sz="3200" b="0" dirty="0" err="1" smtClean="0"/>
              <a:t>for</a:t>
            </a:r>
            <a:r>
              <a:rPr lang="nl-NL" sz="3200" b="0" dirty="0" smtClean="0"/>
              <a:t> D</a:t>
            </a:r>
            <a:r>
              <a:rPr lang="nl-NL" sz="3200" b="0" baseline="-25000" dirty="0" smtClean="0"/>
              <a:t>1p</a:t>
            </a:r>
            <a:r>
              <a:rPr lang="nl-NL" sz="3200" b="0" dirty="0" smtClean="0"/>
              <a:t>, and 8.6s </a:t>
            </a:r>
            <a:r>
              <a:rPr lang="nl-NL" sz="3200" b="0" dirty="0" err="1" smtClean="0"/>
              <a:t>for</a:t>
            </a:r>
            <a:r>
              <a:rPr lang="nl-NL" sz="3200" b="0" dirty="0" smtClean="0"/>
              <a:t> D</a:t>
            </a:r>
            <a:r>
              <a:rPr lang="nl-NL" sz="3200" b="0" baseline="-25000" dirty="0" smtClean="0"/>
              <a:t>2p</a:t>
            </a:r>
          </a:p>
          <a:p>
            <a:pPr indent="-309573">
              <a:buFont typeface="Lucida Grande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nl-NL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2135411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168647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 err="1"/>
              <a:t>Round-Trip</a:t>
            </a:r>
            <a:r>
              <a:rPr lang="nl-NL" sz="4400" dirty="0"/>
              <a:t> </a:t>
            </a:r>
            <a:r>
              <a:rPr lang="nl-NL" sz="4400" dirty="0" err="1"/>
              <a:t>Delay</a:t>
            </a:r>
            <a:endParaRPr lang="nl-NL" sz="44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30200" y="1172530"/>
            <a:ext cx="8351560" cy="4467349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smtClean="0"/>
              <a:t>660,439 </a:t>
            </a:r>
            <a:r>
              <a:rPr lang="nl-NL" sz="2800" b="0" dirty="0"/>
              <a:t>RTT </a:t>
            </a:r>
            <a:r>
              <a:rPr lang="nl-NL" sz="2800" b="0" dirty="0" err="1"/>
              <a:t>for</a:t>
            </a:r>
            <a:r>
              <a:rPr lang="nl-NL" sz="2800" b="0" dirty="0"/>
              <a:t> </a:t>
            </a:r>
            <a:r>
              <a:rPr lang="nl-NL" sz="2800" b="0" dirty="0" err="1"/>
              <a:t>each</a:t>
            </a:r>
            <a:r>
              <a:rPr lang="nl-NL" sz="2800" b="0" dirty="0"/>
              <a:t> D</a:t>
            </a:r>
            <a:r>
              <a:rPr lang="nl-NL" sz="2800" b="0" baseline="-33000" dirty="0"/>
              <a:t>1p</a:t>
            </a:r>
            <a:r>
              <a:rPr lang="nl-NL" sz="2800" b="0" dirty="0"/>
              <a:t> and </a:t>
            </a:r>
            <a:r>
              <a:rPr lang="nl-NL" sz="2800" b="0" dirty="0" smtClean="0"/>
              <a:t>D</a:t>
            </a:r>
            <a:r>
              <a:rPr lang="nl-NL" sz="2800" b="0" baseline="-33000" dirty="0" smtClean="0"/>
              <a:t>2p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smtClean="0"/>
              <a:t>75</a:t>
            </a:r>
            <a:r>
              <a:rPr lang="nl-NL" sz="2800" b="0" dirty="0"/>
              <a:t>% &lt; </a:t>
            </a:r>
            <a:r>
              <a:rPr lang="nl-NL" sz="2800" b="0" dirty="0" smtClean="0"/>
              <a:t>600 </a:t>
            </a:r>
            <a:r>
              <a:rPr lang="nl-NL" sz="2800" b="0" dirty="0" err="1" smtClean="0"/>
              <a:t>ms</a:t>
            </a:r>
            <a:r>
              <a:rPr lang="nl-NL" sz="2800" b="0" dirty="0"/>
              <a:t>, 90% &lt; </a:t>
            </a:r>
            <a:r>
              <a:rPr lang="nl-NL" sz="2800" b="0" dirty="0" smtClean="0"/>
              <a:t>1 s</a:t>
            </a:r>
            <a:r>
              <a:rPr lang="nl-NL" sz="2800" b="0" dirty="0"/>
              <a:t>, 99.5% &lt; </a:t>
            </a:r>
            <a:r>
              <a:rPr lang="nl-NL" sz="2800" b="0" dirty="0" smtClean="0"/>
              <a:t>10 s </a:t>
            </a:r>
            <a:r>
              <a:rPr lang="nl-NL" sz="2800" b="0" dirty="0"/>
              <a:t>and 20 &gt; </a:t>
            </a:r>
            <a:r>
              <a:rPr lang="nl-NL" sz="2800" b="0" dirty="0" smtClean="0"/>
              <a:t>75 s</a:t>
            </a:r>
            <a:endParaRPr lang="nl-NL" sz="2800" b="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460" y="2286000"/>
            <a:ext cx="6258396" cy="388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554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155947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 err="1"/>
              <a:t>Round</a:t>
            </a:r>
            <a:r>
              <a:rPr lang="nl-NL" sz="4400" dirty="0"/>
              <a:t>-Trip Delay </a:t>
            </a:r>
            <a:r>
              <a:rPr lang="nl-NL" sz="4400" dirty="0" smtClean="0"/>
              <a:t>(</a:t>
            </a:r>
            <a:r>
              <a:rPr lang="nl-NL" sz="4400" dirty="0" err="1" smtClean="0"/>
              <a:t>cont</a:t>
            </a:r>
            <a:r>
              <a:rPr lang="nl-NL" sz="4400" dirty="0" smtClean="0"/>
              <a:t>.)</a:t>
            </a:r>
            <a:endParaRPr lang="nl-NL" sz="44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30"/>
            <a:ext cx="8225280" cy="4467349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Depends on the time of </a:t>
            </a:r>
            <a:r>
              <a:rPr lang="nl-NL" sz="3200" b="0" dirty="0"/>
              <a:t>the </a:t>
            </a:r>
            <a:r>
              <a:rPr lang="nl-NL" sz="3200" b="0" dirty="0" err="1" smtClean="0"/>
              <a:t>day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Correlated</a:t>
            </a:r>
            <a:r>
              <a:rPr lang="nl-NL" sz="3200" b="0" dirty="0" smtClean="0"/>
              <a:t> </a:t>
            </a:r>
            <a:r>
              <a:rPr lang="nl-NL" sz="3200" b="0" dirty="0"/>
              <a:t>to the </a:t>
            </a:r>
            <a:r>
              <a:rPr lang="nl-NL" sz="3200" b="0" dirty="0" err="1"/>
              <a:t>length</a:t>
            </a:r>
            <a:r>
              <a:rPr lang="nl-NL" sz="3200" b="0" dirty="0"/>
              <a:t> of the </a:t>
            </a:r>
            <a:r>
              <a:rPr lang="nl-NL" sz="3200" b="0" dirty="0" err="1"/>
              <a:t>end-to-end</a:t>
            </a:r>
            <a:r>
              <a:rPr lang="nl-NL" sz="3200" b="0" dirty="0"/>
              <a:t> </a:t>
            </a:r>
            <a:r>
              <a:rPr lang="nl-NL" sz="3200" b="0" dirty="0" err="1"/>
              <a:t>path</a:t>
            </a:r>
            <a:r>
              <a:rPr lang="nl-NL" sz="3200" b="0" dirty="0"/>
              <a:t> (</a:t>
            </a:r>
            <a:r>
              <a:rPr lang="nl-NL" sz="3200" b="0" dirty="0" err="1"/>
              <a:t>measured</a:t>
            </a:r>
            <a:r>
              <a:rPr lang="nl-NL" sz="3200" b="0" dirty="0"/>
              <a:t> in hops </a:t>
            </a:r>
            <a:r>
              <a:rPr lang="nl-NL" sz="3200" b="0" dirty="0" err="1"/>
              <a:t>with</a:t>
            </a:r>
            <a:r>
              <a:rPr lang="nl-NL" sz="3200" b="0" dirty="0"/>
              <a:t> </a:t>
            </a:r>
            <a:r>
              <a:rPr lang="nl-NL" sz="3200" b="0" dirty="0" err="1"/>
              <a:t>traceroute</a:t>
            </a:r>
            <a:r>
              <a:rPr lang="nl-NL" sz="3200" b="0" dirty="0" smtClean="0"/>
              <a:t>)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Very</a:t>
            </a:r>
            <a:r>
              <a:rPr lang="nl-NL" sz="3200" b="0" dirty="0" smtClean="0"/>
              <a:t> </a:t>
            </a:r>
            <a:r>
              <a:rPr lang="nl-NL" sz="3200" b="0" dirty="0" err="1"/>
              <a:t>little</a:t>
            </a:r>
            <a:r>
              <a:rPr lang="nl-NL" sz="3200" b="0" dirty="0"/>
              <a:t> </a:t>
            </a:r>
            <a:r>
              <a:rPr lang="nl-NL" sz="3200" b="0" dirty="0" err="1"/>
              <a:t>correlation</a:t>
            </a:r>
            <a:r>
              <a:rPr lang="nl-NL" sz="3200" b="0" dirty="0"/>
              <a:t> </a:t>
            </a:r>
            <a:r>
              <a:rPr lang="nl-NL" sz="3200" b="0" dirty="0" err="1"/>
              <a:t>with</a:t>
            </a:r>
            <a:r>
              <a:rPr lang="nl-NL" sz="3200" b="0" dirty="0"/>
              <a:t> </a:t>
            </a:r>
            <a:r>
              <a:rPr lang="nl-NL" sz="3200" b="0" dirty="0" err="1"/>
              <a:t>geographical</a:t>
            </a:r>
            <a:r>
              <a:rPr lang="nl-NL" sz="3200" b="0" dirty="0"/>
              <a:t> </a:t>
            </a:r>
            <a:r>
              <a:rPr lang="nl-NL" sz="3200" b="0" dirty="0" err="1"/>
              <a:t>location</a:t>
            </a: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3371801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232147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Delay</a:t>
            </a:r>
            <a:r>
              <a:rPr lang="nl-NL" sz="4800" dirty="0"/>
              <a:t> </a:t>
            </a:r>
            <a:r>
              <a:rPr lang="nl-NL" sz="4800" dirty="0" err="1"/>
              <a:t>Jitter</a:t>
            </a:r>
            <a:endParaRPr lang="nl-NL" sz="48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388430"/>
            <a:ext cx="8225280" cy="4467349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/>
              <a:t>One-way</a:t>
            </a:r>
            <a:r>
              <a:rPr lang="nl-NL" sz="3200" b="0" dirty="0"/>
              <a:t> </a:t>
            </a:r>
            <a:r>
              <a:rPr lang="nl-NL" sz="3200" b="0" dirty="0" err="1"/>
              <a:t>delay</a:t>
            </a:r>
            <a:r>
              <a:rPr lang="nl-NL" sz="3200" b="0" dirty="0"/>
              <a:t> </a:t>
            </a:r>
            <a:r>
              <a:rPr lang="nl-NL" sz="3200" b="0" dirty="0" err="1"/>
              <a:t>jitter</a:t>
            </a:r>
            <a:r>
              <a:rPr lang="nl-NL" sz="3200" b="0" dirty="0"/>
              <a:t> = </a:t>
            </a:r>
            <a:r>
              <a:rPr lang="nl-NL" sz="3200" b="0" dirty="0" err="1"/>
              <a:t>difference</a:t>
            </a:r>
            <a:r>
              <a:rPr lang="nl-NL" sz="3200" b="0" dirty="0"/>
              <a:t> </a:t>
            </a:r>
            <a:r>
              <a:rPr lang="nl-NL" sz="3200" b="0" dirty="0" err="1"/>
              <a:t>between</a:t>
            </a:r>
            <a:r>
              <a:rPr lang="nl-NL" sz="3200" b="0" dirty="0"/>
              <a:t> </a:t>
            </a:r>
            <a:r>
              <a:rPr lang="nl-NL" sz="3200" b="0" dirty="0" err="1"/>
              <a:t>one-way</a:t>
            </a:r>
            <a:r>
              <a:rPr lang="nl-NL" sz="3200" b="0" dirty="0"/>
              <a:t> </a:t>
            </a:r>
            <a:r>
              <a:rPr lang="nl-NL" sz="3200" b="0" dirty="0" err="1"/>
              <a:t>delay</a:t>
            </a:r>
            <a:r>
              <a:rPr lang="nl-NL" sz="3200" b="0" dirty="0"/>
              <a:t> of 2 </a:t>
            </a:r>
            <a:r>
              <a:rPr lang="nl-NL" sz="3200" b="0" dirty="0" err="1"/>
              <a:t>consecutive</a:t>
            </a:r>
            <a:r>
              <a:rPr lang="nl-NL" sz="3200" b="0" dirty="0"/>
              <a:t> </a:t>
            </a:r>
            <a:r>
              <a:rPr lang="nl-NL" sz="3200" b="0" dirty="0" smtClean="0"/>
              <a:t>packets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Using </a:t>
            </a:r>
            <a:r>
              <a:rPr lang="nl-NL" sz="3200" b="0" dirty="0" err="1"/>
              <a:t>positive</a:t>
            </a:r>
            <a:r>
              <a:rPr lang="nl-NL" sz="3200" b="0" dirty="0"/>
              <a:t> </a:t>
            </a:r>
            <a:r>
              <a:rPr lang="nl-NL" sz="3200" b="0" dirty="0" err="1"/>
              <a:t>values</a:t>
            </a:r>
            <a:r>
              <a:rPr lang="nl-NL" sz="3200" b="0" dirty="0"/>
              <a:t> </a:t>
            </a:r>
            <a:r>
              <a:rPr lang="nl-NL" sz="3200" b="0" dirty="0" err="1"/>
              <a:t>for</a:t>
            </a:r>
            <a:r>
              <a:rPr lang="nl-NL" sz="3200" b="0" dirty="0"/>
              <a:t> </a:t>
            </a:r>
            <a:r>
              <a:rPr lang="nl-NL" sz="3200" b="0" dirty="0" err="1"/>
              <a:t>one</a:t>
            </a:r>
            <a:r>
              <a:rPr lang="nl-NL" sz="3200" b="0" dirty="0"/>
              <a:t>-way delay </a:t>
            </a:r>
            <a:r>
              <a:rPr lang="nl-NL" sz="3200" b="0" dirty="0" err="1"/>
              <a:t>jitter</a:t>
            </a:r>
            <a:r>
              <a:rPr lang="nl-NL" sz="3200" b="0" dirty="0"/>
              <a:t>, </a:t>
            </a:r>
            <a:r>
              <a:rPr lang="nl-NL" sz="3200" b="0" dirty="0" err="1"/>
              <a:t>highest</a:t>
            </a:r>
            <a:r>
              <a:rPr lang="nl-NL" sz="3200" b="0" dirty="0"/>
              <a:t> </a:t>
            </a:r>
            <a:r>
              <a:rPr lang="nl-NL" sz="3200" b="0" dirty="0" err="1"/>
              <a:t>value</a:t>
            </a:r>
            <a:r>
              <a:rPr lang="nl-NL" sz="3200" b="0" dirty="0"/>
              <a:t> was </a:t>
            </a:r>
            <a:r>
              <a:rPr lang="nl-NL" sz="3200" b="0" dirty="0" smtClean="0"/>
              <a:t>45 s</a:t>
            </a:r>
            <a:r>
              <a:rPr lang="nl-NL" sz="3200" b="0" dirty="0"/>
              <a:t>, 97.5% &lt; </a:t>
            </a:r>
            <a:r>
              <a:rPr lang="nl-NL" sz="3200" b="0" dirty="0" smtClean="0"/>
              <a:t>140 </a:t>
            </a:r>
            <a:r>
              <a:rPr lang="nl-NL" sz="3200" b="0" dirty="0" err="1" smtClean="0"/>
              <a:t>ms</a:t>
            </a:r>
            <a:r>
              <a:rPr lang="nl-NL" sz="3200" b="0" dirty="0"/>
              <a:t>, and 99.9% &lt; </a:t>
            </a:r>
            <a:r>
              <a:rPr lang="nl-NL" sz="3200" b="0" dirty="0" smtClean="0"/>
              <a:t>1 s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Cascading</a:t>
            </a:r>
            <a:r>
              <a:rPr lang="nl-NL" sz="3200" b="0" dirty="0" smtClean="0"/>
              <a:t> </a:t>
            </a:r>
            <a:r>
              <a:rPr lang="nl-NL" sz="3200" b="0" dirty="0"/>
              <a:t>effect: </a:t>
            </a:r>
            <a:r>
              <a:rPr lang="nl-NL" sz="3200" b="0" dirty="0" err="1"/>
              <a:t>many</a:t>
            </a:r>
            <a:r>
              <a:rPr lang="nl-NL" sz="3200" b="0" dirty="0"/>
              <a:t> packets </a:t>
            </a:r>
            <a:r>
              <a:rPr lang="nl-NL" sz="3200" b="0" dirty="0" err="1"/>
              <a:t>can</a:t>
            </a:r>
            <a:r>
              <a:rPr lang="nl-NL" sz="3200" b="0" dirty="0"/>
              <a:t> </a:t>
            </a:r>
            <a:r>
              <a:rPr lang="nl-NL" sz="3200" b="0" dirty="0" err="1"/>
              <a:t>then</a:t>
            </a:r>
            <a:r>
              <a:rPr lang="nl-NL" sz="3200" b="0" dirty="0"/>
              <a:t> </a:t>
            </a:r>
            <a:r>
              <a:rPr lang="nl-NL" sz="3200" b="0" dirty="0" err="1"/>
              <a:t>be</a:t>
            </a:r>
            <a:r>
              <a:rPr lang="nl-NL" sz="3200" b="0" dirty="0"/>
              <a:t> </a:t>
            </a:r>
            <a:r>
              <a:rPr lang="nl-NL" sz="3200" b="0" dirty="0" err="1"/>
              <a:t>delayed</a:t>
            </a:r>
            <a:r>
              <a:rPr lang="nl-NL" sz="3200" b="0" dirty="0"/>
              <a:t>, </a:t>
            </a:r>
            <a:r>
              <a:rPr lang="nl-NL" sz="3200" b="0" dirty="0" err="1"/>
              <a:t>causing</a:t>
            </a:r>
            <a:r>
              <a:rPr lang="nl-NL" sz="3200" b="0" dirty="0"/>
              <a:t> </a:t>
            </a:r>
            <a:r>
              <a:rPr lang="nl-NL" sz="3200" b="0" dirty="0" err="1"/>
              <a:t>many</a:t>
            </a:r>
            <a:r>
              <a:rPr lang="nl-NL" sz="3200" b="0" dirty="0"/>
              <a:t> </a:t>
            </a:r>
            <a:r>
              <a:rPr lang="nl-NL" sz="3200" b="0" dirty="0" err="1"/>
              <a:t>underflows</a:t>
            </a:r>
            <a:r>
              <a:rPr lang="nl-NL" sz="3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981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114300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400" dirty="0" err="1"/>
              <a:t>Packet</a:t>
            </a:r>
            <a:r>
              <a:rPr lang="nl-NL" sz="4400" dirty="0"/>
              <a:t> </a:t>
            </a:r>
            <a:r>
              <a:rPr lang="nl-NL" sz="4400" dirty="0" err="1"/>
              <a:t>Reordering</a:t>
            </a:r>
            <a:endParaRPr lang="nl-NL" sz="44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451930"/>
            <a:ext cx="8225280" cy="4497593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/>
              <a:t>In D</a:t>
            </a:r>
            <a:r>
              <a:rPr lang="nl-NL" sz="2800" b="0" baseline="33000" dirty="0"/>
              <a:t>a</a:t>
            </a:r>
            <a:r>
              <a:rPr lang="nl-NL" sz="2800" b="0" baseline="-33000" dirty="0"/>
              <a:t>1p</a:t>
            </a:r>
            <a:r>
              <a:rPr lang="nl-NL" sz="2800" b="0" dirty="0"/>
              <a:t>, 1/3 missing packets was </a:t>
            </a:r>
            <a:r>
              <a:rPr lang="nl-NL" sz="2800" b="0" dirty="0" err="1"/>
              <a:t>actually</a:t>
            </a:r>
            <a:r>
              <a:rPr lang="nl-NL" sz="2800" b="0" dirty="0"/>
              <a:t> </a:t>
            </a:r>
            <a:r>
              <a:rPr lang="nl-NL" sz="2800" b="0" dirty="0" err="1" smtClean="0"/>
              <a:t>reordered</a:t>
            </a:r>
            <a:endParaRPr lang="nl-NL" sz="28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err="1" smtClean="0"/>
              <a:t>Frequency</a:t>
            </a:r>
            <a:r>
              <a:rPr lang="nl-NL" sz="2800" b="0" dirty="0" smtClean="0"/>
              <a:t> </a:t>
            </a:r>
            <a:r>
              <a:rPr lang="nl-NL" sz="2800" b="0" dirty="0"/>
              <a:t>of </a:t>
            </a:r>
            <a:r>
              <a:rPr lang="nl-NL" sz="2800" b="0" dirty="0" err="1"/>
              <a:t>reordering</a:t>
            </a:r>
            <a:r>
              <a:rPr lang="nl-NL" sz="2800" b="0" dirty="0"/>
              <a:t> = % of </a:t>
            </a:r>
            <a:r>
              <a:rPr lang="nl-NL" sz="2800" b="0" dirty="0" err="1"/>
              <a:t>reordered</a:t>
            </a:r>
            <a:r>
              <a:rPr lang="nl-NL" sz="2800" b="0" dirty="0"/>
              <a:t> packets/</a:t>
            </a:r>
            <a:r>
              <a:rPr lang="nl-NL" sz="2800" b="0" dirty="0" err="1"/>
              <a:t>total</a:t>
            </a:r>
            <a:r>
              <a:rPr lang="nl-NL" sz="2800" b="0" dirty="0"/>
              <a:t> </a:t>
            </a:r>
            <a:r>
              <a:rPr lang="nl-NL" sz="2800" b="0" dirty="0" err="1"/>
              <a:t>number</a:t>
            </a:r>
            <a:r>
              <a:rPr lang="nl-NL" sz="2800" b="0" dirty="0"/>
              <a:t> of missing </a:t>
            </a:r>
            <a:r>
              <a:rPr lang="nl-NL" sz="2800" b="0" dirty="0" smtClean="0"/>
              <a:t>packets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smtClean="0"/>
              <a:t>In </a:t>
            </a:r>
            <a:r>
              <a:rPr lang="nl-NL" sz="2800" b="0" dirty="0"/>
              <a:t>the experiment, </a:t>
            </a:r>
            <a:r>
              <a:rPr lang="nl-NL" sz="2800" b="0" dirty="0" err="1"/>
              <a:t>this</a:t>
            </a:r>
            <a:r>
              <a:rPr lang="nl-NL" sz="2800" b="0" dirty="0"/>
              <a:t> was 6.5% of missing packets, </a:t>
            </a:r>
            <a:r>
              <a:rPr lang="nl-NL" sz="2800" b="0" dirty="0" err="1"/>
              <a:t>or</a:t>
            </a:r>
            <a:r>
              <a:rPr lang="nl-NL" sz="2800" b="0" dirty="0"/>
              <a:t> 0.04% of all sent packets</a:t>
            </a:r>
            <a:r>
              <a:rPr lang="nl-NL" sz="2800" b="0" dirty="0" smtClean="0"/>
              <a:t>.</a:t>
            </a:r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smtClean="0"/>
              <a:t>9.5</a:t>
            </a:r>
            <a:r>
              <a:rPr lang="nl-NL" sz="2800" b="0" dirty="0"/>
              <a:t>% of </a:t>
            </a:r>
            <a:r>
              <a:rPr lang="nl-NL" sz="2800" b="0" dirty="0" err="1"/>
              <a:t>sessions</a:t>
            </a:r>
            <a:r>
              <a:rPr lang="nl-NL" sz="2800" b="0" dirty="0"/>
              <a:t> </a:t>
            </a:r>
            <a:r>
              <a:rPr lang="nl-NL" sz="2800" b="0" dirty="0" err="1"/>
              <a:t>experienced</a:t>
            </a:r>
            <a:r>
              <a:rPr lang="nl-NL" sz="2800" b="0" dirty="0"/>
              <a:t> at </a:t>
            </a:r>
            <a:r>
              <a:rPr lang="nl-NL" sz="2800" b="0" dirty="0" err="1"/>
              <a:t>least</a:t>
            </a:r>
            <a:r>
              <a:rPr lang="nl-NL" sz="2800" b="0" dirty="0"/>
              <a:t> </a:t>
            </a:r>
            <a:r>
              <a:rPr lang="nl-NL" sz="2800" b="0" dirty="0" err="1"/>
              <a:t>one</a:t>
            </a:r>
            <a:r>
              <a:rPr lang="nl-NL" sz="2800" b="0" dirty="0"/>
              <a:t> </a:t>
            </a:r>
            <a:r>
              <a:rPr lang="nl-NL" sz="2800" b="0" dirty="0" err="1" smtClean="0"/>
              <a:t>reordering</a:t>
            </a:r>
            <a:endParaRPr lang="nl-NL" sz="28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2800" b="0" dirty="0" err="1" smtClean="0"/>
              <a:t>Independant</a:t>
            </a:r>
            <a:r>
              <a:rPr lang="nl-NL" sz="2800" b="0" dirty="0" smtClean="0"/>
              <a:t> </a:t>
            </a:r>
            <a:r>
              <a:rPr lang="nl-NL" sz="2800" b="0" dirty="0"/>
              <a:t>of time of </a:t>
            </a:r>
            <a:r>
              <a:rPr lang="nl-NL" sz="2800" b="0" dirty="0" err="1"/>
              <a:t>day</a:t>
            </a:r>
            <a:r>
              <a:rPr lang="nl-NL" sz="2800" b="0" dirty="0"/>
              <a:t> and state</a:t>
            </a:r>
          </a:p>
        </p:txBody>
      </p:sp>
    </p:spTree>
    <p:extLst>
      <p:ext uri="{BB962C8B-B14F-4D97-AF65-F5344CB8AC3E}">
        <p14:creationId xmlns:p14="http://schemas.microsoft.com/office/powerpoint/2010/main" val="3677736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080" y="-127000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Asymmetric</a:t>
            </a:r>
            <a:r>
              <a:rPr lang="nl-NL" sz="4800" dirty="0"/>
              <a:t> </a:t>
            </a:r>
            <a:r>
              <a:rPr lang="nl-NL" sz="4800" dirty="0" err="1"/>
              <a:t>Paths</a:t>
            </a:r>
            <a:endParaRPr lang="nl-NL" sz="48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30"/>
            <a:ext cx="8225280" cy="4467349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/>
              <a:t>Using</a:t>
            </a:r>
            <a:r>
              <a:rPr lang="nl-NL" sz="3200" b="0" dirty="0"/>
              <a:t> </a:t>
            </a:r>
            <a:r>
              <a:rPr lang="nl-NL" sz="3200" b="0" dirty="0" err="1"/>
              <a:t>traceroute</a:t>
            </a:r>
            <a:r>
              <a:rPr lang="nl-NL" sz="3200" b="0" dirty="0"/>
              <a:t> and </a:t>
            </a:r>
            <a:r>
              <a:rPr lang="nl-NL" sz="3200" b="0" dirty="0" err="1"/>
              <a:t>TTL-expired</a:t>
            </a:r>
            <a:r>
              <a:rPr lang="nl-NL" sz="3200" b="0" dirty="0"/>
              <a:t> packets, </a:t>
            </a:r>
            <a:r>
              <a:rPr lang="nl-NL" sz="3200" b="0" dirty="0" err="1"/>
              <a:t>can</a:t>
            </a:r>
            <a:r>
              <a:rPr lang="nl-NL" sz="3200" b="0" dirty="0"/>
              <a:t> </a:t>
            </a:r>
            <a:r>
              <a:rPr lang="nl-NL" sz="3200" b="0" dirty="0" err="1"/>
              <a:t>establish</a:t>
            </a:r>
            <a:r>
              <a:rPr lang="nl-NL" sz="3200" b="0" dirty="0"/>
              <a:t> </a:t>
            </a:r>
            <a:r>
              <a:rPr lang="nl-NL" sz="3200" b="0" dirty="0" err="1"/>
              <a:t>number</a:t>
            </a:r>
            <a:r>
              <a:rPr lang="nl-NL" sz="3200" b="0" dirty="0"/>
              <a:t> of hops </a:t>
            </a:r>
            <a:r>
              <a:rPr lang="nl-NL" sz="3200" b="0" dirty="0" err="1"/>
              <a:t>between</a:t>
            </a:r>
            <a:r>
              <a:rPr lang="nl-NL" sz="3200" b="0" dirty="0"/>
              <a:t> </a:t>
            </a:r>
            <a:r>
              <a:rPr lang="nl-NL" sz="3200" b="0" dirty="0" err="1"/>
              <a:t>sender</a:t>
            </a:r>
            <a:r>
              <a:rPr lang="nl-NL" sz="3200" b="0" dirty="0"/>
              <a:t> and </a:t>
            </a:r>
            <a:r>
              <a:rPr lang="nl-NL" sz="3200" b="0" dirty="0" err="1" smtClean="0"/>
              <a:t>receiver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If</a:t>
            </a:r>
            <a:r>
              <a:rPr lang="nl-NL" sz="3200" b="0" dirty="0" smtClean="0"/>
              <a:t> </a:t>
            </a:r>
            <a:r>
              <a:rPr lang="nl-NL" sz="3200" b="0" dirty="0" err="1"/>
              <a:t>number</a:t>
            </a:r>
            <a:r>
              <a:rPr lang="nl-NL" sz="3200" b="0" dirty="0"/>
              <a:t> is different, </a:t>
            </a:r>
            <a:r>
              <a:rPr lang="nl-NL" sz="3200" b="0" dirty="0" err="1"/>
              <a:t>definitely</a:t>
            </a:r>
            <a:r>
              <a:rPr lang="nl-NL" sz="3200" b="0" dirty="0"/>
              <a:t> </a:t>
            </a:r>
            <a:r>
              <a:rPr lang="nl-NL" sz="3200" b="0" dirty="0" err="1" smtClean="0"/>
              <a:t>asymmetric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If</a:t>
            </a:r>
            <a:r>
              <a:rPr lang="nl-NL" sz="3200" b="0" dirty="0" smtClean="0"/>
              <a:t> </a:t>
            </a:r>
            <a:r>
              <a:rPr lang="nl-NL" sz="3200" b="0" dirty="0"/>
              <a:t>the </a:t>
            </a:r>
            <a:r>
              <a:rPr lang="nl-NL" sz="3200" b="0" dirty="0" err="1"/>
              <a:t>same</a:t>
            </a:r>
            <a:r>
              <a:rPr lang="nl-NL" sz="3200" b="0" dirty="0"/>
              <a:t>, we </a:t>
            </a:r>
            <a:r>
              <a:rPr lang="nl-NL" sz="3200" b="0" dirty="0" err="1"/>
              <a:t>don't</a:t>
            </a:r>
            <a:r>
              <a:rPr lang="nl-NL" sz="3200" b="0" dirty="0"/>
              <a:t> </a:t>
            </a:r>
            <a:r>
              <a:rPr lang="nl-NL" sz="3200" b="0" dirty="0" err="1"/>
              <a:t>know</a:t>
            </a:r>
            <a:r>
              <a:rPr lang="nl-NL" sz="3200" b="0" dirty="0"/>
              <a:t> and </a:t>
            </a:r>
            <a:r>
              <a:rPr lang="nl-NL" sz="3200" b="0" dirty="0" err="1"/>
              <a:t>call</a:t>
            </a:r>
            <a:r>
              <a:rPr lang="nl-NL" sz="3200" b="0" dirty="0"/>
              <a:t> </a:t>
            </a:r>
            <a:r>
              <a:rPr lang="nl-NL" sz="3200" b="0" dirty="0" err="1"/>
              <a:t>it</a:t>
            </a:r>
            <a:r>
              <a:rPr lang="nl-NL" sz="3200" b="0" dirty="0"/>
              <a:t> </a:t>
            </a:r>
            <a:r>
              <a:rPr lang="nl-NL" sz="3200" b="0" dirty="0" err="1"/>
              <a:t>potentially</a:t>
            </a:r>
            <a:r>
              <a:rPr lang="nl-NL" sz="3200" b="0" dirty="0"/>
              <a:t> </a:t>
            </a:r>
            <a:r>
              <a:rPr lang="nl-NL" sz="3200" b="0" dirty="0" err="1"/>
              <a:t>symmetric</a:t>
            </a:r>
            <a:endParaRPr lang="nl-NL" sz="3200" b="0" dirty="0"/>
          </a:p>
          <a:p>
            <a:pPr indent="-309573">
              <a:buClrTx/>
              <a:buNone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nl-NL" sz="3200" b="0" dirty="0"/>
          </a:p>
          <a:p>
            <a:pPr indent="-309573">
              <a:buClrTx/>
              <a:buNone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1209291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9180" y="-168647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dirty="0" err="1"/>
              <a:t>Asymmetric</a:t>
            </a:r>
            <a:r>
              <a:rPr lang="nl-NL" dirty="0"/>
              <a:t> </a:t>
            </a:r>
            <a:r>
              <a:rPr lang="nl-NL" dirty="0" err="1"/>
              <a:t>Paths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cont</a:t>
            </a:r>
            <a:r>
              <a:rPr lang="nl-NL" dirty="0" smtClean="0"/>
              <a:t>.)</a:t>
            </a:r>
            <a:endParaRPr lang="nl-NL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426530"/>
            <a:ext cx="8225280" cy="4467349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/>
              <a:t>72% of </a:t>
            </a:r>
            <a:r>
              <a:rPr lang="nl-NL" sz="3200" b="0" dirty="0" err="1"/>
              <a:t>sessions</a:t>
            </a:r>
            <a:r>
              <a:rPr lang="nl-NL" sz="3200" b="0" dirty="0"/>
              <a:t> </a:t>
            </a:r>
            <a:r>
              <a:rPr lang="nl-NL" sz="3200" b="0" dirty="0" err="1"/>
              <a:t>were</a:t>
            </a:r>
            <a:r>
              <a:rPr lang="nl-NL" sz="3200" b="0" dirty="0"/>
              <a:t> </a:t>
            </a:r>
            <a:r>
              <a:rPr lang="nl-NL" sz="3200" b="0" dirty="0" err="1"/>
              <a:t>definitely</a:t>
            </a:r>
            <a:r>
              <a:rPr lang="nl-NL" sz="3200" b="0" dirty="0"/>
              <a:t> </a:t>
            </a:r>
            <a:r>
              <a:rPr lang="nl-NL" sz="3200" b="0" dirty="0" err="1" smtClean="0"/>
              <a:t>asymmetric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err="1" smtClean="0"/>
              <a:t>Could</a:t>
            </a:r>
            <a:r>
              <a:rPr lang="nl-NL" sz="3200" b="0" dirty="0" smtClean="0"/>
              <a:t> </a:t>
            </a:r>
            <a:r>
              <a:rPr lang="nl-NL" sz="3200" b="0" dirty="0"/>
              <a:t>happen </a:t>
            </a:r>
            <a:r>
              <a:rPr lang="nl-NL" sz="3200" b="0" dirty="0" err="1"/>
              <a:t>because</a:t>
            </a:r>
            <a:r>
              <a:rPr lang="nl-NL" sz="3200" b="0" dirty="0"/>
              <a:t> </a:t>
            </a:r>
            <a:r>
              <a:rPr lang="nl-NL" sz="3200" b="0" dirty="0" err="1"/>
              <a:t>paths</a:t>
            </a:r>
            <a:r>
              <a:rPr lang="nl-NL" sz="3200" b="0" dirty="0"/>
              <a:t> crosses over </a:t>
            </a:r>
            <a:r>
              <a:rPr lang="nl-NL" sz="3200" b="0" dirty="0" err="1"/>
              <a:t>Autonomous</a:t>
            </a:r>
            <a:r>
              <a:rPr lang="nl-NL" sz="3200" b="0" dirty="0"/>
              <a:t> Systems (AS) </a:t>
            </a:r>
            <a:r>
              <a:rPr lang="nl-NL" sz="3200" b="0" dirty="0" err="1"/>
              <a:t>boundaries</a:t>
            </a:r>
            <a:r>
              <a:rPr lang="nl-NL" sz="3200" b="0" dirty="0"/>
              <a:t>, </a:t>
            </a:r>
            <a:r>
              <a:rPr lang="nl-NL" sz="3200" b="0" dirty="0" err="1"/>
              <a:t>where</a:t>
            </a:r>
            <a:r>
              <a:rPr lang="nl-NL" sz="3200" b="0" dirty="0"/>
              <a:t> a “</a:t>
            </a:r>
            <a:r>
              <a:rPr lang="nl-NL" sz="3200" b="0" dirty="0" err="1"/>
              <a:t>hot-potato</a:t>
            </a:r>
            <a:r>
              <a:rPr lang="nl-NL" sz="3200" b="0" dirty="0"/>
              <a:t>” </a:t>
            </a:r>
            <a:r>
              <a:rPr lang="nl-NL" sz="3200" b="0" dirty="0" err="1"/>
              <a:t>policy</a:t>
            </a:r>
            <a:r>
              <a:rPr lang="nl-NL" sz="3200" b="0" dirty="0"/>
              <a:t> is </a:t>
            </a:r>
            <a:r>
              <a:rPr lang="nl-NL" sz="3200" b="0" dirty="0" err="1" smtClean="0"/>
              <a:t>enforced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95</a:t>
            </a:r>
            <a:r>
              <a:rPr lang="nl-NL" sz="3200" b="0" dirty="0"/>
              <a:t>% of all </a:t>
            </a:r>
            <a:r>
              <a:rPr lang="nl-NL" sz="3200" b="0" dirty="0" err="1"/>
              <a:t>sessions</a:t>
            </a:r>
            <a:r>
              <a:rPr lang="nl-NL" sz="3200" b="0" dirty="0"/>
              <a:t> </a:t>
            </a:r>
            <a:r>
              <a:rPr lang="nl-NL" sz="3200" b="0" dirty="0" err="1"/>
              <a:t>that</a:t>
            </a:r>
            <a:r>
              <a:rPr lang="nl-NL" sz="3200" b="0" dirty="0"/>
              <a:t> had at </a:t>
            </a:r>
            <a:r>
              <a:rPr lang="nl-NL" sz="3200" b="0" dirty="0" err="1"/>
              <a:t>least</a:t>
            </a:r>
            <a:r>
              <a:rPr lang="nl-NL" sz="3200" b="0" dirty="0"/>
              <a:t> </a:t>
            </a:r>
            <a:r>
              <a:rPr lang="nl-NL" sz="3200" b="0" dirty="0" err="1"/>
              <a:t>one</a:t>
            </a:r>
            <a:r>
              <a:rPr lang="nl-NL" sz="3200" b="0" dirty="0"/>
              <a:t> </a:t>
            </a:r>
            <a:r>
              <a:rPr lang="nl-NL" sz="3200" b="0" dirty="0" err="1"/>
              <a:t>reordering</a:t>
            </a:r>
            <a:r>
              <a:rPr lang="nl-NL" sz="3200" b="0" dirty="0"/>
              <a:t> had </a:t>
            </a:r>
            <a:r>
              <a:rPr lang="nl-NL" sz="3200" b="0" dirty="0" err="1"/>
              <a:t>asymmetrical</a:t>
            </a:r>
            <a:r>
              <a:rPr lang="nl-NL" sz="3200" b="0" dirty="0"/>
              <a:t> </a:t>
            </a:r>
            <a:r>
              <a:rPr lang="nl-NL" sz="3200" b="0" dirty="0" err="1" smtClean="0"/>
              <a:t>paths</a:t>
            </a:r>
            <a:endParaRPr lang="nl-NL" sz="3200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3200" b="0" dirty="0" smtClean="0"/>
              <a:t>12,057 </a:t>
            </a:r>
            <a:r>
              <a:rPr lang="nl-NL" sz="3200" b="0" dirty="0" err="1"/>
              <a:t>asymmetrical</a:t>
            </a:r>
            <a:r>
              <a:rPr lang="nl-NL" sz="3200" b="0" dirty="0"/>
              <a:t> </a:t>
            </a:r>
            <a:r>
              <a:rPr lang="nl-NL" sz="3200" b="0" dirty="0" err="1"/>
              <a:t>path</a:t>
            </a:r>
            <a:r>
              <a:rPr lang="nl-NL" sz="3200" b="0" dirty="0"/>
              <a:t> </a:t>
            </a:r>
            <a:r>
              <a:rPr lang="nl-NL" sz="3200" b="0" dirty="0" err="1"/>
              <a:t>sessions</a:t>
            </a:r>
            <a:r>
              <a:rPr lang="nl-NL" sz="3200" b="0" dirty="0"/>
              <a:t> =&gt; 1522 had a </a:t>
            </a:r>
            <a:r>
              <a:rPr lang="nl-NL" sz="3200" b="0" dirty="0" err="1"/>
              <a:t>reordering</a:t>
            </a:r>
            <a:r>
              <a:rPr lang="nl-NL" sz="3200" b="0" dirty="0"/>
              <a:t>.  4795 </a:t>
            </a:r>
            <a:r>
              <a:rPr lang="nl-NL" sz="3200" b="0" dirty="0" err="1"/>
              <a:t>possibly</a:t>
            </a:r>
            <a:r>
              <a:rPr lang="nl-NL" sz="3200" b="0" dirty="0"/>
              <a:t> </a:t>
            </a:r>
            <a:r>
              <a:rPr lang="nl-NL" sz="3200" b="0" dirty="0" err="1"/>
              <a:t>symmetric</a:t>
            </a:r>
            <a:r>
              <a:rPr lang="nl-NL" sz="3200" b="0" dirty="0"/>
              <a:t> </a:t>
            </a:r>
            <a:r>
              <a:rPr lang="nl-NL" sz="3200" b="0" dirty="0" err="1" smtClean="0"/>
              <a:t>paths</a:t>
            </a:r>
            <a:r>
              <a:rPr lang="nl-NL" sz="3200" b="0" dirty="0" smtClean="0"/>
              <a:t>, </a:t>
            </a:r>
            <a:r>
              <a:rPr lang="nl-NL" sz="3200" b="0" dirty="0" err="1"/>
              <a:t>only</a:t>
            </a:r>
            <a:r>
              <a:rPr lang="nl-NL" sz="3200" b="0" dirty="0"/>
              <a:t> 77 had </a:t>
            </a:r>
            <a:r>
              <a:rPr lang="nl-NL" sz="3200" b="0" dirty="0" err="1"/>
              <a:t>reordering</a:t>
            </a: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1597024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9180" y="-117847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sz="4800" dirty="0" err="1"/>
              <a:t>Conclusion</a:t>
            </a:r>
            <a:endParaRPr lang="nl-NL" sz="48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9180" y="1210630"/>
            <a:ext cx="8225280" cy="7174833"/>
          </a:xfrm>
          <a:ln/>
        </p:spPr>
        <p:txBody>
          <a:bodyPr/>
          <a:lstStyle/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/>
              <a:t>Internet </a:t>
            </a:r>
            <a:r>
              <a:rPr lang="nl-NL" b="0" dirty="0" err="1"/>
              <a:t>study</a:t>
            </a:r>
            <a:r>
              <a:rPr lang="nl-NL" b="0" dirty="0"/>
              <a:t> </a:t>
            </a:r>
            <a:r>
              <a:rPr lang="nl-NL" b="0" dirty="0" err="1"/>
              <a:t>for</a:t>
            </a:r>
            <a:r>
              <a:rPr lang="nl-NL" b="0" dirty="0"/>
              <a:t> </a:t>
            </a:r>
            <a:r>
              <a:rPr lang="nl-NL" b="0" dirty="0" smtClean="0"/>
              <a:t>video </a:t>
            </a:r>
            <a:r>
              <a:rPr lang="nl-NL" b="0" dirty="0" err="1" smtClean="0"/>
              <a:t>streaming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Use</a:t>
            </a:r>
            <a:r>
              <a:rPr lang="nl-NL" b="0" dirty="0" smtClean="0"/>
              <a:t> </a:t>
            </a:r>
            <a:r>
              <a:rPr lang="nl-NL" b="0" dirty="0" err="1"/>
              <a:t>various</a:t>
            </a:r>
            <a:r>
              <a:rPr lang="nl-NL" b="0" dirty="0"/>
              <a:t> </a:t>
            </a:r>
            <a:r>
              <a:rPr lang="nl-NL" b="0" dirty="0" err="1"/>
              <a:t>tools</a:t>
            </a:r>
            <a:r>
              <a:rPr lang="nl-NL" b="0" dirty="0"/>
              <a:t> </a:t>
            </a:r>
            <a:r>
              <a:rPr lang="nl-NL" b="0" dirty="0" err="1"/>
              <a:t>such</a:t>
            </a:r>
            <a:r>
              <a:rPr lang="nl-NL" b="0" dirty="0"/>
              <a:t> as </a:t>
            </a:r>
            <a:r>
              <a:rPr lang="nl-NL" b="0" dirty="0" err="1"/>
              <a:t>traceroute</a:t>
            </a:r>
            <a:r>
              <a:rPr lang="nl-NL" b="0" dirty="0"/>
              <a:t> to </a:t>
            </a:r>
            <a:r>
              <a:rPr lang="nl-NL" b="0" dirty="0" err="1"/>
              <a:t>know</a:t>
            </a:r>
            <a:r>
              <a:rPr lang="nl-NL" b="0" dirty="0"/>
              <a:t> the </a:t>
            </a:r>
            <a:r>
              <a:rPr lang="nl-NL" b="0" dirty="0" err="1"/>
              <a:t>routers</a:t>
            </a:r>
            <a:r>
              <a:rPr lang="nl-NL" b="0" dirty="0"/>
              <a:t> </a:t>
            </a:r>
            <a:r>
              <a:rPr lang="nl-NL" b="0" dirty="0" err="1"/>
              <a:t>along</a:t>
            </a:r>
            <a:r>
              <a:rPr lang="nl-NL" b="0" dirty="0"/>
              <a:t> a </a:t>
            </a:r>
            <a:r>
              <a:rPr lang="nl-NL" b="0" dirty="0" err="1" smtClean="0"/>
              <a:t>path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Analyze</a:t>
            </a:r>
            <a:r>
              <a:rPr lang="nl-NL" b="0" dirty="0" smtClean="0"/>
              <a:t> </a:t>
            </a:r>
            <a:r>
              <a:rPr lang="nl-NL" b="0" dirty="0"/>
              <a:t>the percentage of </a:t>
            </a:r>
            <a:r>
              <a:rPr lang="nl-NL" b="0" dirty="0" err="1"/>
              <a:t>request</a:t>
            </a:r>
            <a:r>
              <a:rPr lang="nl-NL" b="0" dirty="0"/>
              <a:t> </a:t>
            </a:r>
            <a:r>
              <a:rPr lang="nl-NL" b="0" dirty="0" err="1"/>
              <a:t>that</a:t>
            </a:r>
            <a:r>
              <a:rPr lang="nl-NL" b="0" dirty="0"/>
              <a:t> </a:t>
            </a:r>
            <a:r>
              <a:rPr lang="nl-NL" b="0" dirty="0" err="1" smtClean="0"/>
              <a:t>fail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Packet</a:t>
            </a:r>
            <a:r>
              <a:rPr lang="nl-NL" b="0" dirty="0" smtClean="0"/>
              <a:t> </a:t>
            </a:r>
            <a:r>
              <a:rPr lang="nl-NL" b="0" dirty="0"/>
              <a:t>loss </a:t>
            </a:r>
            <a:r>
              <a:rPr lang="nl-NL" b="0" dirty="0" err="1"/>
              <a:t>and</a:t>
            </a:r>
            <a:r>
              <a:rPr lang="nl-NL" b="0" dirty="0"/>
              <a:t> </a:t>
            </a:r>
            <a:r>
              <a:rPr lang="nl-NL" b="0" dirty="0" err="1" smtClean="0"/>
              <a:t>loss-</a:t>
            </a:r>
            <a:r>
              <a:rPr lang="nl-NL" b="0" dirty="0" err="1"/>
              <a:t>burst</a:t>
            </a:r>
            <a:r>
              <a:rPr lang="nl-NL" b="0" dirty="0"/>
              <a:t> </a:t>
            </a:r>
            <a:r>
              <a:rPr lang="nl-NL" b="0" dirty="0" err="1" smtClean="0"/>
              <a:t>durations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Underflow</a:t>
            </a:r>
            <a:r>
              <a:rPr lang="nl-NL" b="0" dirty="0" smtClean="0"/>
              <a:t> </a:t>
            </a:r>
            <a:r>
              <a:rPr lang="nl-NL" b="0" dirty="0" err="1" smtClean="0"/>
              <a:t>events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Round</a:t>
            </a:r>
            <a:r>
              <a:rPr lang="nl-NL" b="0" dirty="0" smtClean="0"/>
              <a:t> </a:t>
            </a:r>
            <a:r>
              <a:rPr lang="nl-NL" b="0" dirty="0"/>
              <a:t>trip </a:t>
            </a:r>
            <a:r>
              <a:rPr lang="nl-NL" b="0" dirty="0" err="1" smtClean="0"/>
              <a:t>delay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smtClean="0"/>
              <a:t>Delay </a:t>
            </a:r>
            <a:r>
              <a:rPr lang="nl-NL" b="0" dirty="0" err="1"/>
              <a:t>j</a:t>
            </a:r>
            <a:r>
              <a:rPr lang="nl-NL" b="0" dirty="0" err="1" smtClean="0"/>
              <a:t>itter</a:t>
            </a:r>
            <a:endParaRPr lang="nl-NL" b="0" dirty="0" smtClean="0"/>
          </a:p>
          <a:p>
            <a:pPr indent="-309573">
              <a:buSzPct val="40000"/>
              <a:buFont typeface="Wingdings" charset="2"/>
              <a:buChar char="●"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nl-NL" b="0" dirty="0" err="1" smtClean="0"/>
              <a:t>Reordering</a:t>
            </a:r>
            <a:r>
              <a:rPr lang="nl-NL" b="0" dirty="0" smtClean="0"/>
              <a:t> </a:t>
            </a:r>
            <a:r>
              <a:rPr lang="nl-NL" b="0" dirty="0" err="1"/>
              <a:t>and</a:t>
            </a:r>
            <a:r>
              <a:rPr lang="nl-NL" b="0" dirty="0"/>
              <a:t> </a:t>
            </a:r>
            <a:r>
              <a:rPr lang="nl-NL" b="0" dirty="0" err="1"/>
              <a:t>a</a:t>
            </a:r>
            <a:r>
              <a:rPr lang="nl-NL" b="0" dirty="0" err="1" smtClean="0"/>
              <a:t>symmetric</a:t>
            </a:r>
            <a:r>
              <a:rPr lang="nl-NL" b="0" dirty="0" smtClean="0"/>
              <a:t> </a:t>
            </a:r>
            <a:r>
              <a:rPr lang="nl-NL" b="0" dirty="0" err="1"/>
              <a:t>p</a:t>
            </a:r>
            <a:r>
              <a:rPr lang="nl-NL" b="0" dirty="0" err="1" smtClean="0"/>
              <a:t>aths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937554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 Information</a:t>
            </a:r>
          </a:p>
        </p:txBody>
      </p:sp>
      <p:pic>
        <p:nvPicPr>
          <p:cNvPr id="64515" name="Picture 3" descr="Conditional_ent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01332" y="4842917"/>
            <a:ext cx="5063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What is Mutual </a:t>
            </a:r>
            <a:r>
              <a:rPr lang="en-US" sz="2400" dirty="0"/>
              <a:t>Information I(X; Y</a:t>
            </a:r>
            <a:r>
              <a:rPr lang="en-US" sz="2400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8055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Mutual Information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229600" cy="4530725"/>
          </a:xfrm>
        </p:spPr>
        <p:txBody>
          <a:bodyPr/>
          <a:lstStyle/>
          <a:p>
            <a:r>
              <a:rPr lang="en-US" sz="2200" b="0" dirty="0" smtClean="0"/>
              <a:t>Mutual </a:t>
            </a:r>
            <a:r>
              <a:rPr lang="en-US" sz="2200" b="0" dirty="0"/>
              <a:t>information measures the information that </a:t>
            </a:r>
            <a:r>
              <a:rPr lang="en-US" sz="2200" b="0" i="1" dirty="0"/>
              <a:t>X</a:t>
            </a:r>
            <a:r>
              <a:rPr lang="en-US" sz="2200" b="0" dirty="0"/>
              <a:t> and </a:t>
            </a:r>
            <a:r>
              <a:rPr lang="en-US" sz="2200" b="0" i="1" dirty="0"/>
              <a:t>Y</a:t>
            </a:r>
            <a:r>
              <a:rPr lang="en-US" sz="2200" b="0" dirty="0"/>
              <a:t> share: </a:t>
            </a:r>
            <a:endParaRPr lang="en-US" sz="2200" b="0" dirty="0" smtClean="0"/>
          </a:p>
          <a:p>
            <a:pPr lvl="1"/>
            <a:r>
              <a:rPr lang="en-US" b="0" dirty="0"/>
              <a:t>H</a:t>
            </a:r>
            <a:r>
              <a:rPr lang="en-US" b="0" dirty="0" smtClean="0"/>
              <a:t>ow </a:t>
            </a:r>
            <a:r>
              <a:rPr lang="en-US" b="0" dirty="0"/>
              <a:t>much knowing </a:t>
            </a:r>
            <a:r>
              <a:rPr lang="en-US" b="0" dirty="0" smtClean="0"/>
              <a:t>an </a:t>
            </a:r>
            <a:r>
              <a:rPr lang="en-US" b="0" dirty="0" err="1" smtClean="0"/>
              <a:t>r.v</a:t>
            </a:r>
            <a:r>
              <a:rPr lang="en-US" b="0" dirty="0" smtClean="0"/>
              <a:t>. reduces </a:t>
            </a:r>
            <a:r>
              <a:rPr lang="en-US" b="0" dirty="0"/>
              <a:t>our uncertainty about the </a:t>
            </a:r>
            <a:r>
              <a:rPr lang="en-US" b="0" dirty="0" smtClean="0"/>
              <a:t>other one </a:t>
            </a:r>
          </a:p>
          <a:p>
            <a:r>
              <a:rPr lang="en-US" sz="2200" b="0" dirty="0" smtClean="0"/>
              <a:t>Example:</a:t>
            </a:r>
            <a:endParaRPr lang="en-US" sz="2200" b="0" dirty="0"/>
          </a:p>
          <a:p>
            <a:pPr lvl="1"/>
            <a:r>
              <a:rPr lang="en-US" b="0" i="1" dirty="0" smtClean="0"/>
              <a:t>X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i="1" dirty="0"/>
              <a:t>Y</a:t>
            </a:r>
            <a:r>
              <a:rPr lang="en-US" b="0" dirty="0"/>
              <a:t> are </a:t>
            </a:r>
            <a:r>
              <a:rPr lang="en-US" b="0" dirty="0" err="1" smtClean="0"/>
              <a:t>indep</a:t>
            </a:r>
            <a:r>
              <a:rPr lang="en-US" b="0" dirty="0" smtClean="0"/>
              <a:t>. </a:t>
            </a:r>
            <a:r>
              <a:rPr lang="en-US" b="0" dirty="0" smtClean="0">
                <a:sym typeface="Wingdings"/>
              </a:rPr>
              <a:t> </a:t>
            </a:r>
            <a:r>
              <a:rPr lang="en-US" b="0" dirty="0" smtClean="0"/>
              <a:t>knowing </a:t>
            </a:r>
            <a:r>
              <a:rPr lang="en-US" b="0" i="1" dirty="0"/>
              <a:t>X</a:t>
            </a:r>
            <a:r>
              <a:rPr lang="en-US" b="0" dirty="0"/>
              <a:t> does not give any information about </a:t>
            </a:r>
            <a:r>
              <a:rPr lang="en-US" b="0" i="1" dirty="0"/>
              <a:t>Y</a:t>
            </a:r>
            <a:r>
              <a:rPr lang="en-US" b="0" dirty="0"/>
              <a:t> and vice </a:t>
            </a:r>
            <a:r>
              <a:rPr lang="en-US" b="0" dirty="0" smtClean="0"/>
              <a:t>versa</a:t>
            </a:r>
            <a:r>
              <a:rPr lang="en-US" b="0" dirty="0"/>
              <a:t> </a:t>
            </a:r>
            <a:r>
              <a:rPr lang="en-US" b="0" dirty="0" smtClean="0">
                <a:sym typeface="Wingdings"/>
              </a:rPr>
              <a:t> </a:t>
            </a:r>
            <a:r>
              <a:rPr lang="en-US" b="0" i="1" dirty="0" smtClean="0"/>
              <a:t>I(X;Y)=0</a:t>
            </a:r>
            <a:endParaRPr lang="en-US" b="0" i="1" dirty="0"/>
          </a:p>
          <a:p>
            <a:pPr lvl="1">
              <a:lnSpc>
                <a:spcPct val="80000"/>
              </a:lnSpc>
            </a:pPr>
            <a:r>
              <a:rPr lang="en-US" b="0" i="1" dirty="0" smtClean="0"/>
              <a:t>X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i="1" dirty="0"/>
              <a:t>Y</a:t>
            </a:r>
            <a:r>
              <a:rPr lang="en-US" b="0" dirty="0"/>
              <a:t> are identical </a:t>
            </a:r>
            <a:r>
              <a:rPr lang="en-US" b="0" dirty="0" smtClean="0">
                <a:sym typeface="Wingdings"/>
              </a:rPr>
              <a:t> </a:t>
            </a:r>
            <a:r>
              <a:rPr lang="en-US" b="0" dirty="0" smtClean="0"/>
              <a:t>all </a:t>
            </a:r>
            <a:r>
              <a:rPr lang="en-US" b="0" dirty="0"/>
              <a:t>information conveyed by </a:t>
            </a:r>
            <a:r>
              <a:rPr lang="en-US" b="0" i="1" dirty="0"/>
              <a:t>X</a:t>
            </a:r>
            <a:r>
              <a:rPr lang="en-US" b="0" dirty="0"/>
              <a:t> is </a:t>
            </a:r>
            <a:r>
              <a:rPr lang="en-US" b="0" dirty="0" smtClean="0"/>
              <a:t>conveyed by </a:t>
            </a:r>
            <a:r>
              <a:rPr lang="en-US" b="0" i="1" dirty="0" smtClean="0"/>
              <a:t>Y </a:t>
            </a:r>
            <a:r>
              <a:rPr lang="en-US" b="0" dirty="0" smtClean="0"/>
              <a:t>as well </a:t>
            </a:r>
            <a:r>
              <a:rPr lang="en-US" b="0" i="1" dirty="0" smtClean="0">
                <a:sym typeface="Wingdings"/>
              </a:rPr>
              <a:t> I(X;Y)=I(X)=I(Y)</a:t>
            </a:r>
            <a:endParaRPr lang="en-US" b="0" dirty="0"/>
          </a:p>
          <a:p>
            <a:r>
              <a:rPr lang="en-US" sz="2200" b="0" dirty="0" smtClean="0"/>
              <a:t>Some formulas:</a:t>
            </a:r>
            <a:endParaRPr lang="en-US" sz="2200" b="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33528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38800"/>
            <a:ext cx="5410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13225"/>
            <a:ext cx="48006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Channel Capacity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420100" cy="503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0" dirty="0" smtClean="0"/>
              <a:t>Shannon capacity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Max amount of error-free data (information) that can be sent over a communication channel with a given bandwidth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Theoretical max data rate over the channel</a:t>
            </a:r>
          </a:p>
          <a:p>
            <a:pPr>
              <a:lnSpc>
                <a:spcPct val="90000"/>
              </a:lnSpc>
            </a:pPr>
            <a:endParaRPr lang="en-US" sz="3200" b="0" dirty="0"/>
          </a:p>
          <a:p>
            <a:pPr>
              <a:lnSpc>
                <a:spcPct val="90000"/>
              </a:lnSpc>
            </a:pPr>
            <a:r>
              <a:rPr lang="en-US" sz="3200" b="0" dirty="0" smtClean="0"/>
              <a:t>Defined as the maximum </a:t>
            </a:r>
            <a:r>
              <a:rPr lang="en-US" sz="3200" b="0" dirty="0"/>
              <a:t>of </a:t>
            </a:r>
            <a:r>
              <a:rPr lang="en-US" sz="3200" b="0" dirty="0" smtClean="0"/>
              <a:t>the mutual information between </a:t>
            </a:r>
            <a:r>
              <a:rPr lang="en-US" sz="3200" b="0" dirty="0"/>
              <a:t>the input and output of the </a:t>
            </a:r>
            <a:r>
              <a:rPr lang="en-US" sz="3200" b="0" dirty="0" smtClean="0"/>
              <a:t>channel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>
                <a:solidFill>
                  <a:srgbClr val="FF3300"/>
                </a:solidFill>
              </a:rPr>
              <a:t>Under input distributions</a:t>
            </a:r>
            <a:endParaRPr lang="en-US" sz="2400" b="0" dirty="0">
              <a:solidFill>
                <a:srgbClr val="FF3300"/>
              </a:solidFill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2346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343400" y="5448300"/>
            <a:ext cx="34163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bits </a:t>
            </a:r>
            <a:r>
              <a:rPr lang="en-US" sz="1800" dirty="0"/>
              <a:t>or packets per channel use</a:t>
            </a:r>
          </a:p>
        </p:txBody>
      </p:sp>
    </p:spTree>
    <p:extLst>
      <p:ext uri="{BB962C8B-B14F-4D97-AF65-F5344CB8AC3E}">
        <p14:creationId xmlns:p14="http://schemas.microsoft.com/office/powerpoint/2010/main" val="127979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Discrete </a:t>
            </a:r>
            <a:r>
              <a:rPr lang="en-US" sz="3600" dirty="0" err="1" smtClean="0"/>
              <a:t>Memoryless</a:t>
            </a:r>
            <a:r>
              <a:rPr lang="en-US" sz="3600" dirty="0" smtClean="0"/>
              <a:t> </a:t>
            </a:r>
            <a:r>
              <a:rPr lang="en-US" sz="3600" dirty="0"/>
              <a:t>Channels DMC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239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1000" y="3314700"/>
            <a:ext cx="8242300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 smtClean="0"/>
              <a:t>P(Y</a:t>
            </a:r>
            <a:r>
              <a:rPr lang="en-US" sz="2800" dirty="0" smtClean="0"/>
              <a:t>|</a:t>
            </a:r>
            <a:r>
              <a:rPr lang="en-US" sz="2800" i="1" dirty="0" smtClean="0"/>
              <a:t>X)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probability of observing the output symbol </a:t>
            </a:r>
            <a:r>
              <a:rPr lang="en-US" sz="2800" i="1" dirty="0" smtClean="0"/>
              <a:t>Y </a:t>
            </a:r>
            <a:r>
              <a:rPr lang="en-US" sz="2800" dirty="0" smtClean="0"/>
              <a:t>given </a:t>
            </a:r>
            <a:r>
              <a:rPr lang="en-US" sz="2800" dirty="0"/>
              <a:t>that we send the symbol </a:t>
            </a:r>
            <a:r>
              <a:rPr lang="en-US" sz="2800" i="1" dirty="0" smtClean="0"/>
              <a:t>X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channel is said to be </a:t>
            </a:r>
            <a:r>
              <a:rPr lang="en-US" sz="2800" dirty="0" err="1"/>
              <a:t>memoryless</a:t>
            </a:r>
            <a:r>
              <a:rPr lang="en-US" sz="2800" i="1" dirty="0"/>
              <a:t> 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i="1" dirty="0" err="1" smtClean="0"/>
              <a:t>r.v</a:t>
            </a:r>
            <a:r>
              <a:rPr lang="en-US" sz="2800" i="1" dirty="0" smtClean="0"/>
              <a:t>. Y </a:t>
            </a:r>
            <a:r>
              <a:rPr lang="en-US" sz="2800" dirty="0" smtClean="0"/>
              <a:t>depends </a:t>
            </a:r>
            <a:r>
              <a:rPr lang="en-US" sz="2800" dirty="0"/>
              <a:t>only on </a:t>
            </a:r>
            <a:r>
              <a:rPr lang="en-US" sz="2800" i="1" dirty="0" err="1" smtClean="0"/>
              <a:t>r.v</a:t>
            </a:r>
            <a:r>
              <a:rPr lang="en-US" sz="2800" i="1" dirty="0" smtClean="0"/>
              <a:t>. X </a:t>
            </a:r>
            <a:r>
              <a:rPr lang="en-US" sz="2800" dirty="0" smtClean="0"/>
              <a:t>at </a:t>
            </a:r>
            <a:r>
              <a:rPr lang="en-US" sz="2800" dirty="0"/>
              <a:t>that time and is conditionally independent of previous </a:t>
            </a:r>
            <a:r>
              <a:rPr lang="en-US" sz="2800" i="1" dirty="0" smtClean="0"/>
              <a:t>X </a:t>
            </a:r>
            <a:r>
              <a:rPr lang="en-US" sz="2800" dirty="0" smtClean="0"/>
              <a:t>and </a:t>
            </a:r>
            <a:r>
              <a:rPr lang="en-US" sz="2800" i="1" dirty="0" smtClean="0"/>
              <a:t>Y</a:t>
            </a:r>
            <a:endParaRPr lang="en-US" sz="2800" i="1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289300" y="26162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Communication system</a:t>
            </a:r>
          </a:p>
        </p:txBody>
      </p:sp>
    </p:spTree>
    <p:extLst>
      <p:ext uri="{BB962C8B-B14F-4D97-AF65-F5344CB8AC3E}">
        <p14:creationId xmlns:p14="http://schemas.microsoft.com/office/powerpoint/2010/main" val="53715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ary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FDAAAC"/>
      </a:accent5>
      <a:accent6>
        <a:srgbClr val="2D5BE3"/>
      </a:accent6>
      <a:hlink>
        <a:srgbClr val="FE9B03"/>
      </a:hlink>
      <a:folHlink>
        <a:srgbClr val="D93192"/>
      </a:folHlink>
    </a:clrScheme>
    <a:fontScheme name="summ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um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a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60240</TotalTime>
  <Words>3255</Words>
  <Application>Microsoft Macintosh PowerPoint</Application>
  <PresentationFormat>On-screen Show (4:3)</PresentationFormat>
  <Paragraphs>375</Paragraphs>
  <Slides>57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summary</vt:lpstr>
      <vt:lpstr>Department of Computer Science National Tsing Hua University</vt:lpstr>
      <vt:lpstr>Outline</vt:lpstr>
      <vt:lpstr>Motivation</vt:lpstr>
      <vt:lpstr>Discrete Random Variable</vt:lpstr>
      <vt:lpstr>Entropy</vt:lpstr>
      <vt:lpstr>Mutual Information</vt:lpstr>
      <vt:lpstr>Mutual Information</vt:lpstr>
      <vt:lpstr>Channel Capacity</vt:lpstr>
      <vt:lpstr>Discrete Memoryless Channels DMC</vt:lpstr>
      <vt:lpstr>Binary Erasure Channel (BEC) </vt:lpstr>
      <vt:lpstr>Binary Erasure Channel (cont.)</vt:lpstr>
      <vt:lpstr>Packet Erasure Channel (PEC)</vt:lpstr>
      <vt:lpstr>Cascaded BEC Channels</vt:lpstr>
      <vt:lpstr>Cascaded BEC Channels (cont.)</vt:lpstr>
      <vt:lpstr>The BEC Channel with Feedback</vt:lpstr>
      <vt:lpstr>Cascaded BEC/PEC with Feedback</vt:lpstr>
      <vt:lpstr>Packet Losses over Channel with Memory</vt:lpstr>
      <vt:lpstr>Gilbert–Elliott Channel</vt:lpstr>
      <vt:lpstr>Recovery Probability</vt:lpstr>
      <vt:lpstr>Recovery Probability and FEC</vt:lpstr>
      <vt:lpstr>Packet Correlation over Channels with Memory</vt:lpstr>
      <vt:lpstr>Packet Losses over Cascaded Channels with Memory</vt:lpstr>
      <vt:lpstr>Derivation of Probability (1/3)</vt:lpstr>
      <vt:lpstr>Derivation of Probability (2/3)</vt:lpstr>
      <vt:lpstr>Derivation of Probability (3/3)</vt:lpstr>
      <vt:lpstr>Outline</vt:lpstr>
      <vt:lpstr>Goal</vt:lpstr>
      <vt:lpstr>Previous Studies – TCP Perspective</vt:lpstr>
      <vt:lpstr>Problem?</vt:lpstr>
      <vt:lpstr>Study Real-Time Streaming</vt:lpstr>
      <vt:lpstr>Setup</vt:lpstr>
      <vt:lpstr>Setup (cont.)</vt:lpstr>
      <vt:lpstr>Success Streaming Sessions</vt:lpstr>
      <vt:lpstr>When does the experiment end?</vt:lpstr>
      <vt:lpstr>Streaming Sequences</vt:lpstr>
      <vt:lpstr>Client-Server Architecture</vt:lpstr>
      <vt:lpstr>Notation</vt:lpstr>
      <vt:lpstr>Experimental Results</vt:lpstr>
      <vt:lpstr>Experimental Results (cont.)</vt:lpstr>
      <vt:lpstr>Succesful Sessions</vt:lpstr>
      <vt:lpstr>Packet Loss</vt:lpstr>
      <vt:lpstr>Packet Loss – Time Factor</vt:lpstr>
      <vt:lpstr>Loss Burst Lengths</vt:lpstr>
      <vt:lpstr>Loss Burst Lengths (cont.)</vt:lpstr>
      <vt:lpstr>Loss Burst Durations</vt:lpstr>
      <vt:lpstr>Heavy Tails</vt:lpstr>
      <vt:lpstr>Heavy Tails (cont.)</vt:lpstr>
      <vt:lpstr>Underflow Events</vt:lpstr>
      <vt:lpstr>Underflow Events (cont.)</vt:lpstr>
      <vt:lpstr>Underflow Events (cont.)</vt:lpstr>
      <vt:lpstr>Round-Trip Delay</vt:lpstr>
      <vt:lpstr>Round-Trip Delay (cont.)</vt:lpstr>
      <vt:lpstr>Delay Jitter</vt:lpstr>
      <vt:lpstr>Packet Reordering</vt:lpstr>
      <vt:lpstr>Asymmetric Paths</vt:lpstr>
      <vt:lpstr>Asymmetric Paths (cont.)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2007 - GHS</dc:title>
  <dc:creator>Mohamed Hefeeda</dc:creator>
  <cp:lastModifiedBy>Bear Hsu</cp:lastModifiedBy>
  <cp:revision>2147</cp:revision>
  <cp:lastPrinted>2000-09-13T22:50:43Z</cp:lastPrinted>
  <dcterms:created xsi:type="dcterms:W3CDTF">2008-12-02T19:39:01Z</dcterms:created>
  <dcterms:modified xsi:type="dcterms:W3CDTF">2011-11-25T01:20:24Z</dcterms:modified>
</cp:coreProperties>
</file>